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3304" y="875752"/>
            <a:ext cx="9448800" cy="4279344"/>
          </a:xfrm>
        </p:spPr>
        <p:txBody>
          <a:bodyPr anchor="ctr">
            <a:noAutofit/>
          </a:bodyPr>
          <a:lstStyle/>
          <a:p>
            <a:pPr algn="ctr" rtl="1"/>
            <a:r>
              <a:rPr lang="ar-DZ" sz="8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المجال المفاهيمي 3 : المكتبيات</a:t>
            </a:r>
            <a:br>
              <a:rPr lang="ar-DZ" sz="8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ar-DZ" sz="8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الوحدة المفاهيمية : معالج النصوص</a:t>
            </a:r>
            <a:r>
              <a:rPr lang="fr-FR" sz="8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br>
              <a:rPr lang="fr-FR" sz="8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fr-FR" sz="8800" dirty="0" smtClean="0">
                <a:latin typeface="Aldhabi" panose="01000000000000000000" pitchFamily="2" charset="-78"/>
                <a:cs typeface="Aldhabi" panose="01000000000000000000" pitchFamily="2" charset="-78"/>
              </a:rPr>
              <a:t>Microsoft Word</a:t>
            </a:r>
            <a:endParaRPr lang="fr-FR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026" name="Picture 2" descr="Résultat de recherche d'images pour &quot;microsoft word 2007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91" y="4240213"/>
            <a:ext cx="1829766" cy="182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ésultat de recherche d'images pour &quot;microsoft word 2007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799" y="364436"/>
            <a:ext cx="1829766" cy="182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6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0418" y="795131"/>
            <a:ext cx="10601739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Low" rtl="1">
              <a:lnSpc>
                <a:spcPct val="107000"/>
              </a:lnSpc>
              <a:spcAft>
                <a:spcPts val="0"/>
              </a:spcAft>
            </a:pPr>
            <a:r>
              <a:rPr lang="ar-SA" sz="4000" dirty="0" smtClean="0">
                <a:latin typeface="Arabic Typesetting" panose="03020402040406030203" pitchFamily="66" charset="-78"/>
                <a:ea typeface="Calibri" panose="020F0502020204030204" pitchFamily="34" charset="0"/>
                <a:cs typeface="+mj-cs"/>
              </a:rPr>
              <a:t>هو </a:t>
            </a:r>
            <a:r>
              <a:rPr lang="ar-SA" sz="4000" dirty="0">
                <a:latin typeface="Arabic Typesetting" panose="03020402040406030203" pitchFamily="66" charset="-78"/>
                <a:ea typeface="Calibri" panose="020F0502020204030204" pitchFamily="34" charset="0"/>
                <a:cs typeface="+mj-cs"/>
              </a:rPr>
              <a:t>برنامج مختص في معالجة </a:t>
            </a:r>
            <a:r>
              <a:rPr lang="ar-SA" sz="4000" dirty="0" smtClean="0">
                <a:latin typeface="Arabic Typesetting" panose="03020402040406030203" pitchFamily="66" charset="-78"/>
                <a:ea typeface="Calibri" panose="020F0502020204030204" pitchFamily="34" charset="0"/>
                <a:cs typeface="+mj-cs"/>
              </a:rPr>
              <a:t>النصوص</a:t>
            </a:r>
            <a:r>
              <a:rPr lang="fr-FR" sz="4000" dirty="0" smtClean="0">
                <a:latin typeface="Arabic Typesetting" panose="03020402040406030203" pitchFamily="66" charset="-78"/>
                <a:ea typeface="Calibri" panose="020F0502020204030204" pitchFamily="34" charset="0"/>
                <a:cs typeface="+mj-cs"/>
              </a:rPr>
              <a:t> </a:t>
            </a:r>
            <a:r>
              <a:rPr lang="ar-SA" sz="4000" dirty="0" smtClean="0">
                <a:latin typeface="Arabic Typesetting" panose="03020402040406030203" pitchFamily="66" charset="-78"/>
                <a:ea typeface="Calibri" panose="020F0502020204030204" pitchFamily="34" charset="0"/>
                <a:cs typeface="+mj-cs"/>
              </a:rPr>
              <a:t>يسمح ب</a:t>
            </a:r>
            <a:r>
              <a:rPr lang="ar-DZ" sz="4000" dirty="0" smtClean="0">
                <a:latin typeface="Arabic Typesetting" panose="03020402040406030203" pitchFamily="66" charset="-78"/>
                <a:ea typeface="Calibri" panose="020F0502020204030204" pitchFamily="34" charset="0"/>
                <a:cs typeface="+mj-cs"/>
              </a:rPr>
              <a:t>ــ:</a:t>
            </a:r>
          </a:p>
          <a:p>
            <a:pPr marL="742950" lvl="0" indent="-742950" algn="justLow" rtl="1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SA" sz="4000" dirty="0" smtClean="0">
                <a:latin typeface="Arabic Typesetting" panose="03020402040406030203" pitchFamily="66" charset="-78"/>
                <a:ea typeface="Calibri" panose="020F0502020204030204" pitchFamily="34" charset="0"/>
                <a:cs typeface="+mj-cs"/>
              </a:rPr>
              <a:t>تحرير </a:t>
            </a:r>
            <a:r>
              <a:rPr lang="ar-SA" sz="4000" dirty="0">
                <a:latin typeface="Arabic Typesetting" panose="03020402040406030203" pitchFamily="66" charset="-78"/>
                <a:ea typeface="Calibri" panose="020F0502020204030204" pitchFamily="34" charset="0"/>
                <a:cs typeface="+mj-cs"/>
              </a:rPr>
              <a:t>النصوص </a:t>
            </a:r>
            <a:endParaRPr lang="fr-FR" sz="4000" dirty="0" smtClean="0">
              <a:latin typeface="Arabic Typesetting" panose="03020402040406030203" pitchFamily="66" charset="-78"/>
              <a:ea typeface="Calibri" panose="020F0502020204030204" pitchFamily="34" charset="0"/>
              <a:cs typeface="+mj-cs"/>
            </a:endParaRPr>
          </a:p>
          <a:p>
            <a:pPr marL="742950" lvl="0" indent="-742950" algn="justLow" rtl="1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SA" sz="4000" dirty="0" smtClean="0">
                <a:latin typeface="Arabic Typesetting" panose="03020402040406030203" pitchFamily="66" charset="-78"/>
                <a:ea typeface="Calibri" panose="020F0502020204030204" pitchFamily="34" charset="0"/>
                <a:cs typeface="+mj-cs"/>
              </a:rPr>
              <a:t>كتابة </a:t>
            </a:r>
            <a:r>
              <a:rPr lang="ar-SA" sz="4000" dirty="0">
                <a:latin typeface="Arabic Typesetting" panose="03020402040406030203" pitchFamily="66" charset="-78"/>
                <a:ea typeface="Calibri" panose="020F0502020204030204" pitchFamily="34" charset="0"/>
                <a:cs typeface="+mj-cs"/>
              </a:rPr>
              <a:t>الرسائل </a:t>
            </a:r>
            <a:endParaRPr lang="fr-FR" sz="4000" dirty="0" smtClean="0">
              <a:latin typeface="Arabic Typesetting" panose="03020402040406030203" pitchFamily="66" charset="-78"/>
              <a:ea typeface="Calibri" panose="020F0502020204030204" pitchFamily="34" charset="0"/>
              <a:cs typeface="+mj-cs"/>
            </a:endParaRPr>
          </a:p>
          <a:p>
            <a:pPr marL="742950" lvl="0" indent="-742950" algn="justLow" rtl="1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SA" sz="4000" dirty="0" smtClean="0">
                <a:latin typeface="Arabic Typesetting" panose="03020402040406030203" pitchFamily="66" charset="-78"/>
                <a:ea typeface="Calibri" panose="020F0502020204030204" pitchFamily="34" charset="0"/>
                <a:cs typeface="+mj-cs"/>
              </a:rPr>
              <a:t>إنشاء </a:t>
            </a:r>
            <a:r>
              <a:rPr lang="ar-SA" sz="4000" dirty="0">
                <a:latin typeface="Arabic Typesetting" panose="03020402040406030203" pitchFamily="66" charset="-78"/>
                <a:ea typeface="Calibri" panose="020F0502020204030204" pitchFamily="34" charset="0"/>
                <a:cs typeface="+mj-cs"/>
              </a:rPr>
              <a:t>الجداول </a:t>
            </a:r>
            <a:endParaRPr lang="fr-FR" sz="4000" dirty="0" smtClean="0">
              <a:latin typeface="Arabic Typesetting" panose="03020402040406030203" pitchFamily="66" charset="-78"/>
              <a:ea typeface="Calibri" panose="020F0502020204030204" pitchFamily="34" charset="0"/>
              <a:cs typeface="+mj-cs"/>
            </a:endParaRPr>
          </a:p>
          <a:p>
            <a:pPr marL="742950" lvl="0" indent="-742950" algn="justLow" rtl="1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SA" sz="4000" dirty="0" smtClean="0">
                <a:latin typeface="Arabic Typesetting" panose="03020402040406030203" pitchFamily="66" charset="-78"/>
                <a:ea typeface="Calibri" panose="020F0502020204030204" pitchFamily="34" charset="0"/>
                <a:cs typeface="+mj-cs"/>
              </a:rPr>
              <a:t>الأشكال </a:t>
            </a:r>
            <a:r>
              <a:rPr lang="ar-SA" sz="4000" dirty="0">
                <a:latin typeface="Arabic Typesetting" panose="03020402040406030203" pitchFamily="66" charset="-78"/>
                <a:ea typeface="Calibri" panose="020F0502020204030204" pitchFamily="34" charset="0"/>
                <a:cs typeface="+mj-cs"/>
              </a:rPr>
              <a:t>المختلفة </a:t>
            </a:r>
            <a:endParaRPr lang="fr-FR" sz="4000" dirty="0" smtClean="0">
              <a:latin typeface="Arabic Typesetting" panose="03020402040406030203" pitchFamily="66" charset="-78"/>
              <a:ea typeface="Calibri" panose="020F0502020204030204" pitchFamily="34" charset="0"/>
              <a:cs typeface="+mj-cs"/>
            </a:endParaRPr>
          </a:p>
          <a:p>
            <a:pPr marL="742950" lvl="0" indent="-742950" algn="justLow" rtl="1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SA" sz="4000" dirty="0" smtClean="0">
                <a:latin typeface="Arabic Typesetting" panose="03020402040406030203" pitchFamily="66" charset="-78"/>
                <a:ea typeface="Calibri" panose="020F0502020204030204" pitchFamily="34" charset="0"/>
                <a:cs typeface="+mj-cs"/>
              </a:rPr>
              <a:t>حتى </a:t>
            </a:r>
            <a:r>
              <a:rPr lang="ar-SA" sz="4000" dirty="0">
                <a:latin typeface="Arabic Typesetting" panose="03020402040406030203" pitchFamily="66" charset="-78"/>
                <a:ea typeface="Calibri" panose="020F0502020204030204" pitchFamily="34" charset="0"/>
                <a:cs typeface="+mj-cs"/>
              </a:rPr>
              <a:t>استيراد الصور وإدراجها في النص</a:t>
            </a:r>
            <a:r>
              <a:rPr lang="ar-SA" sz="4000" dirty="0" smtClean="0">
                <a:latin typeface="Arabic Typesetting" panose="03020402040406030203" pitchFamily="66" charset="-78"/>
                <a:ea typeface="Calibri" panose="020F0502020204030204" pitchFamily="34" charset="0"/>
                <a:cs typeface="+mj-cs"/>
              </a:rPr>
              <a:t>.</a:t>
            </a:r>
            <a:endParaRPr lang="fr-FR" sz="4000" dirty="0" smtClean="0">
              <a:latin typeface="Arabic Typesetting" panose="03020402040406030203" pitchFamily="66" charset="-78"/>
              <a:ea typeface="Calibri" panose="020F0502020204030204" pitchFamily="34" charset="0"/>
              <a:cs typeface="+mj-cs"/>
            </a:endParaRPr>
          </a:p>
          <a:p>
            <a:pPr lvl="0" algn="justLow" rtl="1">
              <a:lnSpc>
                <a:spcPct val="107000"/>
              </a:lnSpc>
              <a:spcAft>
                <a:spcPts val="0"/>
              </a:spcAft>
            </a:pPr>
            <a:r>
              <a:rPr lang="ar-SA" sz="4000" dirty="0" smtClean="0">
                <a:latin typeface="Arabic Typesetting" panose="03020402040406030203" pitchFamily="66" charset="-78"/>
                <a:ea typeface="Calibri" panose="020F0502020204030204" pitchFamily="34" charset="0"/>
                <a:cs typeface="+mj-cs"/>
              </a:rPr>
              <a:t> </a:t>
            </a:r>
            <a:r>
              <a:rPr lang="ar-SA" sz="4000" dirty="0">
                <a:latin typeface="Arabic Typesetting" panose="03020402040406030203" pitchFamily="66" charset="-78"/>
                <a:ea typeface="Calibri" panose="020F0502020204030204" pitchFamily="34" charset="0"/>
                <a:cs typeface="+mj-cs"/>
              </a:rPr>
              <a:t>ويعتبر</a:t>
            </a:r>
            <a:r>
              <a:rPr lang="fr-FR" sz="4000" dirty="0">
                <a:latin typeface="Arabic Typesetting" panose="03020402040406030203" pitchFamily="66" charset="-78"/>
                <a:ea typeface="Calibri" panose="020F0502020204030204" pitchFamily="34" charset="0"/>
                <a:cs typeface="+mj-cs"/>
              </a:rPr>
              <a:t>Word </a:t>
            </a:r>
            <a:r>
              <a:rPr lang="ar-SA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المعالج الأكثر استعمالا في العالم حيث يعمل تحت نظام </a:t>
            </a:r>
            <a:r>
              <a:rPr lang="fr-FR" sz="4000" dirty="0">
                <a:latin typeface="Arabic Typesetting" panose="03020402040406030203" pitchFamily="66" charset="-78"/>
                <a:ea typeface="Calibri" panose="020F0502020204030204" pitchFamily="34" charset="0"/>
                <a:cs typeface="+mj-cs"/>
              </a:rPr>
              <a:t>Windows</a:t>
            </a:r>
            <a:r>
              <a:rPr lang="ar-SA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، ويمتاز بسهولة </a:t>
            </a:r>
            <a:r>
              <a:rPr lang="ar-SA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الاستعمال وتنوع الخيارات</a:t>
            </a:r>
            <a:r>
              <a:rPr lang="fr-F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69043" y="25690"/>
            <a:ext cx="28039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6000" u="sng" dirty="0">
                <a:latin typeface="Calibri" panose="020F0502020204030204" pitchFamily="34" charset="0"/>
                <a:ea typeface="Calibri" panose="020F0502020204030204" pitchFamily="34" charset="0"/>
                <a:cs typeface="Arabic Typesetting" panose="03020402040406030203" pitchFamily="66" charset="-78"/>
              </a:rPr>
              <a:t>تعريف </a:t>
            </a:r>
            <a:r>
              <a:rPr lang="fr-FR" sz="6000" u="sng" dirty="0" smtClean="0">
                <a:latin typeface="Arabic Typesetting" panose="03020402040406030203" pitchFamily="66" charset="-78"/>
                <a:ea typeface="Calibri" panose="020F0502020204030204" pitchFamily="34" charset="0"/>
                <a:cs typeface="Arial" panose="020B0604020202020204" pitchFamily="34" charset="0"/>
              </a:rPr>
              <a:t>Word 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84002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4592" y="410817"/>
            <a:ext cx="44676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r-FR" sz="6000" b="1" u="sng" dirty="0">
                <a:latin typeface="Arabic Typesetting" panose="03020402040406030203" pitchFamily="66" charset="-78"/>
                <a:ea typeface="Calibri" panose="020F0502020204030204" pitchFamily="34" charset="0"/>
              </a:rPr>
              <a:t> </a:t>
            </a:r>
            <a:r>
              <a:rPr lang="ar-SA" sz="6000" b="1" u="sng" dirty="0">
                <a:latin typeface="Arabic Typesetting" panose="03020402040406030203" pitchFamily="66" charset="-78"/>
                <a:ea typeface="Calibri" panose="020F0502020204030204" pitchFamily="34" charset="0"/>
              </a:rPr>
              <a:t>تشغيل </a:t>
            </a:r>
            <a:r>
              <a:rPr lang="fr-FR" sz="6000" b="1" u="sng" dirty="0">
                <a:latin typeface="Arabic Typesetting" panose="03020402040406030203" pitchFamily="66" charset="-78"/>
                <a:ea typeface="Calibri" panose="020F0502020204030204" pitchFamily="34" charset="0"/>
              </a:rPr>
              <a:t>Word</a:t>
            </a:r>
            <a:r>
              <a:rPr lang="ar-SA" sz="6000" u="sng" dirty="0">
                <a:ea typeface="Calibri" panose="020F0502020204030204" pitchFamily="34" charset="0"/>
                <a:cs typeface="Arabic Typesetting" panose="03020402040406030203" pitchFamily="66" charset="-78"/>
              </a:rPr>
              <a:t> :</a:t>
            </a:r>
            <a:r>
              <a:rPr lang="fr-FR" sz="6000" dirty="0">
                <a:latin typeface="Arabic Typesetting" panose="03020402040406030203" pitchFamily="66" charset="-78"/>
                <a:ea typeface="Calibri" panose="020F0502020204030204" pitchFamily="34" charset="0"/>
              </a:rPr>
              <a:t> </a:t>
            </a:r>
            <a:endParaRPr lang="fr-FR" sz="6000" dirty="0"/>
          </a:p>
        </p:txBody>
      </p:sp>
      <p:pic>
        <p:nvPicPr>
          <p:cNvPr id="2052" name="Picture 4" descr="Résultat de recherche d'images pour &quot;) × -&gt; tous les programmes -&gt;Office Microsoft -&gt; Word 2007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2"/>
            <a:ext cx="8322365" cy="684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22365" y="1746245"/>
            <a:ext cx="4011034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>
                <a:solidFill>
                  <a:srgbClr val="4F5E62"/>
                </a:solidFill>
                <a:ea typeface="Calibri" panose="020F0502020204030204" pitchFamily="34" charset="0"/>
                <a:cs typeface="Arabic Typesetting" panose="03020402040406030203" pitchFamily="66" charset="-78"/>
              </a:rPr>
              <a:t> </a:t>
            </a:r>
            <a:r>
              <a:rPr lang="fr-FR" sz="4800" b="1" dirty="0" smtClean="0">
                <a:latin typeface="Arabic Typesetting" panose="03020402040406030203" pitchFamily="66" charset="-78"/>
                <a:ea typeface="Calibri" panose="020F0502020204030204" pitchFamily="34" charset="0"/>
              </a:rPr>
              <a:t>Démarrer</a:t>
            </a:r>
            <a:endParaRPr lang="ar-DZ" sz="4800" b="1" dirty="0" smtClean="0">
              <a:latin typeface="Arabic Typesetting" panose="03020402040406030203" pitchFamily="66" charset="-78"/>
              <a:ea typeface="Calibri" panose="020F0502020204030204" pitchFamily="34" charset="0"/>
            </a:endParaRPr>
          </a:p>
          <a:p>
            <a:r>
              <a:rPr lang="fr-FR" sz="4800" b="1" dirty="0">
                <a:latin typeface="Arabic Typesetting" panose="03020402040406030203" pitchFamily="66" charset="-78"/>
                <a:ea typeface="Calibri" panose="020F0502020204030204" pitchFamily="34" charset="0"/>
              </a:rPr>
              <a:t>T</a:t>
            </a:r>
            <a:r>
              <a:rPr lang="fr-FR" sz="4800" b="1" dirty="0" smtClean="0">
                <a:latin typeface="Arabic Typesetting" panose="03020402040406030203" pitchFamily="66" charset="-78"/>
                <a:ea typeface="Calibri" panose="020F0502020204030204" pitchFamily="34" charset="0"/>
              </a:rPr>
              <a:t>ous </a:t>
            </a:r>
            <a:r>
              <a:rPr lang="fr-FR" sz="4800" b="1" dirty="0">
                <a:latin typeface="Arabic Typesetting" panose="03020402040406030203" pitchFamily="66" charset="-78"/>
                <a:ea typeface="Calibri" panose="020F0502020204030204" pitchFamily="34" charset="0"/>
              </a:rPr>
              <a:t>les programmes</a:t>
            </a:r>
            <a:r>
              <a:rPr lang="ar-SA" sz="4800" b="1" dirty="0">
                <a:latin typeface="Arabic Typesetting" panose="03020402040406030203" pitchFamily="66" charset="-78"/>
                <a:ea typeface="Calibri" panose="020F0502020204030204" pitchFamily="34" charset="0"/>
              </a:rPr>
              <a:t> </a:t>
            </a:r>
            <a:endParaRPr lang="ar-DZ" sz="4800" b="1" dirty="0" smtClean="0">
              <a:latin typeface="Arabic Typesetting" panose="03020402040406030203" pitchFamily="66" charset="-78"/>
              <a:ea typeface="Calibri" panose="020F0502020204030204" pitchFamily="34" charset="0"/>
            </a:endParaRPr>
          </a:p>
          <a:p>
            <a:r>
              <a:rPr lang="fr-FR" sz="4800" b="1" dirty="0" smtClean="0">
                <a:latin typeface="Arabic Typesetting" panose="03020402040406030203" pitchFamily="66" charset="-78"/>
                <a:ea typeface="Calibri" panose="020F0502020204030204" pitchFamily="34" charset="0"/>
              </a:rPr>
              <a:t>Office </a:t>
            </a:r>
            <a:r>
              <a:rPr lang="fr-FR" sz="4800" b="1" dirty="0">
                <a:latin typeface="Arabic Typesetting" panose="03020402040406030203" pitchFamily="66" charset="-78"/>
                <a:ea typeface="Calibri" panose="020F0502020204030204" pitchFamily="34" charset="0"/>
              </a:rPr>
              <a:t>Microsoft</a:t>
            </a:r>
            <a:r>
              <a:rPr lang="ar-SA" sz="4800" b="1" dirty="0">
                <a:latin typeface="Arabic Typesetting" panose="03020402040406030203" pitchFamily="66" charset="-78"/>
                <a:ea typeface="Calibri" panose="020F0502020204030204" pitchFamily="34" charset="0"/>
              </a:rPr>
              <a:t> </a:t>
            </a:r>
            <a:endParaRPr lang="ar-DZ" sz="4800" b="1" dirty="0" smtClean="0">
              <a:latin typeface="Arabic Typesetting" panose="03020402040406030203" pitchFamily="66" charset="-78"/>
              <a:ea typeface="Calibri" panose="020F0502020204030204" pitchFamily="34" charset="0"/>
            </a:endParaRPr>
          </a:p>
          <a:p>
            <a:r>
              <a:rPr lang="fr-FR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Word </a:t>
            </a: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2007 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9808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3052"/>
          </a:xfrm>
          <a:prstGeom prst="rect">
            <a:avLst/>
          </a:prstGeom>
        </p:spPr>
      </p:pic>
      <p:sp>
        <p:nvSpPr>
          <p:cNvPr id="6" name="AutoShape 43"/>
          <p:cNvSpPr>
            <a:spLocks noChangeArrowheads="1"/>
          </p:cNvSpPr>
          <p:nvPr/>
        </p:nvSpPr>
        <p:spPr bwMode="auto">
          <a:xfrm>
            <a:off x="0" y="1883390"/>
            <a:ext cx="1643063" cy="1074111"/>
          </a:xfrm>
          <a:prstGeom prst="wedgeEllipseCallout">
            <a:avLst>
              <a:gd name="adj1" fmla="val -28211"/>
              <a:gd name="adj2" fmla="val -171959"/>
            </a:avLst>
          </a:prstGeom>
          <a:solidFill>
            <a:srgbClr val="FFFF99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ar-DZ" altLang="fr-FR" sz="2800" dirty="0">
                <a:solidFill>
                  <a:srgbClr val="0033CC"/>
                </a:solidFill>
              </a:rPr>
              <a:t>الزر </a:t>
            </a:r>
            <a:r>
              <a:rPr lang="fr-FR" altLang="fr-FR" sz="2800" dirty="0">
                <a:solidFill>
                  <a:srgbClr val="0033CC"/>
                </a:solidFill>
              </a:rPr>
              <a:t>Office</a:t>
            </a:r>
          </a:p>
        </p:txBody>
      </p:sp>
      <p:sp>
        <p:nvSpPr>
          <p:cNvPr id="7" name="AutoShape 43"/>
          <p:cNvSpPr>
            <a:spLocks noChangeArrowheads="1"/>
          </p:cNvSpPr>
          <p:nvPr/>
        </p:nvSpPr>
        <p:spPr bwMode="auto">
          <a:xfrm>
            <a:off x="8678271" y="245660"/>
            <a:ext cx="3513729" cy="532263"/>
          </a:xfrm>
          <a:prstGeom prst="wedgeEllipseCallout">
            <a:avLst>
              <a:gd name="adj1" fmla="val -64786"/>
              <a:gd name="adj2" fmla="val -67222"/>
            </a:avLst>
          </a:prstGeom>
          <a:solidFill>
            <a:srgbClr val="FFFF99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ar-SA" altLang="fr-FR" sz="2800">
                <a:solidFill>
                  <a:srgbClr val="0033CC"/>
                </a:solidFill>
              </a:rPr>
              <a:t>شريط العنوان</a:t>
            </a:r>
            <a:endParaRPr lang="fr-FR" altLang="fr-FR" sz="2800">
              <a:solidFill>
                <a:srgbClr val="0033CC"/>
              </a:solidFill>
            </a:endParaRPr>
          </a:p>
        </p:txBody>
      </p:sp>
      <p:sp>
        <p:nvSpPr>
          <p:cNvPr id="8" name="AutoShape 45"/>
          <p:cNvSpPr>
            <a:spLocks noChangeArrowheads="1"/>
          </p:cNvSpPr>
          <p:nvPr/>
        </p:nvSpPr>
        <p:spPr bwMode="auto">
          <a:xfrm>
            <a:off x="1346793" y="2957501"/>
            <a:ext cx="2714625" cy="1214438"/>
          </a:xfrm>
          <a:prstGeom prst="wedgeEllipseCallout">
            <a:avLst>
              <a:gd name="adj1" fmla="val -60459"/>
              <a:gd name="adj2" fmla="val -263183"/>
            </a:avLst>
          </a:prstGeom>
          <a:solidFill>
            <a:srgbClr val="FFFF99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ar-SA" altLang="fr-FR" sz="2800">
                <a:solidFill>
                  <a:srgbClr val="0033CC"/>
                </a:solidFill>
              </a:rPr>
              <a:t>شرطة الأدوات</a:t>
            </a:r>
            <a:r>
              <a:rPr lang="fr-FR" altLang="fr-FR" sz="2800">
                <a:solidFill>
                  <a:srgbClr val="0033CC"/>
                </a:solidFill>
              </a:rPr>
              <a:t> </a:t>
            </a:r>
            <a:r>
              <a:rPr lang="ar-DZ" altLang="fr-FR" sz="2800">
                <a:solidFill>
                  <a:srgbClr val="0033CC"/>
                </a:solidFill>
              </a:rPr>
              <a:t>السريع</a:t>
            </a:r>
            <a:endParaRPr lang="fr-FR" altLang="fr-FR" sz="2800">
              <a:solidFill>
                <a:srgbClr val="0033CC"/>
              </a:solidFill>
            </a:endParaRPr>
          </a:p>
        </p:txBody>
      </p:sp>
      <p:sp>
        <p:nvSpPr>
          <p:cNvPr id="9" name="AutoShape 43"/>
          <p:cNvSpPr>
            <a:spLocks noChangeArrowheads="1"/>
          </p:cNvSpPr>
          <p:nvPr/>
        </p:nvSpPr>
        <p:spPr bwMode="auto">
          <a:xfrm>
            <a:off x="9077822" y="1490484"/>
            <a:ext cx="2714625" cy="785812"/>
          </a:xfrm>
          <a:prstGeom prst="wedgeEllipseCallout">
            <a:avLst>
              <a:gd name="adj1" fmla="val -101913"/>
              <a:gd name="adj2" fmla="val -167854"/>
            </a:avLst>
          </a:prstGeom>
          <a:solidFill>
            <a:srgbClr val="FFFF99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ar-SA" altLang="fr-FR" sz="2800">
                <a:solidFill>
                  <a:srgbClr val="0033CC"/>
                </a:solidFill>
              </a:rPr>
              <a:t>شريط </a:t>
            </a:r>
            <a:r>
              <a:rPr lang="ar-DZ" altLang="fr-FR" sz="2800">
                <a:solidFill>
                  <a:srgbClr val="0033CC"/>
                </a:solidFill>
              </a:rPr>
              <a:t>الرئيسي</a:t>
            </a:r>
            <a:endParaRPr lang="fr-FR" altLang="fr-FR" sz="2800">
              <a:solidFill>
                <a:srgbClr val="0033CC"/>
              </a:solidFill>
            </a:endParaRPr>
          </a:p>
        </p:txBody>
      </p:sp>
      <p:sp>
        <p:nvSpPr>
          <p:cNvPr id="10" name="AutoShape 45"/>
          <p:cNvSpPr>
            <a:spLocks noChangeArrowheads="1"/>
          </p:cNvSpPr>
          <p:nvPr/>
        </p:nvSpPr>
        <p:spPr bwMode="auto">
          <a:xfrm>
            <a:off x="4499640" y="2604022"/>
            <a:ext cx="2030413" cy="1296988"/>
          </a:xfrm>
          <a:prstGeom prst="wedgeEllipseCallout">
            <a:avLst>
              <a:gd name="adj1" fmla="val -132962"/>
              <a:gd name="adj2" fmla="val -167049"/>
            </a:avLst>
          </a:prstGeom>
          <a:solidFill>
            <a:srgbClr val="FFFF99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ar-DZ" altLang="fr-FR" sz="2800">
                <a:solidFill>
                  <a:srgbClr val="0033CC"/>
                </a:solidFill>
              </a:rPr>
              <a:t>مجموعات</a:t>
            </a:r>
            <a:r>
              <a:rPr lang="ar-SA" altLang="fr-FR" sz="2800">
                <a:solidFill>
                  <a:srgbClr val="0033CC"/>
                </a:solidFill>
              </a:rPr>
              <a:t> الأدوات</a:t>
            </a:r>
            <a:endParaRPr lang="fr-FR" altLang="fr-FR" sz="2800">
              <a:solidFill>
                <a:srgbClr val="0033CC"/>
              </a:solidFill>
            </a:endParaRPr>
          </a:p>
        </p:txBody>
      </p:sp>
      <p:sp>
        <p:nvSpPr>
          <p:cNvPr id="11" name="AutoShape 72"/>
          <p:cNvSpPr>
            <a:spLocks noChangeArrowheads="1"/>
          </p:cNvSpPr>
          <p:nvPr/>
        </p:nvSpPr>
        <p:spPr bwMode="auto">
          <a:xfrm>
            <a:off x="7550686" y="3108847"/>
            <a:ext cx="3671887" cy="792163"/>
          </a:xfrm>
          <a:prstGeom prst="wedgeEllipseCallout">
            <a:avLst>
              <a:gd name="adj1" fmla="val 64051"/>
              <a:gd name="adj2" fmla="val -28157"/>
            </a:avLst>
          </a:prstGeom>
          <a:solidFill>
            <a:srgbClr val="FFFF99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ar-SA" altLang="fr-FR" sz="2800" dirty="0">
                <a:solidFill>
                  <a:srgbClr val="0033CC"/>
                </a:solidFill>
              </a:rPr>
              <a:t>شريط تمرير عمودي</a:t>
            </a:r>
            <a:endParaRPr lang="fr-FR" altLang="fr-FR" sz="2800" dirty="0">
              <a:solidFill>
                <a:srgbClr val="0033CC"/>
              </a:solidFill>
            </a:endParaRPr>
          </a:p>
        </p:txBody>
      </p:sp>
      <p:sp>
        <p:nvSpPr>
          <p:cNvPr id="12" name="AutoShape 73"/>
          <p:cNvSpPr>
            <a:spLocks noChangeArrowheads="1"/>
          </p:cNvSpPr>
          <p:nvPr/>
        </p:nvSpPr>
        <p:spPr bwMode="auto">
          <a:xfrm>
            <a:off x="7541916" y="5147553"/>
            <a:ext cx="3071812" cy="785812"/>
          </a:xfrm>
          <a:prstGeom prst="wedgeEllipseCallout">
            <a:avLst>
              <a:gd name="adj1" fmla="val -15065"/>
              <a:gd name="adj2" fmla="val 119588"/>
            </a:avLst>
          </a:prstGeom>
          <a:solidFill>
            <a:srgbClr val="FFFF99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ar-SA" altLang="fr-FR" sz="2800">
                <a:solidFill>
                  <a:srgbClr val="0033CC"/>
                </a:solidFill>
              </a:rPr>
              <a:t>شريط تمرير أفقي</a:t>
            </a:r>
            <a:endParaRPr lang="fr-FR" altLang="fr-FR" sz="280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8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80650" y="327678"/>
            <a:ext cx="3315331" cy="750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0"/>
              </a:spcAft>
            </a:pPr>
            <a:r>
              <a:rPr lang="ar-SA" sz="4000" b="1" u="sng" dirty="0">
                <a:latin typeface="Calibri" panose="020F0502020204030204" pitchFamily="34" charset="0"/>
                <a:ea typeface="Calibri" panose="020F0502020204030204" pitchFamily="34" charset="0"/>
                <a:cs typeface="Arabic Typesetting" panose="03020402040406030203" pitchFamily="66" charset="-78"/>
              </a:rPr>
              <a:t>عمليـــات مختلفــة على الوثيقــة: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Résultat de recherche d'images pour &quot;microsoft word 2007 francai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96"/>
            <a:ext cx="6469039" cy="6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35626" y="1388238"/>
            <a:ext cx="3196709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 algn="r" rtl="1">
              <a:buFont typeface="+mj-lt"/>
              <a:buAutoNum type="arabicPeriod"/>
            </a:pPr>
            <a:r>
              <a:rPr lang="ar-SA" sz="4000" b="1" dirty="0">
                <a:ea typeface="Calibri" panose="020F0502020204030204" pitchFamily="34" charset="0"/>
                <a:cs typeface="Arabic Typesetting" panose="03020402040406030203" pitchFamily="66" charset="-78"/>
              </a:rPr>
              <a:t>إنشاء مستند جديد </a:t>
            </a:r>
            <a:r>
              <a:rPr lang="ar-SA" sz="4000" b="1" dirty="0" smtClean="0">
                <a:ea typeface="Calibri" panose="020F0502020204030204" pitchFamily="34" charset="0"/>
                <a:cs typeface="Arabic Typesetting" panose="03020402040406030203" pitchFamily="66" charset="-78"/>
              </a:rPr>
              <a:t>:</a:t>
            </a:r>
            <a:endParaRPr lang="fr-FR" sz="4000" b="1" dirty="0" smtClean="0"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 marL="742950" indent="-742950" algn="r" rtl="1">
              <a:buFont typeface="+mj-lt"/>
              <a:buAutoNum type="arabicPeriod"/>
            </a:pPr>
            <a:r>
              <a:rPr lang="ar-SA" sz="4000" b="1" dirty="0">
                <a:ea typeface="Calibri" panose="020F0502020204030204" pitchFamily="34" charset="0"/>
                <a:cs typeface="Arabic Typesetting" panose="03020402040406030203" pitchFamily="66" charset="-78"/>
              </a:rPr>
              <a:t>فتح مستند: </a:t>
            </a:r>
            <a:endParaRPr lang="fr-FR" sz="4000" b="1" dirty="0" smtClean="0"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 marL="742950" indent="-742950" algn="r" rtl="1">
              <a:buFont typeface="+mj-lt"/>
              <a:buAutoNum type="arabicPeriod"/>
            </a:pPr>
            <a:r>
              <a:rPr lang="ar-SA" sz="4000" b="1" dirty="0">
                <a:ea typeface="Calibri" panose="020F0502020204030204" pitchFamily="34" charset="0"/>
                <a:cs typeface="Arabic Typesetting" panose="03020402040406030203" pitchFamily="66" charset="-78"/>
              </a:rPr>
              <a:t>حفـظ مستند : </a:t>
            </a:r>
            <a:endParaRPr lang="fr-FR" sz="4000" b="1" dirty="0" smtClean="0"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 marL="742950" indent="-742950" algn="r" rtl="1">
              <a:buFont typeface="+mj-lt"/>
              <a:buAutoNum type="arabicPeriod"/>
            </a:pPr>
            <a:r>
              <a:rPr lang="ar-DZ" sz="4000" b="1" dirty="0" smtClean="0">
                <a:ea typeface="Calibri" panose="020F0502020204030204" pitchFamily="34" charset="0"/>
                <a:cs typeface="Arabic Typesetting" panose="03020402040406030203" pitchFamily="66" charset="-78"/>
              </a:rPr>
              <a:t>طباعة:</a:t>
            </a:r>
            <a:endParaRPr lang="fr-FR" sz="4000" b="1" dirty="0">
              <a:ea typeface="Calibri" panose="020F05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13899" y="955343"/>
            <a:ext cx="1624083" cy="600502"/>
          </a:xfrm>
          <a:prstGeom prst="round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2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0.00065 0.0914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0.00065 0.1791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0.00065 0.3423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office-in.net/wp-content/uploads/2014/12/Ruban-Word-2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66" y="1298714"/>
            <a:ext cx="12201566" cy="271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3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0614" y="315603"/>
            <a:ext cx="282160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4800" b="1" dirty="0">
                <a:ea typeface="Calibri" panose="020F0502020204030204" pitchFamily="34" charset="0"/>
                <a:cs typeface="Arabic Typesetting" panose="03020402040406030203" pitchFamily="66" charset="-78"/>
              </a:rPr>
              <a:t>إدراج </a:t>
            </a:r>
            <a:r>
              <a:rPr lang="ar-SA" sz="8000" b="1" dirty="0">
                <a:ea typeface="Calibri" panose="020F0502020204030204" pitchFamily="34" charset="0"/>
                <a:cs typeface="Arabic Typesetting" panose="03020402040406030203" pitchFamily="66" charset="-78"/>
              </a:rPr>
              <a:t>جـــدول</a:t>
            </a:r>
            <a:r>
              <a:rPr lang="fr-FR" sz="4800" b="1" dirty="0">
                <a:latin typeface="Arabic Typesetting" panose="03020402040406030203" pitchFamily="66" charset="-78"/>
                <a:ea typeface="Calibri" panose="020F0502020204030204" pitchFamily="34" charset="0"/>
              </a:rPr>
              <a:t>: </a:t>
            </a:r>
            <a:endParaRPr lang="fr-FR" sz="4800" dirty="0"/>
          </a:p>
        </p:txBody>
      </p:sp>
      <p:pic>
        <p:nvPicPr>
          <p:cNvPr id="5122" name="Picture 2" descr="Résultat de recherche d'images pour &quot;insertion tableau wor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38"/>
            <a:ext cx="11970166" cy="67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89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1532" y="385435"/>
            <a:ext cx="3114955" cy="12779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0"/>
              </a:spcAft>
            </a:pPr>
            <a:r>
              <a:rPr lang="ar-DZ" sz="4800" b="1" dirty="0" smtClean="0">
                <a:latin typeface="Calibri" panose="020F0502020204030204" pitchFamily="34" charset="0"/>
                <a:ea typeface="Calibri" panose="020F0502020204030204" pitchFamily="34" charset="0"/>
                <a:cs typeface="Arabic Typesetting" panose="03020402040406030203" pitchFamily="66" charset="-78"/>
              </a:rPr>
              <a:t>ادراج </a:t>
            </a:r>
            <a:r>
              <a:rPr lang="ar-SA" sz="7200" b="1" dirty="0" smtClean="0">
                <a:latin typeface="Calibri" panose="020F0502020204030204" pitchFamily="34" charset="0"/>
                <a:ea typeface="Calibri" panose="020F0502020204030204" pitchFamily="34" charset="0"/>
                <a:cs typeface="Arabic Typesetting" panose="03020402040406030203" pitchFamily="66" charset="-78"/>
              </a:rPr>
              <a:t>الأشكــــال</a:t>
            </a:r>
            <a:r>
              <a:rPr lang="fr-FR" sz="4800" b="1" dirty="0">
                <a:latin typeface="Arabic Typesetting" panose="03020402040406030203" pitchFamily="66" charset="-78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fr-FR" sz="3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FR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69" y="191085"/>
            <a:ext cx="7382905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5612" y="434873"/>
            <a:ext cx="27767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6000" b="1" dirty="0">
                <a:ea typeface="Calibri" panose="020F0502020204030204" pitchFamily="34" charset="0"/>
                <a:cs typeface="Arabic Typesetting" panose="03020402040406030203" pitchFamily="66" charset="-78"/>
              </a:rPr>
              <a:t>إدراج الصـــور: </a:t>
            </a:r>
            <a:endParaRPr lang="fr-FR" sz="6000" b="1" dirty="0"/>
          </a:p>
        </p:txBody>
      </p:sp>
      <p:pic>
        <p:nvPicPr>
          <p:cNvPr id="8194" name="Picture 2" descr="Résultat de recherche d'images pour &quot;insertion images word 2007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65" y="266700"/>
            <a:ext cx="10154616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Virage 7"/>
          <p:cNvSpPr/>
          <p:nvPr/>
        </p:nvSpPr>
        <p:spPr>
          <a:xfrm flipV="1">
            <a:off x="3140766" y="634879"/>
            <a:ext cx="861391" cy="615649"/>
          </a:xfrm>
          <a:prstGeom prst="bentArrow">
            <a:avLst>
              <a:gd name="adj1" fmla="val 8871"/>
              <a:gd name="adj2" fmla="val 24725"/>
              <a:gd name="adj3" fmla="val 23999"/>
              <a:gd name="adj4" fmla="val 62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6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102</TotalTime>
  <Words>74</Words>
  <Application>Microsoft Office PowerPoint</Application>
  <PresentationFormat>Grand écran</PresentationFormat>
  <Paragraphs>29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Aldhabi</vt:lpstr>
      <vt:lpstr>Arabic Typesetting</vt:lpstr>
      <vt:lpstr>Arial</vt:lpstr>
      <vt:lpstr>Calibri</vt:lpstr>
      <vt:lpstr>Century Gothic</vt:lpstr>
      <vt:lpstr>Times New Roman</vt:lpstr>
      <vt:lpstr>Traînée de condensation</vt:lpstr>
      <vt:lpstr>المجال المفاهيمي 3 : المكتبيات  الوحدة المفاهيمية : معالج النصوص  Microsoft Word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المجال المفاهيمي 3 : المكتبيات  الوحدة المفاهيمية : معالج النصوص  Microsoft Word</dc:title>
  <dc:creator>SAFI</dc:creator>
  <cp:lastModifiedBy>SAFI</cp:lastModifiedBy>
  <cp:revision>10</cp:revision>
  <dcterms:created xsi:type="dcterms:W3CDTF">2018-02-04T18:27:10Z</dcterms:created>
  <dcterms:modified xsi:type="dcterms:W3CDTF">2018-02-04T20:09:37Z</dcterms:modified>
</cp:coreProperties>
</file>