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6" r:id="rId6"/>
    <p:sldId id="262" r:id="rId7"/>
    <p:sldId id="264" r:id="rId8"/>
    <p:sldId id="267" r:id="rId9"/>
    <p:sldId id="263" r:id="rId10"/>
    <p:sldId id="273" r:id="rId11"/>
    <p:sldId id="265" r:id="rId12"/>
    <p:sldId id="271" r:id="rId13"/>
    <p:sldId id="272" r:id="rId14"/>
    <p:sldId id="268" r:id="rId15"/>
    <p:sldId id="269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5767-9334-49D3-974E-E5AA95F5B80D}" type="datetimeFigureOut">
              <a:rPr lang="fr-FR" smtClean="0"/>
              <a:pPr/>
              <a:t>06/04/2021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476-C1EE-4B0E-A1B7-36FB7D94EB2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5767-9334-49D3-974E-E5AA95F5B80D}" type="datetimeFigureOut">
              <a:rPr lang="fr-FR" smtClean="0"/>
              <a:pPr/>
              <a:t>06/04/2021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476-C1EE-4B0E-A1B7-36FB7D94EB2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5767-9334-49D3-974E-E5AA95F5B80D}" type="datetimeFigureOut">
              <a:rPr lang="fr-FR" smtClean="0"/>
              <a:pPr/>
              <a:t>06/04/2021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476-C1EE-4B0E-A1B7-36FB7D94EB2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5767-9334-49D3-974E-E5AA95F5B80D}" type="datetimeFigureOut">
              <a:rPr lang="fr-FR" smtClean="0"/>
              <a:pPr/>
              <a:t>06/04/2021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476-C1EE-4B0E-A1B7-36FB7D94EB2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5767-9334-49D3-974E-E5AA95F5B80D}" type="datetimeFigureOut">
              <a:rPr lang="fr-FR" smtClean="0"/>
              <a:pPr/>
              <a:t>06/04/2021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476-C1EE-4B0E-A1B7-36FB7D94EB2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5767-9334-49D3-974E-E5AA95F5B80D}" type="datetimeFigureOut">
              <a:rPr lang="fr-FR" smtClean="0"/>
              <a:pPr/>
              <a:t>06/04/2021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476-C1EE-4B0E-A1B7-36FB7D94EB2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5767-9334-49D3-974E-E5AA95F5B80D}" type="datetimeFigureOut">
              <a:rPr lang="fr-FR" smtClean="0"/>
              <a:pPr/>
              <a:t>06/04/2021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476-C1EE-4B0E-A1B7-36FB7D94EB2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5767-9334-49D3-974E-E5AA95F5B80D}" type="datetimeFigureOut">
              <a:rPr lang="fr-FR" smtClean="0"/>
              <a:pPr/>
              <a:t>06/04/2021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476-C1EE-4B0E-A1B7-36FB7D94EB2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5767-9334-49D3-974E-E5AA95F5B80D}" type="datetimeFigureOut">
              <a:rPr lang="fr-FR" smtClean="0"/>
              <a:pPr/>
              <a:t>06/04/2021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476-C1EE-4B0E-A1B7-36FB7D94EB2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5767-9334-49D3-974E-E5AA95F5B80D}" type="datetimeFigureOut">
              <a:rPr lang="fr-FR" smtClean="0"/>
              <a:pPr/>
              <a:t>06/04/2021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476-C1EE-4B0E-A1B7-36FB7D94EB2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5767-9334-49D3-974E-E5AA95F5B80D}" type="datetimeFigureOut">
              <a:rPr lang="fr-FR" smtClean="0"/>
              <a:pPr/>
              <a:t>06/04/2021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AB476-C1EE-4B0E-A1B7-36FB7D94EB2E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95767-9334-49D3-974E-E5AA95F5B80D}" type="datetimeFigureOut">
              <a:rPr lang="fr-FR" smtClean="0"/>
              <a:pPr/>
              <a:t>06/04/2021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AB476-C1EE-4B0E-A1B7-36FB7D94EB2E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3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slide" Target="slide1.x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&#1578;&#1591;&#1576;&#1610;&#1602;%20&#1583;&#1585;&#1587;%20&#1601;&#1585;&#1586;%20&#1608;%20&#1578;&#1585;.xls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&#1578;&#1591;&#1576;&#1610;&#1602;%20&#1583;&#1585;&#1587;%20&#1601;&#1585;&#1586;%20&#1608;%20&#1578;&#1585;.xlsx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le:///C:\Users\user\Desktop\&#1578;&#1591;&#1576;&#1610;&#1602;%20&#1583;&#1585;&#1587;%20&#1601;&#1585;&#1586;%20&#1608;%20&#1578;&#1585;.xlsx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9" name="Picture 17" descr="drapalger">
            <a:hlinkClick r:id="" action="ppaction://macro?name=Macro2"/>
          </p:cNvPr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42858"/>
            <a:ext cx="857250" cy="857250"/>
          </a:xfrm>
          <a:prstGeom prst="rect">
            <a:avLst/>
          </a:prstGeom>
          <a:noFill/>
        </p:spPr>
      </p:pic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7858148" y="314303"/>
            <a:ext cx="911225" cy="695325"/>
            <a:chOff x="4656" y="354"/>
            <a:chExt cx="574" cy="438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4656" y="354"/>
              <a:ext cx="574" cy="438"/>
              <a:chOff x="3036" y="1309"/>
              <a:chExt cx="1434" cy="1095"/>
            </a:xfrm>
          </p:grpSpPr>
          <p:sp>
            <p:nvSpPr>
              <p:cNvPr id="3091" name="Text Box 19"/>
              <p:cNvSpPr txBox="1">
                <a:spLocks noChangeArrowheads="1"/>
              </p:cNvSpPr>
              <p:nvPr/>
            </p:nvSpPr>
            <p:spPr bwMode="auto">
              <a:xfrm>
                <a:off x="3606" y="1309"/>
                <a:ext cx="864" cy="7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fr-FR" sz="1200">
                  <a:solidFill>
                    <a:srgbClr val="333300"/>
                  </a:solidFill>
                </a:endParaRPr>
              </a:p>
            </p:txBody>
          </p:sp>
          <p:sp>
            <p:nvSpPr>
              <p:cNvPr id="3092" name="AutoShape 20"/>
              <p:cNvSpPr>
                <a:spLocks noChangeArrowheads="1"/>
              </p:cNvSpPr>
              <p:nvPr/>
            </p:nvSpPr>
            <p:spPr bwMode="auto">
              <a:xfrm>
                <a:off x="3036" y="1324"/>
                <a:ext cx="1260" cy="1080"/>
              </a:xfrm>
              <a:prstGeom prst="lightningBolt">
                <a:avLst/>
              </a:prstGeom>
              <a:gradFill rotWithShape="0">
                <a:gsLst>
                  <a:gs pos="0">
                    <a:srgbClr val="FF7C80"/>
                  </a:gs>
                  <a:gs pos="100000">
                    <a:srgbClr val="FF7C80">
                      <a:gamma/>
                      <a:tint val="36863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rgbClr val="FF7C80"/>
                </a:solidFill>
                <a:miter lim="800000"/>
                <a:headEnd/>
                <a:tailEnd/>
              </a:ln>
              <a:effectLst>
                <a:outerShdw dist="40161" dir="4293903" algn="ctr" rotWithShape="0">
                  <a:srgbClr val="993366"/>
                </a:outerShdw>
              </a:effectLst>
            </p:spPr>
            <p:txBody>
              <a:bodyPr/>
              <a:lstStyle/>
              <a:p>
                <a:endParaRPr lang="fr-FR"/>
              </a:p>
            </p:txBody>
          </p:sp>
        </p:grpSp>
        <p:graphicFrame>
          <p:nvGraphicFramePr>
            <p:cNvPr id="6144" name="Object 0"/>
            <p:cNvGraphicFramePr>
              <a:graphicFrameLocks noChangeAspect="1"/>
            </p:cNvGraphicFramePr>
            <p:nvPr/>
          </p:nvGraphicFramePr>
          <p:xfrm>
            <a:off x="4944" y="384"/>
            <a:ext cx="228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r:id="rId4" imgW="314286" imgH="323981" progId="PBrush">
                    <p:embed/>
                  </p:oleObj>
                </mc:Choice>
                <mc:Fallback>
                  <p:oleObj r:id="rId4" imgW="314286" imgH="323981" progId="PBrush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clrChange>
                            <a:clrFrom>
                              <a:srgbClr val="FFFFFF"/>
                            </a:clrFrom>
                            <a:clrTo>
                              <a:srgbClr val="FFFFFF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384"/>
                          <a:ext cx="228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101" name="Picture 29" descr="flech10">
            <a:hlinkClick r:id="rId6" action="ppaction://hlinksldjump"/>
          </p:cNvPr>
          <p:cNvPicPr>
            <a:picLocks noChangeAspect="1" noChangeArrowheads="1" noCrop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077200" y="5943600"/>
            <a:ext cx="693738" cy="674688"/>
          </a:xfrm>
          <a:prstGeom prst="rect">
            <a:avLst/>
          </a:prstGeom>
          <a:noFill/>
        </p:spPr>
      </p:pic>
      <p:sp>
        <p:nvSpPr>
          <p:cNvPr id="22" name="Rectangle 5"/>
          <p:cNvSpPr txBox="1">
            <a:spLocks noChangeArrowheads="1"/>
          </p:cNvSpPr>
          <p:nvPr/>
        </p:nvSpPr>
        <p:spPr bwMode="auto">
          <a:xfrm>
            <a:off x="-571536" y="1214422"/>
            <a:ext cx="10144126" cy="150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rtl="1" eaLnBrk="0" hangingPunct="0">
              <a:defRPr/>
            </a:pPr>
            <a:r>
              <a:rPr lang="ar-DZ" sz="4800" b="1" i="1" dirty="0">
                <a:solidFill>
                  <a:srgbClr val="FF3300"/>
                </a:solidFill>
                <a:cs typeface="Traditional Arabic" pitchFamily="2" charset="-78"/>
              </a:rPr>
              <a:t> </a:t>
            </a:r>
            <a:r>
              <a:rPr lang="ar-DZ" sz="4800" b="1" i="1" dirty="0">
                <a:solidFill>
                  <a:srgbClr val="84BF1B"/>
                </a:solidFill>
                <a:cs typeface="Traditional Arabic" pitchFamily="2" charset="-78"/>
              </a:rPr>
              <a:t>المجال المفاهيمي </a:t>
            </a:r>
            <a:r>
              <a:rPr lang="fr-FR" sz="4800" b="1" i="1" dirty="0">
                <a:solidFill>
                  <a:srgbClr val="84BF1B"/>
                </a:solidFill>
                <a:cs typeface="Traditional Arabic" pitchFamily="2" charset="-78"/>
              </a:rPr>
              <a:t>02</a:t>
            </a:r>
            <a:r>
              <a:rPr lang="ar-DZ" sz="4800" b="1" i="1" dirty="0">
                <a:solidFill>
                  <a:srgbClr val="FF3300"/>
                </a:solidFill>
                <a:cs typeface="Traditional Arabic" pitchFamily="2" charset="-78"/>
              </a:rPr>
              <a:t>: المكتبية</a:t>
            </a:r>
            <a:r>
              <a:rPr lang="ar-DZ" sz="4800" dirty="0">
                <a:solidFill>
                  <a:srgbClr val="FF3300"/>
                </a:solidFill>
              </a:rPr>
              <a:t> </a:t>
            </a:r>
            <a:r>
              <a:rPr lang="fr-FR" sz="4800" dirty="0">
                <a:solidFill>
                  <a:srgbClr val="FF3300"/>
                </a:solidFill>
              </a:rPr>
              <a:t>Bureautique</a:t>
            </a:r>
            <a:br>
              <a:rPr lang="fr-FR" sz="4800" dirty="0">
                <a:solidFill>
                  <a:srgbClr val="FF3300"/>
                </a:solidFill>
              </a:rPr>
            </a:br>
            <a:r>
              <a:rPr lang="ar-DZ" sz="4800" dirty="0">
                <a:solidFill>
                  <a:srgbClr val="FF3300"/>
                </a:solidFill>
              </a:rPr>
              <a:t>الوحدة المفاهمية </a:t>
            </a:r>
            <a:r>
              <a:rPr lang="ar-DZ" sz="4800" b="1" i="1" dirty="0">
                <a:solidFill>
                  <a:srgbClr val="FF3300"/>
                </a:solidFill>
                <a:latin typeface="Traditional Arabic" pitchFamily="18" charset="-78"/>
                <a:cs typeface="Traditional Arabic" pitchFamily="18" charset="-78"/>
              </a:rPr>
              <a:t>03</a:t>
            </a:r>
            <a:r>
              <a:rPr lang="ar-DZ" sz="4800" dirty="0">
                <a:solidFill>
                  <a:srgbClr val="FF3300"/>
                </a:solidFill>
              </a:rPr>
              <a:t> : </a:t>
            </a:r>
            <a:r>
              <a:rPr lang="ar-DZ" sz="4800" b="1" i="1" dirty="0">
                <a:solidFill>
                  <a:srgbClr val="FF3300"/>
                </a:solidFill>
                <a:cs typeface="Traditional Arabic" pitchFamily="2" charset="-78"/>
              </a:rPr>
              <a:t>جداول البيانات 2 </a:t>
            </a:r>
            <a:endParaRPr lang="fr-FR" sz="4800" b="1" u="sng" kern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3" name="Rectangle 5"/>
          <p:cNvSpPr txBox="1">
            <a:spLocks noChangeArrowheads="1"/>
          </p:cNvSpPr>
          <p:nvPr/>
        </p:nvSpPr>
        <p:spPr bwMode="auto">
          <a:xfrm>
            <a:off x="3929058" y="3000373"/>
            <a:ext cx="407196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rtl="1" eaLnBrk="0" hangingPunct="0"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ar-DZ" sz="4800" b="1" i="1" dirty="0">
                <a:solidFill>
                  <a:srgbClr val="FF3300"/>
                </a:solidFill>
                <a:cs typeface="Traditional Arabic" pitchFamily="2" charset="-78"/>
              </a:rPr>
              <a:t>    فرز البيانات</a:t>
            </a:r>
            <a:endParaRPr lang="fr-FR" sz="4800" b="1" u="sng" kern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4" name="Rectangle 5"/>
          <p:cNvSpPr txBox="1">
            <a:spLocks noChangeArrowheads="1"/>
          </p:cNvSpPr>
          <p:nvPr/>
        </p:nvSpPr>
        <p:spPr bwMode="auto">
          <a:xfrm>
            <a:off x="2928926" y="4929198"/>
            <a:ext cx="407196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rtl="1" eaLnBrk="0" hangingPunct="0">
              <a:buClr>
                <a:srgbClr val="FF0000"/>
              </a:buClr>
              <a:buFont typeface="Wingdings" pitchFamily="2" charset="2"/>
              <a:buChar char="ü"/>
              <a:defRPr/>
            </a:pPr>
            <a:r>
              <a:rPr lang="ar-DZ" sz="4800" b="1" i="1" dirty="0">
                <a:solidFill>
                  <a:srgbClr val="FF3300"/>
                </a:solidFill>
                <a:cs typeface="Traditional Arabic" pitchFamily="2" charset="-78"/>
              </a:rPr>
              <a:t>    تصفية  البيانات</a:t>
            </a:r>
            <a:endParaRPr lang="fr-FR" sz="4800" b="1" u="sng" kern="0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 advClick="0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/>
          </a:bodyPr>
          <a:lstStyle/>
          <a:p>
            <a:r>
              <a:rPr lang="ar-DZ" sz="5400" dirty="0"/>
              <a:t>تطبيق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658664"/>
            <a:ext cx="7772400" cy="5010696"/>
          </a:xfrm>
        </p:spPr>
        <p:txBody>
          <a:bodyPr/>
          <a:lstStyle/>
          <a:p>
            <a:pPr marL="514350" indent="-514350" algn="r" rtl="1">
              <a:buFont typeface="+mj-lt"/>
              <a:buAutoNum type="arabicPeriod"/>
            </a:pPr>
            <a:r>
              <a:rPr lang="ar-DZ" dirty="0">
                <a:solidFill>
                  <a:schemeClr val="tx1"/>
                </a:solidFill>
              </a:rPr>
              <a:t>أريد الحصول على كل التلاميذ الناجحين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DZ" dirty="0">
                <a:solidFill>
                  <a:schemeClr val="tx1"/>
                </a:solidFill>
              </a:rPr>
              <a:t>أريد الحصول على كل التلاميذ الذين تحصلوا على معدل بين 8 و 12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DZ" dirty="0">
                <a:solidFill>
                  <a:schemeClr val="tx1"/>
                </a:solidFill>
              </a:rPr>
              <a:t>أريد الحصول على كل التلاميذ الساكنين بولاية سطيف</a:t>
            </a:r>
          </a:p>
          <a:p>
            <a:pPr marL="514350" indent="-514350" algn="r" rtl="1">
              <a:buFont typeface="+mj-lt"/>
              <a:buAutoNum type="arabicPeriod"/>
            </a:pPr>
            <a:endParaRPr lang="ar-DZ" dirty="0">
              <a:solidFill>
                <a:schemeClr val="tx1"/>
              </a:solidFill>
            </a:endParaRPr>
          </a:p>
          <a:p>
            <a:pPr algn="r" rtl="1"/>
            <a:endParaRPr lang="ar-DZ" dirty="0">
              <a:solidFill>
                <a:schemeClr val="tx1"/>
              </a:solidFill>
            </a:endParaRPr>
          </a:p>
          <a:p>
            <a:pPr marL="514350" indent="-514350" algn="r" rtl="1">
              <a:buFont typeface="+mj-lt"/>
              <a:buAutoNum type="arabicPeriod"/>
            </a:pPr>
            <a:endParaRPr lang="ar-DZ" dirty="0">
              <a:solidFill>
                <a:schemeClr val="tx1"/>
              </a:solidFill>
            </a:endParaRPr>
          </a:p>
          <a:p>
            <a:pPr marL="514350" indent="-514350" algn="r" rtl="1">
              <a:buFont typeface="+mj-lt"/>
              <a:buAutoNum type="arabicPeriod"/>
            </a:pPr>
            <a:endParaRPr lang="ar-D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36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732" y="3827648"/>
            <a:ext cx="871540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00034" y="0"/>
            <a:ext cx="86439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200" b="1" u="sng" dirty="0"/>
              <a:t>الحل :</a:t>
            </a:r>
            <a:r>
              <a:rPr lang="ar-DZ" sz="3200" b="1" dirty="0"/>
              <a:t>  </a:t>
            </a:r>
            <a:r>
              <a:rPr lang="ar-DZ" sz="3200" dirty="0"/>
              <a:t>اختار شرط  التصفية </a:t>
            </a:r>
            <a:r>
              <a:rPr lang="fr-FR" sz="3200" dirty="0"/>
              <a:t>Entre….   </a:t>
            </a:r>
            <a:r>
              <a:rPr lang="ar-DZ" sz="3200" dirty="0"/>
              <a:t>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ar-DZ" sz="3200" dirty="0"/>
              <a:t>فتظهر علبة الحوار التالية :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5072066" y="1285860"/>
            <a:ext cx="407193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/>
            <a:r>
              <a:rPr lang="ar-SA" sz="3200" dirty="0"/>
              <a:t>ثم حدد معايير</a:t>
            </a:r>
            <a:r>
              <a:rPr lang="ar-DZ" sz="3200" dirty="0"/>
              <a:t> التصفية </a:t>
            </a:r>
            <a:r>
              <a:rPr lang="ar-SA" sz="3200" dirty="0"/>
              <a:t> أو أدخلها. </a:t>
            </a:r>
            <a:r>
              <a:rPr lang="ar-DZ" sz="3200" dirty="0"/>
              <a:t>ثم أنقر على </a:t>
            </a:r>
            <a:r>
              <a:rPr lang="fr-FR" sz="3200" dirty="0"/>
              <a:t>OK</a:t>
            </a:r>
            <a:br>
              <a:rPr lang="fr-FR" sz="3200" dirty="0"/>
            </a:br>
            <a:endParaRPr lang="fr-FR" sz="3200" dirty="0"/>
          </a:p>
          <a:p>
            <a:pPr algn="r" rtl="1"/>
            <a:r>
              <a:rPr lang="fr-FR" sz="3200" dirty="0"/>
              <a:t/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5" name="Rectangle 4"/>
          <p:cNvSpPr/>
          <p:nvPr/>
        </p:nvSpPr>
        <p:spPr>
          <a:xfrm>
            <a:off x="7572396" y="3143248"/>
            <a:ext cx="13420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u="sng" dirty="0"/>
              <a:t>النتيجة:</a:t>
            </a:r>
            <a:r>
              <a:rPr lang="ar-DZ" sz="3200" b="1" dirty="0"/>
              <a:t> </a:t>
            </a:r>
            <a:endParaRPr lang="fr-FR" sz="3200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71480"/>
            <a:ext cx="4786314" cy="2543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llipse 7"/>
          <p:cNvSpPr/>
          <p:nvPr/>
        </p:nvSpPr>
        <p:spPr>
          <a:xfrm>
            <a:off x="3714744" y="4312724"/>
            <a:ext cx="285752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1428728" y="5786454"/>
            <a:ext cx="3214710" cy="857256"/>
          </a:xfrm>
          <a:prstGeom prst="wedgeRoundRectCallout">
            <a:avLst>
              <a:gd name="adj1" fmla="val 24159"/>
              <a:gd name="adj2" fmla="val -186303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3200" dirty="0">
                <a:solidFill>
                  <a:srgbClr val="FF0000"/>
                </a:solidFill>
              </a:rPr>
              <a:t>رمز العمود الذي تم تصفيته</a:t>
            </a:r>
            <a:endParaRPr lang="fr-FR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/>
          </a:bodyPr>
          <a:lstStyle/>
          <a:p>
            <a:r>
              <a:rPr lang="ar-DZ" sz="5400" dirty="0">
                <a:solidFill>
                  <a:srgbClr val="00B050"/>
                </a:solidFill>
              </a:rPr>
              <a:t>تطبيق</a:t>
            </a:r>
            <a:endParaRPr lang="fr-FR" sz="5400" dirty="0">
              <a:solidFill>
                <a:srgbClr val="00B05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658664"/>
            <a:ext cx="7772400" cy="5010696"/>
          </a:xfrm>
        </p:spPr>
        <p:txBody>
          <a:bodyPr>
            <a:norm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ar-DZ" dirty="0">
                <a:solidFill>
                  <a:schemeClr val="tx1"/>
                </a:solidFill>
              </a:rPr>
              <a:t>رتب قائمة الناجحين في المسابقة ترتيبا تصاعديا على حسب الاسم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DZ" dirty="0">
                <a:solidFill>
                  <a:schemeClr val="tx1"/>
                </a:solidFill>
              </a:rPr>
              <a:t>رتب قائمة الناجحين في المسابقة ترتيبا تنازليا على حسب الاسم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DZ" dirty="0">
                <a:solidFill>
                  <a:schemeClr val="tx1"/>
                </a:solidFill>
              </a:rPr>
              <a:t>رتب قائمة الناجحين في المسابقة ترتيبا تصاعديا على حسب المعدل ( من الأكبر الى الأصغر</a:t>
            </a:r>
            <a:r>
              <a:rPr lang="ar-DZ" dirty="0" smtClean="0">
                <a:solidFill>
                  <a:schemeClr val="tx1"/>
                </a:solidFill>
              </a:rPr>
              <a:t>)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DZ" dirty="0" smtClean="0">
                <a:solidFill>
                  <a:schemeClr val="tx1"/>
                </a:solidFill>
              </a:rPr>
              <a:t>رتب </a:t>
            </a:r>
            <a:r>
              <a:rPr lang="ar-DZ" dirty="0">
                <a:solidFill>
                  <a:schemeClr val="tx1"/>
                </a:solidFill>
              </a:rPr>
              <a:t>قائمة الناجحين في المسابقة ترتيبا تنازليا على حسب العمر</a:t>
            </a:r>
          </a:p>
          <a:p>
            <a:pPr marL="514350" indent="-514350" algn="r" rtl="1">
              <a:buFont typeface="+mj-lt"/>
              <a:buAutoNum type="arabicPeriod"/>
            </a:pPr>
            <a:endParaRPr lang="ar-DZ" dirty="0">
              <a:solidFill>
                <a:schemeClr val="tx1"/>
              </a:solidFill>
            </a:endParaRPr>
          </a:p>
          <a:p>
            <a:pPr marL="514350" indent="-514350" algn="r" rtl="1">
              <a:buFont typeface="+mj-lt"/>
              <a:buAutoNum type="arabicPeriod"/>
            </a:pPr>
            <a:endParaRPr lang="ar-DZ" dirty="0">
              <a:solidFill>
                <a:schemeClr val="tx1"/>
              </a:solidFill>
            </a:endParaRPr>
          </a:p>
          <a:p>
            <a:pPr marL="514350" indent="-514350" algn="r" rtl="1">
              <a:buFont typeface="+mj-lt"/>
              <a:buAutoNum type="arabicPeriod"/>
            </a:pPr>
            <a:endParaRPr lang="ar-D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47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>
            <a:normAutofit/>
          </a:bodyPr>
          <a:lstStyle/>
          <a:p>
            <a:r>
              <a:rPr lang="ar-DZ" sz="5400" dirty="0">
                <a:solidFill>
                  <a:srgbClr val="00B050"/>
                </a:solidFill>
              </a:rPr>
              <a:t>تطبيق</a:t>
            </a:r>
            <a:endParaRPr lang="fr-FR" sz="5400" dirty="0">
              <a:solidFill>
                <a:srgbClr val="00B05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85800" y="1658664"/>
            <a:ext cx="7772400" cy="5010696"/>
          </a:xfrm>
        </p:spPr>
        <p:txBody>
          <a:bodyPr/>
          <a:lstStyle/>
          <a:p>
            <a:pPr marL="514350" lvl="0" indent="-514350" algn="r" rtl="1">
              <a:buFont typeface="+mj-lt"/>
              <a:buAutoNum type="arabicPeriod"/>
            </a:pPr>
            <a:r>
              <a:rPr lang="ar-DZ" dirty="0">
                <a:solidFill>
                  <a:schemeClr val="tx1"/>
                </a:solidFill>
              </a:rPr>
              <a:t>أريد الحصول على كل التلاميذ </a:t>
            </a:r>
            <a:r>
              <a:rPr lang="ar-DZ" dirty="0" smtClean="0">
                <a:solidFill>
                  <a:schemeClr val="tx1"/>
                </a:solidFill>
              </a:rPr>
              <a:t>الناجحين</a:t>
            </a:r>
          </a:p>
          <a:p>
            <a:pPr marL="514350" lvl="0" indent="-514350" algn="r" rtl="1">
              <a:buFont typeface="+mj-lt"/>
              <a:buAutoNum type="arabicPeriod"/>
            </a:pPr>
            <a:r>
              <a:rPr lang="ar-DZ" dirty="0">
                <a:solidFill>
                  <a:schemeClr val="tx1"/>
                </a:solidFill>
              </a:rPr>
              <a:t>أريد الحصول على كل التلاميذ الساكنين بولاية </a:t>
            </a:r>
            <a:r>
              <a:rPr lang="ar-DZ" dirty="0" smtClean="0">
                <a:solidFill>
                  <a:schemeClr val="tx1"/>
                </a:solidFill>
              </a:rPr>
              <a:t>سطيف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DZ" dirty="0">
                <a:solidFill>
                  <a:schemeClr val="tx1"/>
                </a:solidFill>
              </a:rPr>
              <a:t>أريد الحصول على كل التلاميذ الناجحين بولاية </a:t>
            </a:r>
            <a:r>
              <a:rPr lang="ar-DZ" dirty="0" smtClean="0">
                <a:solidFill>
                  <a:schemeClr val="tx1"/>
                </a:solidFill>
              </a:rPr>
              <a:t>سطيف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DZ" dirty="0" smtClean="0">
                <a:solidFill>
                  <a:schemeClr val="tx1"/>
                </a:solidFill>
              </a:rPr>
              <a:t>أريد </a:t>
            </a:r>
            <a:r>
              <a:rPr lang="ar-DZ" dirty="0">
                <a:solidFill>
                  <a:schemeClr val="tx1"/>
                </a:solidFill>
              </a:rPr>
              <a:t>الحصول على كل نتائج التلاميذ ماعدا</a:t>
            </a:r>
            <a:br>
              <a:rPr lang="ar-DZ" dirty="0">
                <a:solidFill>
                  <a:schemeClr val="tx1"/>
                </a:solidFill>
              </a:rPr>
            </a:br>
            <a:r>
              <a:rPr lang="ar-DZ" dirty="0">
                <a:solidFill>
                  <a:schemeClr val="tx1"/>
                </a:solidFill>
              </a:rPr>
              <a:t> احمد و طارق </a:t>
            </a:r>
            <a:r>
              <a:rPr lang="ar-DZ" dirty="0" smtClean="0">
                <a:solidFill>
                  <a:schemeClr val="tx1"/>
                </a:solidFill>
              </a:rPr>
              <a:t>؟</a:t>
            </a:r>
          </a:p>
          <a:p>
            <a:pPr algn="r" rtl="1"/>
            <a:endParaRPr lang="ar-DZ" dirty="0">
              <a:solidFill>
                <a:schemeClr val="tx1"/>
              </a:solidFill>
            </a:endParaRPr>
          </a:p>
          <a:p>
            <a:pPr algn="r" rtl="1"/>
            <a:endParaRPr lang="fr-FR" dirty="0">
              <a:solidFill>
                <a:schemeClr val="tx1"/>
              </a:solidFill>
            </a:endParaRPr>
          </a:p>
          <a:p>
            <a:pPr marL="514350" indent="-514350" algn="r" rtl="1">
              <a:buFont typeface="+mj-lt"/>
              <a:buAutoNum type="arabicPeriod"/>
            </a:pPr>
            <a:endParaRPr lang="ar-DZ" dirty="0">
              <a:solidFill>
                <a:schemeClr val="tx1"/>
              </a:solidFill>
            </a:endParaRPr>
          </a:p>
          <a:p>
            <a:pPr marL="514350" indent="-514350" algn="r" rtl="1">
              <a:buFont typeface="+mj-lt"/>
              <a:buAutoNum type="arabicPeriod"/>
            </a:pPr>
            <a:endParaRPr lang="ar-DZ" dirty="0">
              <a:solidFill>
                <a:schemeClr val="tx1"/>
              </a:solidFill>
            </a:endParaRPr>
          </a:p>
          <a:p>
            <a:pPr marL="514350" indent="-514350" algn="r" rtl="1">
              <a:buFont typeface="+mj-lt"/>
              <a:buAutoNum type="arabicPeriod"/>
            </a:pPr>
            <a:endParaRPr lang="ar-D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67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772400" cy="1470025"/>
          </a:xfrm>
        </p:spPr>
        <p:txBody>
          <a:bodyPr>
            <a:normAutofit/>
          </a:bodyPr>
          <a:lstStyle/>
          <a:p>
            <a:r>
              <a:rPr lang="ar-DZ" sz="8000" dirty="0"/>
              <a:t>مشاريع</a:t>
            </a:r>
            <a:endParaRPr lang="fr-FR" sz="8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35696" y="2204864"/>
            <a:ext cx="5885660" cy="3528392"/>
          </a:xfrm>
        </p:spPr>
        <p:txBody>
          <a:bodyPr/>
          <a:lstStyle/>
          <a:p>
            <a:pPr marL="514350" indent="-514350" algn="r" rtl="1">
              <a:buFont typeface="+mj-lt"/>
              <a:buAutoNum type="arabicPeriod"/>
            </a:pPr>
            <a:r>
              <a:rPr lang="ar-DZ" sz="4000" dirty="0">
                <a:solidFill>
                  <a:schemeClr val="tx1"/>
                </a:solidFill>
              </a:rPr>
              <a:t>اطلس المغرب العربي الكبير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DZ" sz="4000" dirty="0">
                <a:solidFill>
                  <a:schemeClr val="tx1"/>
                </a:solidFill>
              </a:rPr>
              <a:t>ثورة التحرير الجزائرية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DZ" sz="4000" dirty="0">
                <a:solidFill>
                  <a:schemeClr val="tx1"/>
                </a:solidFill>
              </a:rPr>
              <a:t>تطور الهواتف النقالة 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DZ" sz="4000" dirty="0">
                <a:solidFill>
                  <a:schemeClr val="tx1"/>
                </a:solidFill>
              </a:rPr>
              <a:t>الانترنيت</a:t>
            </a:r>
          </a:p>
          <a:p>
            <a:pPr algn="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2215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99592" y="332656"/>
            <a:ext cx="7772400" cy="1470025"/>
          </a:xfrm>
        </p:spPr>
        <p:txBody>
          <a:bodyPr>
            <a:normAutofit/>
          </a:bodyPr>
          <a:lstStyle/>
          <a:p>
            <a:r>
              <a:rPr lang="ar-DZ" sz="8000" dirty="0"/>
              <a:t>يجب مراعاة ما يلي:</a:t>
            </a:r>
            <a:endParaRPr lang="fr-FR" sz="8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9512" y="1825382"/>
            <a:ext cx="8712968" cy="4843977"/>
          </a:xfrm>
        </p:spPr>
        <p:txBody>
          <a:bodyPr>
            <a:norm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ar-DZ" sz="4000" dirty="0">
                <a:solidFill>
                  <a:schemeClr val="tx1"/>
                </a:solidFill>
              </a:rPr>
              <a:t>تنسيق النص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DZ" sz="4000" dirty="0">
                <a:solidFill>
                  <a:schemeClr val="tx1"/>
                </a:solidFill>
              </a:rPr>
              <a:t>ادراج الصور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DZ" sz="4000" dirty="0">
                <a:solidFill>
                  <a:schemeClr val="tx1"/>
                </a:solidFill>
              </a:rPr>
              <a:t>ادراج الاصوات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DZ" sz="4000" dirty="0">
                <a:solidFill>
                  <a:schemeClr val="tx1"/>
                </a:solidFill>
              </a:rPr>
              <a:t>ادراج الفيديو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DZ" sz="4000" dirty="0">
                <a:solidFill>
                  <a:schemeClr val="tx1"/>
                </a:solidFill>
              </a:rPr>
              <a:t>الانتقال بين الشرائح </a:t>
            </a:r>
            <a:r>
              <a:rPr lang="fr-FR" sz="4000" dirty="0">
                <a:solidFill>
                  <a:schemeClr val="tx1"/>
                </a:solidFill>
              </a:rPr>
              <a:t>Transition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ar-DZ" sz="3600" dirty="0">
                <a:solidFill>
                  <a:schemeClr val="tx1"/>
                </a:solidFill>
              </a:rPr>
              <a:t>استخدام الحركة في العروض التقديمية </a:t>
            </a:r>
            <a:r>
              <a:rPr lang="fr-FR" sz="3600" dirty="0">
                <a:solidFill>
                  <a:schemeClr val="tx1"/>
                </a:solidFill>
              </a:rPr>
              <a:t>Animations</a:t>
            </a:r>
            <a:endParaRPr lang="ar-DZ" sz="3600" dirty="0">
              <a:solidFill>
                <a:schemeClr val="tx1"/>
              </a:solidFill>
            </a:endParaRPr>
          </a:p>
          <a:p>
            <a:pPr algn="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288218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857232"/>
            <a:ext cx="9144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200" dirty="0"/>
              <a:t>عندما تقوم بفرز المعلومات في ورقة عمل، يمكنك رؤية البيانات بالطريقة التي تريدها والعثور على القيم بسرعة. </a:t>
            </a:r>
            <a:endParaRPr lang="fr-FR" sz="3200" dirty="0"/>
          </a:p>
        </p:txBody>
      </p:sp>
      <p:sp>
        <p:nvSpPr>
          <p:cNvPr id="5" name="Rectangle 4"/>
          <p:cNvSpPr/>
          <p:nvPr/>
        </p:nvSpPr>
        <p:spPr>
          <a:xfrm>
            <a:off x="6317387" y="214290"/>
            <a:ext cx="26484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ar-DZ" sz="4400" b="1" i="1" dirty="0">
                <a:solidFill>
                  <a:srgbClr val="FF3300"/>
                </a:solidFill>
                <a:latin typeface="Traditional Arabic" pitchFamily="18" charset="-78"/>
                <a:cs typeface="Traditional Arabic" pitchFamily="18" charset="-78"/>
              </a:rPr>
              <a:t> فرز البيانات</a:t>
            </a:r>
            <a:endParaRPr lang="fr-FR" sz="4400" dirty="0">
              <a:latin typeface="Traditional Arabic" pitchFamily="18" charset="-78"/>
              <a:cs typeface="Traditional Arabic" pitchFamily="18" charset="-78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-214348" y="2500306"/>
            <a:ext cx="935834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ar-SA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حدد خلية واحدة في العمود الذي تريد فرزه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ar-SA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انقر فوق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</a:t>
            </a:r>
            <a:r>
              <a:rPr kumimoji="0" lang="ar-DZ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ar-SA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لإجراء فرز تصاعدي (من 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</a:t>
            </a:r>
            <a:r>
              <a:rPr kumimoji="0" lang="ar-SA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إلى 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Z</a:t>
            </a:r>
            <a:r>
              <a:rPr kumimoji="0" lang="ar-SA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ar-DZ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ar-DZ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ar-SA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أو من أصغر رقم إلى أكبر رقم</a:t>
            </a:r>
            <a:r>
              <a:rPr lang="ar-DZ" sz="3200" dirty="0">
                <a:latin typeface="Arial" charset="0"/>
                <a:cs typeface="Arial" charset="0"/>
              </a:rPr>
              <a:t>)</a:t>
            </a:r>
            <a:endParaRPr kumimoji="0" 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ar-SA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انقر فوق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</a:t>
            </a:r>
            <a:r>
              <a:rPr kumimoji="0" lang="ar-DZ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ar-SA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لإجراء فرز تنازلي (من 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Z</a:t>
            </a:r>
            <a:r>
              <a:rPr kumimoji="0" lang="ar-SA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إلى </a:t>
            </a:r>
            <a:r>
              <a:rPr lang="fr-FR" sz="3200" dirty="0">
                <a:latin typeface="Arial" charset="0"/>
                <a:cs typeface="Arial" charset="0"/>
              </a:rPr>
              <a:t>A</a:t>
            </a:r>
            <a:r>
              <a:rPr kumimoji="0" lang="ar-DZ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ar-DZ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r>
              <a:rPr kumimoji="0" lang="ar-SA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أو من أكبر رقم إلى أصغر رقم</a:t>
            </a:r>
            <a:r>
              <a:rPr kumimoji="0" lang="ar-DZ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</a:t>
            </a:r>
            <a:endParaRPr kumimoji="0" 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050" name="Picture 2" descr="https://support.content.office.net/ar-SA/media/82e575eb-0061-4c0b-8699-fb95a5b1c2e8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72330" y="3098278"/>
            <a:ext cx="407965" cy="388538"/>
          </a:xfrm>
          <a:prstGeom prst="rect">
            <a:avLst/>
          </a:prstGeom>
          <a:noFill/>
        </p:spPr>
      </p:pic>
      <p:pic>
        <p:nvPicPr>
          <p:cNvPr id="2052" name="Picture 4" descr="https://support.content.office.net/ar-SA/media/cee9aa13-742d-4724-be63-1b0fbbaac80a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7300" y="4086932"/>
            <a:ext cx="375050" cy="357190"/>
          </a:xfrm>
          <a:prstGeom prst="rect">
            <a:avLst/>
          </a:prstGeom>
          <a:noFill/>
        </p:spPr>
      </p:pic>
      <p:grpSp>
        <p:nvGrpSpPr>
          <p:cNvPr id="8" name="Groupe 7"/>
          <p:cNvGrpSpPr/>
          <p:nvPr/>
        </p:nvGrpSpPr>
        <p:grpSpPr>
          <a:xfrm>
            <a:off x="179512" y="4929198"/>
            <a:ext cx="4500562" cy="1643074"/>
            <a:chOff x="423369" y="1643050"/>
            <a:chExt cx="3219937" cy="1214446"/>
          </a:xfrm>
        </p:grpSpPr>
        <p:pic>
          <p:nvPicPr>
            <p:cNvPr id="9" name="Picture 2">
              <a:hlinkClick r:id="rId4" action="ppaction://program"/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00034" y="1643050"/>
              <a:ext cx="3143272" cy="121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Ellipse 9"/>
            <p:cNvSpPr/>
            <p:nvPr/>
          </p:nvSpPr>
          <p:spPr>
            <a:xfrm>
              <a:off x="423369" y="1714488"/>
              <a:ext cx="571504" cy="8572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6572264" y="1857364"/>
            <a:ext cx="22156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rtl="1" fontAlgn="base">
              <a:spcBef>
                <a:spcPct val="0"/>
              </a:spcBef>
              <a:spcAft>
                <a:spcPct val="0"/>
              </a:spcAft>
            </a:pPr>
            <a:r>
              <a:rPr lang="ar-SA" sz="4000" b="1" dirty="0">
                <a:solidFill>
                  <a:srgbClr val="FF0000"/>
                </a:solidFill>
                <a:latin typeface="Traditional Arabic" pitchFamily="18" charset="-78"/>
                <a:cs typeface="Traditional Arabic" pitchFamily="18" charset="-78"/>
              </a:rPr>
              <a:t>الفرز</a:t>
            </a:r>
            <a:r>
              <a:rPr lang="ar-SA" sz="4000" b="1" dirty="0">
                <a:latin typeface="Traditional Arabic" pitchFamily="18" charset="-78"/>
                <a:cs typeface="Traditional Arabic" pitchFamily="18" charset="-78"/>
              </a:rPr>
              <a:t> </a:t>
            </a:r>
            <a:r>
              <a:rPr lang="ar-SA" sz="4000" b="1" dirty="0">
                <a:solidFill>
                  <a:srgbClr val="FF0000"/>
                </a:solidFill>
                <a:latin typeface="Traditional Arabic" pitchFamily="18" charset="-78"/>
                <a:cs typeface="Traditional Arabic" pitchFamily="18" charset="-78"/>
              </a:rPr>
              <a:t>بسرعة</a:t>
            </a:r>
            <a:r>
              <a:rPr lang="fr-FR" sz="4000" dirty="0">
                <a:latin typeface="Traditional Arabic" pitchFamily="18" charset="-78"/>
                <a:cs typeface="Traditional Arabic" pitchFamily="18" charset="-78"/>
              </a:rPr>
              <a:t> </a:t>
            </a:r>
            <a:r>
              <a:rPr lang="ar-DZ" sz="4000" dirty="0">
                <a:latin typeface="Traditional Arabic" pitchFamily="18" charset="-78"/>
                <a:cs typeface="Traditional Arabic" pitchFamily="18" charset="-78"/>
              </a:rPr>
              <a:t>:</a:t>
            </a:r>
            <a:r>
              <a:rPr lang="fr-FR" sz="4000" dirty="0">
                <a:latin typeface="Traditional Arabic" pitchFamily="18" charset="-78"/>
                <a:cs typeface="Traditional Arabic" pitchFamily="18" charset="-78"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049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-285784" y="3532345"/>
            <a:ext cx="942978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ar-SA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حدد خلية واحدة في أي مكان من النطاق الذي تريد فرزه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ar-SA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ضمن علامة التبويب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ar-SA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بيانات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، </a:t>
            </a:r>
            <a:r>
              <a:rPr kumimoji="0" lang="ar-SA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في المجموعة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ar-SA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فرز وتصفية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، </a:t>
            </a:r>
            <a:r>
              <a:rPr kumimoji="0" lang="ar-SA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انقر فوق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ar-SA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فرز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  <a:r>
              <a:rPr kumimoji="0" lang="ar-DZ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ar-SA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سيظهر مربع الحوار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ar-SA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فرز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ar-SA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في القائمة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ar-SA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فرز حسب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، </a:t>
            </a:r>
            <a:r>
              <a:rPr kumimoji="0" lang="ar-SA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حدد العمود </a:t>
            </a:r>
            <a:r>
              <a:rPr lang="ar-DZ" sz="3200" dirty="0">
                <a:latin typeface="Arial" charset="0"/>
                <a:cs typeface="Arial" charset="0"/>
              </a:rPr>
              <a:t>الأول </a:t>
            </a:r>
            <a:r>
              <a:rPr kumimoji="0" lang="ar-SA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المطلوب فرزه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ar-SA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في قائمة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ar-SA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الفرز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، </a:t>
            </a:r>
            <a:r>
              <a:rPr kumimoji="0" lang="ar-SA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حدد إما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ar-SA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قيم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ar-SA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أو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ar-SA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لون الخلية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ar-SA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أو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ar-SA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لون الخط</a:t>
            </a:r>
            <a:r>
              <a:rPr kumimoji="0" 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0" y="1928802"/>
            <a:ext cx="3929058" cy="1214446"/>
            <a:chOff x="500034" y="1643050"/>
            <a:chExt cx="3143272" cy="1214446"/>
          </a:xfrm>
        </p:grpSpPr>
        <p:pic>
          <p:nvPicPr>
            <p:cNvPr id="14338" name="Picture 2">
              <a:hlinkClick r:id="rId2" action="ppaction://program"/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0034" y="1643050"/>
              <a:ext cx="3143272" cy="121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Ellipse 4"/>
            <p:cNvSpPr/>
            <p:nvPr/>
          </p:nvSpPr>
          <p:spPr>
            <a:xfrm>
              <a:off x="928662" y="1643050"/>
              <a:ext cx="571504" cy="85725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Rectangle 6"/>
          <p:cNvSpPr/>
          <p:nvPr/>
        </p:nvSpPr>
        <p:spPr>
          <a:xfrm>
            <a:off x="5211515" y="0"/>
            <a:ext cx="39324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rtl="1" fontAlgn="base">
              <a:spcBef>
                <a:spcPct val="0"/>
              </a:spcBef>
              <a:spcAft>
                <a:spcPct val="0"/>
              </a:spcAft>
            </a:pPr>
            <a:r>
              <a:rPr lang="ar-SA" sz="4000" b="1" u="sng" dirty="0">
                <a:solidFill>
                  <a:srgbClr val="FF0000"/>
                </a:solidFill>
                <a:latin typeface="Traditional Arabic" pitchFamily="18" charset="-78"/>
                <a:cs typeface="Traditional Arabic" pitchFamily="18" charset="-78"/>
              </a:rPr>
              <a:t>فرز حسب معايير محددة</a:t>
            </a:r>
            <a:r>
              <a:rPr lang="ar-DZ" sz="4000" b="1" u="sng" dirty="0">
                <a:solidFill>
                  <a:srgbClr val="FF0000"/>
                </a:solidFill>
                <a:latin typeface="Traditional Arabic" pitchFamily="18" charset="-78"/>
                <a:cs typeface="Traditional Arabic" pitchFamily="18" charset="-78"/>
              </a:rPr>
              <a:t> :</a:t>
            </a:r>
            <a:endParaRPr lang="fr-FR" sz="4000" b="1" dirty="0">
              <a:solidFill>
                <a:srgbClr val="FF0000"/>
              </a:solidFill>
              <a:latin typeface="Traditional Arabic" pitchFamily="18" charset="-78"/>
              <a:cs typeface="Traditional Arabic" pitchFamily="18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85794"/>
            <a:ext cx="91440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sz="3200" dirty="0">
                <a:latin typeface="Arial" charset="0"/>
                <a:cs typeface="Arial" charset="0"/>
              </a:rPr>
              <a:t>يمكنك اختيار الأعمدة المطلوب فرزها عن طريق النقر فوق الأمر</a:t>
            </a:r>
            <a:r>
              <a:rPr lang="fr-FR" sz="3200" dirty="0">
                <a:latin typeface="Arial" charset="0"/>
                <a:cs typeface="Arial" charset="0"/>
              </a:rPr>
              <a:t> </a:t>
            </a:r>
            <a:r>
              <a:rPr lang="ar-SA" sz="3200" b="1" dirty="0">
                <a:latin typeface="Arial" charset="0"/>
                <a:cs typeface="Arial" charset="0"/>
              </a:rPr>
              <a:t>فرز</a:t>
            </a:r>
            <a:r>
              <a:rPr lang="fr-FR" sz="3200" dirty="0">
                <a:latin typeface="Arial" charset="0"/>
                <a:cs typeface="Arial" charset="0"/>
              </a:rPr>
              <a:t> </a:t>
            </a:r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(</a:t>
            </a:r>
            <a:r>
              <a:rPr lang="fr-FR" sz="3200" b="1" dirty="0">
                <a:latin typeface="Arial" charset="0"/>
                <a:cs typeface="Arial" charset="0"/>
              </a:rPr>
              <a:t>Trier</a:t>
            </a:r>
            <a:r>
              <a:rPr lang="fr-FR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cs typeface="Arial" charset="0"/>
              </a:rPr>
              <a:t>)</a:t>
            </a:r>
            <a:r>
              <a:rPr lang="ar-SA" sz="3200" dirty="0">
                <a:latin typeface="Arial" charset="0"/>
                <a:cs typeface="Arial" charset="0"/>
              </a:rPr>
              <a:t>في المجموعة</a:t>
            </a:r>
            <a:r>
              <a:rPr lang="fr-FR" sz="3200" dirty="0">
                <a:latin typeface="Arial" charset="0"/>
                <a:cs typeface="Arial" charset="0"/>
              </a:rPr>
              <a:t> </a:t>
            </a:r>
            <a:r>
              <a:rPr lang="ar-SA" sz="3200" b="1" dirty="0">
                <a:latin typeface="Arial" charset="0"/>
                <a:cs typeface="Arial" charset="0"/>
              </a:rPr>
              <a:t>فرز وتصفية</a:t>
            </a:r>
            <a:r>
              <a:rPr lang="fr-FR" sz="3200" b="1" dirty="0">
                <a:latin typeface="Arial" charset="0"/>
                <a:cs typeface="Arial" charset="0"/>
              </a:rPr>
              <a:t>   (Trier et filtrer)</a:t>
            </a:r>
            <a:r>
              <a:rPr lang="fr-FR" sz="3200" dirty="0">
                <a:latin typeface="Arial" charset="0"/>
                <a:cs typeface="Arial" charset="0"/>
              </a:rPr>
              <a:t> </a:t>
            </a:r>
            <a:r>
              <a:rPr lang="ar-SA" sz="3200" dirty="0">
                <a:latin typeface="Arial" charset="0"/>
                <a:cs typeface="Arial" charset="0"/>
              </a:rPr>
              <a:t>ضمن علامة التبويب</a:t>
            </a:r>
            <a:r>
              <a:rPr lang="fr-FR" sz="3200" dirty="0">
                <a:latin typeface="Arial" charset="0"/>
                <a:cs typeface="Arial" charset="0"/>
              </a:rPr>
              <a:t> </a:t>
            </a:r>
            <a:r>
              <a:rPr lang="ar-SA" sz="3200" b="1" dirty="0">
                <a:latin typeface="Arial" charset="0"/>
                <a:cs typeface="Arial" charset="0"/>
              </a:rPr>
              <a:t>بيانات</a:t>
            </a:r>
            <a:r>
              <a:rPr lang="fr-FR" sz="3200" b="1" dirty="0">
                <a:latin typeface="Arial" charset="0"/>
                <a:cs typeface="Arial" charset="0"/>
              </a:rPr>
              <a:t>.(Données) </a:t>
            </a:r>
            <a:endParaRPr lang="ar-DZ" sz="3200" b="1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4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63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ar-DZ" sz="3200" dirty="0">
                <a:latin typeface="Arial" charset="0"/>
                <a:cs typeface="Arial" charset="0"/>
              </a:rPr>
              <a:t>  </a:t>
            </a:r>
            <a:r>
              <a:rPr lang="ar-SA" sz="3200" dirty="0">
                <a:latin typeface="Arial" charset="0"/>
                <a:cs typeface="Arial" charset="0"/>
              </a:rPr>
              <a:t>في قائمة</a:t>
            </a:r>
            <a:r>
              <a:rPr lang="fr-FR" sz="3200" dirty="0">
                <a:latin typeface="Arial" charset="0"/>
                <a:cs typeface="Arial" charset="0"/>
              </a:rPr>
              <a:t> </a:t>
            </a:r>
            <a:r>
              <a:rPr lang="ar-SA" sz="3200" b="1" dirty="0">
                <a:latin typeface="Arial" charset="0"/>
                <a:cs typeface="Arial" charset="0"/>
              </a:rPr>
              <a:t>ترتيب</a:t>
            </a:r>
            <a:r>
              <a:rPr lang="fr-FR" sz="3200" dirty="0">
                <a:latin typeface="Arial" charset="0"/>
                <a:cs typeface="Arial" charset="0"/>
              </a:rPr>
              <a:t>، </a:t>
            </a:r>
            <a:r>
              <a:rPr lang="ar-SA" sz="3200" dirty="0">
                <a:latin typeface="Arial" charset="0"/>
                <a:cs typeface="Arial" charset="0"/>
              </a:rPr>
              <a:t>حدد الترتيب الذي تريد تطبيقه على عملية الفرز  تصاعدي أو تنازلي، أبجديًا أو رقميًا (أي من</a:t>
            </a:r>
            <a:r>
              <a:rPr lang="fr-FR" sz="3200" dirty="0">
                <a:latin typeface="Arial" charset="0"/>
                <a:cs typeface="Arial" charset="0"/>
              </a:rPr>
              <a:t> A </a:t>
            </a:r>
            <a:r>
              <a:rPr lang="ar-SA" sz="3200" dirty="0">
                <a:latin typeface="Arial" charset="0"/>
                <a:cs typeface="Arial" charset="0"/>
              </a:rPr>
              <a:t>إلى</a:t>
            </a:r>
            <a:r>
              <a:rPr lang="fr-FR" sz="3200" dirty="0">
                <a:latin typeface="Arial" charset="0"/>
                <a:cs typeface="Arial" charset="0"/>
              </a:rPr>
              <a:t> Z </a:t>
            </a:r>
            <a:r>
              <a:rPr lang="ar-DZ" sz="3200" dirty="0">
                <a:latin typeface="Arial" charset="0"/>
                <a:cs typeface="Arial" charset="0"/>
              </a:rPr>
              <a:t/>
            </a:r>
            <a:br>
              <a:rPr lang="ar-DZ" sz="3200" dirty="0">
                <a:latin typeface="Arial" charset="0"/>
                <a:cs typeface="Arial" charset="0"/>
              </a:rPr>
            </a:br>
            <a:r>
              <a:rPr lang="ar-SA" sz="3200" dirty="0">
                <a:latin typeface="Arial" charset="0"/>
                <a:cs typeface="Arial" charset="0"/>
              </a:rPr>
              <a:t>أو</a:t>
            </a:r>
            <a:r>
              <a:rPr lang="fr-FR" sz="3200" dirty="0">
                <a:latin typeface="Arial" charset="0"/>
                <a:cs typeface="Arial" charset="0"/>
              </a:rPr>
              <a:t> Z </a:t>
            </a:r>
            <a:r>
              <a:rPr lang="ar-SA" sz="3200" dirty="0">
                <a:latin typeface="Arial" charset="0"/>
                <a:cs typeface="Arial" charset="0"/>
              </a:rPr>
              <a:t>إلى</a:t>
            </a:r>
            <a:r>
              <a:rPr lang="fr-FR" sz="3200" dirty="0">
                <a:latin typeface="Arial" charset="0"/>
                <a:cs typeface="Arial" charset="0"/>
              </a:rPr>
              <a:t> A </a:t>
            </a:r>
            <a:r>
              <a:rPr lang="ar-SA" sz="3200" dirty="0">
                <a:latin typeface="Arial" charset="0"/>
                <a:cs typeface="Arial" charset="0"/>
              </a:rPr>
              <a:t>للنص أو من الأدنى إلى الأعلى أو من الأعلى إلى الأدنى للأرقام</a:t>
            </a:r>
            <a:r>
              <a:rPr lang="ar-DZ" sz="3200" dirty="0">
                <a:latin typeface="Arial" charset="0"/>
                <a:cs typeface="Arial" charset="0"/>
              </a:rPr>
              <a:t>)</a:t>
            </a:r>
            <a:endParaRPr lang="fr-FR" sz="3200" dirty="0">
              <a:latin typeface="Arial" charset="0"/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57884" y="2071678"/>
            <a:ext cx="29787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4000" b="1" i="1" dirty="0">
                <a:solidFill>
                  <a:srgbClr val="FF3300"/>
                </a:solidFill>
                <a:cs typeface="Traditional Arabic" pitchFamily="2" charset="-78"/>
              </a:rPr>
              <a:t>2.  تصفية  البيانات</a:t>
            </a:r>
            <a:endParaRPr lang="fr-FR" sz="4000" dirty="0"/>
          </a:p>
        </p:txBody>
      </p:sp>
      <p:sp>
        <p:nvSpPr>
          <p:cNvPr id="4" name="Rectangle 3"/>
          <p:cNvSpPr/>
          <p:nvPr/>
        </p:nvSpPr>
        <p:spPr>
          <a:xfrm>
            <a:off x="2786050" y="2714620"/>
            <a:ext cx="62865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/>
            <a:r>
              <a:rPr lang="ar-SA" sz="3200" dirty="0"/>
              <a:t>ضمن علامة التبويب </a:t>
            </a:r>
            <a:r>
              <a:rPr lang="ar-SA" sz="3200" b="1" dirty="0"/>
              <a:t>بيانات</a:t>
            </a:r>
            <a:r>
              <a:rPr lang="fr-FR" sz="3200" b="1" dirty="0"/>
              <a:t>(Données)  </a:t>
            </a:r>
            <a:r>
              <a:rPr lang="ar-SA" sz="3200" dirty="0"/>
              <a:t>،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ar-SA" sz="3200" dirty="0"/>
              <a:t>في المجموعة </a:t>
            </a:r>
            <a:r>
              <a:rPr lang="ar-SA" sz="3200" b="1" dirty="0"/>
              <a:t>فرز وتصفية</a:t>
            </a:r>
            <a:r>
              <a:rPr lang="fr-FR" sz="3200" b="1" dirty="0"/>
              <a:t>(Trier et filtrer) </a:t>
            </a:r>
            <a:r>
              <a:rPr lang="ar-SA" sz="3200" dirty="0"/>
              <a:t>انقر فوق </a:t>
            </a:r>
            <a:r>
              <a:rPr lang="ar-SA" sz="3200" b="1" dirty="0"/>
              <a:t>عامل تصفية</a:t>
            </a:r>
            <a:r>
              <a:rPr lang="fr-FR" sz="3200" b="1" dirty="0"/>
              <a:t>.(Filtrer)  </a:t>
            </a:r>
          </a:p>
        </p:txBody>
      </p:sp>
      <p:pic>
        <p:nvPicPr>
          <p:cNvPr id="14338" name="Picture 2">
            <a:hlinkClick r:id="rId2" action="ppaction://program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786058"/>
            <a:ext cx="2500330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85720" y="2786058"/>
            <a:ext cx="857256" cy="1214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500562" y="4786322"/>
            <a:ext cx="464343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3200" dirty="0"/>
              <a:t>يظهر </a:t>
            </a:r>
            <a:r>
              <a:rPr lang="ar-DZ" sz="3200" dirty="0"/>
              <a:t>بجوار</a:t>
            </a:r>
            <a:r>
              <a:rPr lang="ar-SA" sz="3200" dirty="0"/>
              <a:t> كل </a:t>
            </a:r>
            <a:r>
              <a:rPr lang="ar-DZ" sz="3200" dirty="0"/>
              <a:t>أسماء الحقول سهم</a:t>
            </a:r>
            <a:r>
              <a:rPr lang="ar-SA" sz="3200" dirty="0"/>
              <a:t> صغير يحتوي على قائمة خاصة بالتصفية </a:t>
            </a:r>
            <a:r>
              <a:rPr lang="ar-DZ" sz="3200" dirty="0"/>
              <a:t>و الترتيب </a:t>
            </a:r>
            <a:r>
              <a:rPr lang="ar-SA" sz="3200" dirty="0"/>
              <a:t>كما في الشكل</a:t>
            </a:r>
            <a:r>
              <a:rPr lang="ar-DZ" sz="3200" dirty="0"/>
              <a:t> </a:t>
            </a:r>
            <a:r>
              <a:rPr lang="ar-SA" sz="3200" dirty="0"/>
              <a:t>:</a:t>
            </a:r>
            <a:r>
              <a:rPr lang="fr-FR" sz="3200" dirty="0"/>
              <a:t>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429132"/>
            <a:ext cx="4572000" cy="2428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72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2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7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8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6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0"/>
            <a:ext cx="4286280" cy="442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1670" y="785794"/>
            <a:ext cx="2209800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233963" y="0"/>
            <a:ext cx="39100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rtl="1" fontAlgn="base">
              <a:spcBef>
                <a:spcPct val="0"/>
              </a:spcBef>
              <a:spcAft>
                <a:spcPct val="0"/>
              </a:spcAft>
            </a:pPr>
            <a:r>
              <a:rPr lang="ar-DZ" sz="4000" b="1" dirty="0">
                <a:solidFill>
                  <a:srgbClr val="FF0000"/>
                </a:solidFill>
                <a:latin typeface="Traditional Arabic" pitchFamily="18" charset="-78"/>
                <a:cs typeface="Traditional Arabic" pitchFamily="18" charset="-78"/>
              </a:rPr>
              <a:t>التصفية بتحديد البيانات </a:t>
            </a:r>
            <a:r>
              <a:rPr lang="ar-DZ" sz="4000" dirty="0">
                <a:latin typeface="Traditional Arabic" pitchFamily="18" charset="-78"/>
                <a:cs typeface="Traditional Arabic" pitchFamily="18" charset="-78"/>
              </a:rPr>
              <a:t>:</a:t>
            </a:r>
            <a:r>
              <a:rPr lang="fr-FR" sz="4000" dirty="0">
                <a:latin typeface="Traditional Arabic" pitchFamily="18" charset="-78"/>
                <a:cs typeface="Traditional Arabic" pitchFamily="18" charset="-78"/>
              </a:rPr>
              <a:t> </a:t>
            </a:r>
          </a:p>
        </p:txBody>
      </p:sp>
      <p:pic>
        <p:nvPicPr>
          <p:cNvPr id="14341" name="Image 4" descr="https://support.content.office.net/ar-SA/media/74a58824-2e40-473b-a207-162b2dc22733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43702" y="785794"/>
            <a:ext cx="357190" cy="357190"/>
          </a:xfrm>
          <a:prstGeom prst="rect">
            <a:avLst/>
          </a:prstGeom>
          <a:noFill/>
        </p:spPr>
      </p:pic>
      <p:sp>
        <p:nvSpPr>
          <p:cNvPr id="11" name="ZoneTexte 10"/>
          <p:cNvSpPr txBox="1"/>
          <p:nvPr/>
        </p:nvSpPr>
        <p:spPr>
          <a:xfrm>
            <a:off x="4286248" y="642918"/>
            <a:ext cx="48577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dirty="0"/>
              <a:t>انقر فوق السهم </a:t>
            </a:r>
            <a:r>
              <a:rPr lang="ar-DZ" sz="3200" dirty="0"/>
              <a:t>     </a:t>
            </a:r>
            <a:r>
              <a:rPr lang="ar-SA" sz="3200" dirty="0"/>
              <a:t>في رأس العمود لعرض قائمة يمكنك من خلالها تحديد خيارات التصفية</a:t>
            </a:r>
            <a:endParaRPr lang="fr-FR" sz="3200" dirty="0"/>
          </a:p>
        </p:txBody>
      </p:sp>
      <p:sp>
        <p:nvSpPr>
          <p:cNvPr id="14" name="ZoneTexte 13"/>
          <p:cNvSpPr txBox="1"/>
          <p:nvPr/>
        </p:nvSpPr>
        <p:spPr>
          <a:xfrm>
            <a:off x="4500562" y="2214554"/>
            <a:ext cx="46434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/>
            <a:r>
              <a:rPr lang="ar-SA" sz="3200" dirty="0"/>
              <a:t>في قائمة النصوص أو الأرقام، قم بإلغاء تحديد المربع </a:t>
            </a:r>
            <a:r>
              <a:rPr lang="ar-DZ" sz="3200" dirty="0"/>
              <a:t>(</a:t>
            </a:r>
            <a:r>
              <a:rPr lang="ar-SA" sz="3200" b="1" dirty="0"/>
              <a:t>تحديد الكل</a:t>
            </a:r>
            <a:r>
              <a:rPr lang="fr-FR" sz="3200" dirty="0"/>
              <a:t> </a:t>
            </a:r>
            <a:r>
              <a:rPr lang="ar-DZ" sz="3200" dirty="0"/>
              <a:t>) </a:t>
            </a:r>
            <a:r>
              <a:rPr lang="ar-SA" sz="3200" dirty="0"/>
              <a:t>الموجود أعلى القائمة، ثم اختر مربعات العناصر التي تريد إظهارها في الجدول</a:t>
            </a:r>
            <a:r>
              <a:rPr lang="fr-FR" sz="3200" dirty="0"/>
              <a:t>. </a:t>
            </a:r>
          </a:p>
        </p:txBody>
      </p:sp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76448" y="729346"/>
            <a:ext cx="220980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57290" y="5286388"/>
            <a:ext cx="7072362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Rectangle 16"/>
          <p:cNvSpPr/>
          <p:nvPr/>
        </p:nvSpPr>
        <p:spPr>
          <a:xfrm>
            <a:off x="7643834" y="4786322"/>
            <a:ext cx="13420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u="sng" dirty="0"/>
              <a:t>النتيجة:</a:t>
            </a:r>
            <a:r>
              <a:rPr lang="ar-DZ" sz="3200" b="1" dirty="0"/>
              <a:t> </a:t>
            </a:r>
            <a:endParaRPr lang="fr-FR" sz="3200" dirty="0"/>
          </a:p>
        </p:txBody>
      </p:sp>
      <p:sp>
        <p:nvSpPr>
          <p:cNvPr id="18" name="Ellipse 17"/>
          <p:cNvSpPr/>
          <p:nvPr/>
        </p:nvSpPr>
        <p:spPr>
          <a:xfrm>
            <a:off x="5357818" y="5703538"/>
            <a:ext cx="285752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à coins arrondis 18"/>
          <p:cNvSpPr/>
          <p:nvPr/>
        </p:nvSpPr>
        <p:spPr>
          <a:xfrm>
            <a:off x="571472" y="4357694"/>
            <a:ext cx="2928958" cy="857256"/>
          </a:xfrm>
          <a:prstGeom prst="wedgeRoundRectCallout">
            <a:avLst>
              <a:gd name="adj1" fmla="val 114004"/>
              <a:gd name="adj2" fmla="val 111712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3200" dirty="0">
                <a:solidFill>
                  <a:srgbClr val="FF0000"/>
                </a:solidFill>
              </a:rPr>
              <a:t>رمز العمود الذي تم تصفيته</a:t>
            </a:r>
            <a:endParaRPr lang="fr-FR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14" grpId="0"/>
      <p:bldP spid="17" grpId="0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31161" y="0"/>
            <a:ext cx="24128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rtl="1" fontAlgn="base">
              <a:spcBef>
                <a:spcPct val="0"/>
              </a:spcBef>
              <a:spcAft>
                <a:spcPct val="0"/>
              </a:spcAft>
            </a:pPr>
            <a:r>
              <a:rPr lang="ar-DZ" sz="4000" b="1" dirty="0">
                <a:solidFill>
                  <a:srgbClr val="FF0000"/>
                </a:solidFill>
                <a:latin typeface="Traditional Arabic" pitchFamily="18" charset="-78"/>
                <a:cs typeface="Traditional Arabic" pitchFamily="18" charset="-78"/>
              </a:rPr>
              <a:t>تصفية نصوص</a:t>
            </a:r>
            <a:r>
              <a:rPr lang="ar-DZ" sz="4000" dirty="0">
                <a:latin typeface="Traditional Arabic" pitchFamily="18" charset="-78"/>
                <a:cs typeface="Traditional Arabic" pitchFamily="18" charset="-78"/>
              </a:rPr>
              <a:t>:</a:t>
            </a:r>
            <a:r>
              <a:rPr lang="fr-FR" sz="4000" dirty="0">
                <a:latin typeface="Traditional Arabic" pitchFamily="18" charset="-78"/>
                <a:cs typeface="Traditional Arabic" pitchFamily="18" charset="-78"/>
              </a:rPr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500562" y="571480"/>
            <a:ext cx="46434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200" dirty="0"/>
              <a:t>1. ننقر على السهم الموجود بجانب الاسم </a:t>
            </a:r>
            <a:r>
              <a:rPr lang="ar-DZ" sz="3200" dirty="0" err="1"/>
              <a:t>و</a:t>
            </a:r>
            <a:r>
              <a:rPr lang="ar-DZ" sz="3200" dirty="0"/>
              <a:t> اللقب فتظهر</a:t>
            </a:r>
            <a:r>
              <a:rPr lang="ar-SA" sz="3200" dirty="0"/>
              <a:t> قائمة التصفية </a:t>
            </a:r>
            <a:r>
              <a:rPr lang="ar-DZ" sz="3200" dirty="0"/>
              <a:t>و الترتيب</a:t>
            </a:r>
            <a:endParaRPr lang="fr-FR" sz="3200" dirty="0"/>
          </a:p>
        </p:txBody>
      </p:sp>
      <p:sp>
        <p:nvSpPr>
          <p:cNvPr id="9" name="Rectangle 8"/>
          <p:cNvSpPr/>
          <p:nvPr/>
        </p:nvSpPr>
        <p:spPr>
          <a:xfrm>
            <a:off x="4357686" y="2143116"/>
            <a:ext cx="47863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200" dirty="0"/>
              <a:t>2. ننقر على الأمر تصفية نصوص </a:t>
            </a:r>
            <a:r>
              <a:rPr lang="ar-SA" sz="3200" dirty="0">
                <a:ea typeface="Times New Roman"/>
                <a:cs typeface="Times New Roman"/>
              </a:rPr>
              <a:t>تظهر قائمة تسمح </a:t>
            </a:r>
            <a:r>
              <a:rPr lang="ar-SA" sz="3200" dirty="0" err="1">
                <a:ea typeface="Times New Roman"/>
                <a:cs typeface="Times New Roman"/>
              </a:rPr>
              <a:t>لك</a:t>
            </a:r>
            <a:r>
              <a:rPr lang="ar-SA" sz="3200" dirty="0">
                <a:ea typeface="Times New Roman"/>
                <a:cs typeface="Times New Roman"/>
              </a:rPr>
              <a:t> بالتصفية بناءً على شروط مختلفة</a:t>
            </a:r>
            <a:r>
              <a:rPr lang="fr-FR" sz="3200" dirty="0">
                <a:latin typeface="Times New Roman"/>
                <a:ea typeface="Times New Roman"/>
                <a:cs typeface="Arial"/>
              </a:rPr>
              <a:t>.</a:t>
            </a:r>
            <a:endParaRPr lang="fr-FR" sz="3200" dirty="0"/>
          </a:p>
        </p:txBody>
      </p:sp>
      <p:sp>
        <p:nvSpPr>
          <p:cNvPr id="10" name="Rectangle 9"/>
          <p:cNvSpPr/>
          <p:nvPr/>
        </p:nvSpPr>
        <p:spPr>
          <a:xfrm>
            <a:off x="285720" y="4714884"/>
            <a:ext cx="86439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200" b="1" u="sng" dirty="0"/>
              <a:t> تطبيق</a:t>
            </a:r>
            <a:r>
              <a:rPr lang="ar-DZ" sz="3200" b="1" dirty="0"/>
              <a:t>:</a:t>
            </a:r>
            <a:endParaRPr lang="fr-FR" sz="32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4500562" cy="4643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6" y="1800916"/>
            <a:ext cx="178591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5985" y="719536"/>
            <a:ext cx="2154618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1"/>
      <p:bldP spid="9" grpId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112676" y="0"/>
            <a:ext cx="20313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rtl="1" fontAlgn="base">
              <a:spcBef>
                <a:spcPct val="0"/>
              </a:spcBef>
              <a:spcAft>
                <a:spcPct val="0"/>
              </a:spcAft>
            </a:pPr>
            <a:r>
              <a:rPr lang="ar-DZ" sz="4000" b="1" dirty="0">
                <a:solidFill>
                  <a:srgbClr val="FF0000"/>
                </a:solidFill>
                <a:latin typeface="Traditional Arabic" pitchFamily="18" charset="-78"/>
                <a:cs typeface="Traditional Arabic" pitchFamily="18" charset="-78"/>
              </a:rPr>
              <a:t>تصفية أرقام</a:t>
            </a:r>
            <a:r>
              <a:rPr lang="ar-DZ" sz="4000" dirty="0">
                <a:latin typeface="Traditional Arabic" pitchFamily="18" charset="-78"/>
                <a:cs typeface="Traditional Arabic" pitchFamily="18" charset="-78"/>
              </a:rPr>
              <a:t>:</a:t>
            </a:r>
            <a:r>
              <a:rPr lang="fr-FR" sz="4000" dirty="0">
                <a:latin typeface="Traditional Arabic" pitchFamily="18" charset="-78"/>
                <a:cs typeface="Traditional Arabic" pitchFamily="18" charset="-78"/>
              </a:rPr>
              <a:t> </a:t>
            </a:r>
          </a:p>
        </p:txBody>
      </p:sp>
      <p:sp>
        <p:nvSpPr>
          <p:cNvPr id="4" name="Rectangle 3"/>
          <p:cNvSpPr/>
          <p:nvPr/>
        </p:nvSpPr>
        <p:spPr>
          <a:xfrm>
            <a:off x="4500562" y="571480"/>
            <a:ext cx="46434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200" dirty="0"/>
              <a:t>1. ننقر على السهم الموجود بجانب علامات الرياضيات مثلا فتظهر</a:t>
            </a:r>
            <a:r>
              <a:rPr lang="ar-SA" sz="3200" dirty="0"/>
              <a:t> قائمة التصفية </a:t>
            </a:r>
            <a:r>
              <a:rPr lang="ar-DZ" sz="3200" dirty="0"/>
              <a:t>و الترتيب</a:t>
            </a:r>
            <a:endParaRPr lang="fr-FR" sz="3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914" y="0"/>
            <a:ext cx="4724400" cy="442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1184" y="744336"/>
            <a:ext cx="2190750" cy="343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000240"/>
            <a:ext cx="2143108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500562" y="2357430"/>
            <a:ext cx="46434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200" dirty="0"/>
              <a:t>2. ننقر على الأمر تصفية أرقام فتظهر قائمة تحتوي على عمليات التصفية أرقام</a:t>
            </a:r>
            <a:endParaRPr lang="fr-FR" sz="3200" dirty="0"/>
          </a:p>
        </p:txBody>
      </p:sp>
      <p:sp>
        <p:nvSpPr>
          <p:cNvPr id="8" name="Rectangle 7"/>
          <p:cNvSpPr/>
          <p:nvPr/>
        </p:nvSpPr>
        <p:spPr>
          <a:xfrm>
            <a:off x="285720" y="5214950"/>
            <a:ext cx="86439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200" b="1" u="sng" dirty="0"/>
              <a:t>تمرين تطبيقي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0" y="642918"/>
            <a:ext cx="89297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dirty="0"/>
              <a:t>لإلغاء تطبيق عامل التصفية لعمود، انقر فوق الزر "تصفية</a:t>
            </a:r>
            <a:r>
              <a:rPr lang="fr-FR" sz="3200" dirty="0"/>
              <a:t>"</a:t>
            </a:r>
            <a:r>
              <a:rPr lang="ar-DZ" sz="3200" dirty="0"/>
              <a:t> </a:t>
            </a:r>
            <a:br>
              <a:rPr lang="ar-DZ" sz="3200" dirty="0"/>
            </a:br>
            <a:r>
              <a:rPr lang="fr-FR" sz="3200" dirty="0"/>
              <a:t> </a:t>
            </a:r>
            <a:r>
              <a:rPr lang="ar-SA" sz="3200" dirty="0"/>
              <a:t>على رأس العمود</a:t>
            </a:r>
            <a:r>
              <a:rPr lang="ar-DZ" sz="3200" dirty="0"/>
              <a:t/>
            </a:r>
            <a:br>
              <a:rPr lang="ar-DZ" sz="3200" dirty="0"/>
            </a:br>
            <a:r>
              <a:rPr lang="ar-SA" sz="3200" dirty="0"/>
              <a:t>ثم انقر فوق </a:t>
            </a:r>
            <a:r>
              <a:rPr lang="ar-SA" sz="3200" b="1" dirty="0"/>
              <a:t>إلغاء تطبيق عامل التصفية من </a:t>
            </a:r>
            <a:r>
              <a:rPr lang="fr-FR" sz="3200" b="1" dirty="0"/>
              <a:t>»</a:t>
            </a:r>
            <a:r>
              <a:rPr lang="ar-DZ" sz="3200" b="1" dirty="0"/>
              <a:t>إ</a:t>
            </a:r>
            <a:r>
              <a:rPr lang="ar-SA" sz="3200" b="1" dirty="0"/>
              <a:t>سم</a:t>
            </a:r>
            <a:r>
              <a:rPr lang="fr-FR" sz="3200" b="1" dirty="0"/>
              <a:t>«</a:t>
            </a:r>
            <a:r>
              <a:rPr lang="ar-DZ" sz="3200" b="1" dirty="0"/>
              <a:t> </a:t>
            </a:r>
            <a:endParaRPr lang="fr-FR" sz="3200" dirty="0"/>
          </a:p>
          <a:p>
            <a:endParaRPr lang="fr-FR" sz="3200" dirty="0"/>
          </a:p>
        </p:txBody>
      </p:sp>
      <p:sp>
        <p:nvSpPr>
          <p:cNvPr id="7" name="Rectangle 6"/>
          <p:cNvSpPr/>
          <p:nvPr/>
        </p:nvSpPr>
        <p:spPr>
          <a:xfrm>
            <a:off x="5290072" y="0"/>
            <a:ext cx="38539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rtl="1" fontAlgn="base">
              <a:spcBef>
                <a:spcPct val="0"/>
              </a:spcBef>
              <a:spcAft>
                <a:spcPct val="0"/>
              </a:spcAft>
            </a:pPr>
            <a:r>
              <a:rPr lang="ar-DZ" sz="4000" b="1" dirty="0">
                <a:solidFill>
                  <a:srgbClr val="FF0000"/>
                </a:solidFill>
                <a:latin typeface="Traditional Arabic" pitchFamily="18" charset="-78"/>
                <a:cs typeface="Traditional Arabic" pitchFamily="18" charset="-78"/>
              </a:rPr>
              <a:t>مسح عامل تصفية لعمود</a:t>
            </a:r>
            <a:r>
              <a:rPr lang="ar-DZ" sz="4000" dirty="0">
                <a:latin typeface="Traditional Arabic" pitchFamily="18" charset="-78"/>
                <a:cs typeface="Traditional Arabic" pitchFamily="18" charset="-78"/>
              </a:rPr>
              <a:t>:</a:t>
            </a:r>
            <a:r>
              <a:rPr lang="fr-FR" sz="4000" dirty="0">
                <a:latin typeface="Traditional Arabic" pitchFamily="18" charset="-78"/>
                <a:cs typeface="Traditional Arabic" pitchFamily="18" charset="-78"/>
              </a:rPr>
              <a:t> </a:t>
            </a:r>
          </a:p>
        </p:txBody>
      </p:sp>
      <p:pic>
        <p:nvPicPr>
          <p:cNvPr id="10" name="Image 9" descr="رمز عامل التصفية المطبق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714356"/>
            <a:ext cx="42862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1643049"/>
            <a:ext cx="571504" cy="653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1697" y="3790967"/>
            <a:ext cx="57435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500034" y="0"/>
            <a:ext cx="86439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200" b="1" u="sng" dirty="0"/>
              <a:t>الحل :</a:t>
            </a:r>
            <a:r>
              <a:rPr lang="ar-DZ" sz="3200" b="1" dirty="0"/>
              <a:t>  </a:t>
            </a:r>
            <a:r>
              <a:rPr lang="ar-DZ" sz="3200" dirty="0"/>
              <a:t>نختار شرط التصفية </a:t>
            </a:r>
            <a:r>
              <a:rPr lang="fr-FR" sz="3200" dirty="0"/>
              <a:t>Est défirent de….   </a:t>
            </a:r>
            <a:r>
              <a:rPr lang="ar-DZ" sz="3200" dirty="0"/>
              <a:t> 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ar-DZ" sz="3200" dirty="0"/>
              <a:t>فتظهر علبة الحوار التالية :</a:t>
            </a:r>
            <a:endParaRPr lang="fr-FR" sz="3200" dirty="0"/>
          </a:p>
        </p:txBody>
      </p:sp>
      <p:sp>
        <p:nvSpPr>
          <p:cNvPr id="4" name="Rectangle 3"/>
          <p:cNvSpPr/>
          <p:nvPr/>
        </p:nvSpPr>
        <p:spPr>
          <a:xfrm>
            <a:off x="4857752" y="1142984"/>
            <a:ext cx="40719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/>
            <a:r>
              <a:rPr lang="ar-SA" sz="3200" dirty="0"/>
              <a:t>ثم حدد معايير</a:t>
            </a:r>
            <a:r>
              <a:rPr lang="ar-DZ" sz="3200" dirty="0"/>
              <a:t> التصفية </a:t>
            </a:r>
            <a:r>
              <a:rPr lang="ar-SA" sz="3200" dirty="0"/>
              <a:t> أو أدخلها. </a:t>
            </a:r>
            <a:r>
              <a:rPr lang="ar-DZ" sz="3200" dirty="0"/>
              <a:t>ثم أنقر على </a:t>
            </a:r>
            <a:r>
              <a:rPr lang="fr-FR" sz="3200" dirty="0"/>
              <a:t>OK</a:t>
            </a:r>
            <a:br>
              <a:rPr lang="fr-FR" sz="3200" dirty="0"/>
            </a:br>
            <a:endParaRPr lang="fr-FR" sz="3200" dirty="0"/>
          </a:p>
        </p:txBody>
      </p:sp>
      <p:sp>
        <p:nvSpPr>
          <p:cNvPr id="7" name="Rectangle 6"/>
          <p:cNvSpPr/>
          <p:nvPr/>
        </p:nvSpPr>
        <p:spPr>
          <a:xfrm>
            <a:off x="7572396" y="3143248"/>
            <a:ext cx="13420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u="sng" dirty="0"/>
              <a:t>النتيجة:</a:t>
            </a:r>
            <a:r>
              <a:rPr lang="ar-DZ" sz="3200" b="1" dirty="0"/>
              <a:t> </a:t>
            </a:r>
            <a:endParaRPr lang="fr-FR" sz="3200" dirty="0"/>
          </a:p>
        </p:txBody>
      </p:sp>
      <p:sp>
        <p:nvSpPr>
          <p:cNvPr id="8" name="Ellipse 7"/>
          <p:cNvSpPr/>
          <p:nvPr/>
        </p:nvSpPr>
        <p:spPr>
          <a:xfrm>
            <a:off x="5357818" y="4214818"/>
            <a:ext cx="285752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3643306" y="5429264"/>
            <a:ext cx="2643206" cy="1000132"/>
          </a:xfrm>
          <a:prstGeom prst="wedgeRoundRectCallout">
            <a:avLst>
              <a:gd name="adj1" fmla="val 19433"/>
              <a:gd name="adj2" fmla="val -133845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3200" dirty="0">
                <a:solidFill>
                  <a:srgbClr val="FF0000"/>
                </a:solidFill>
              </a:rPr>
              <a:t>رمز العمود الذي تم تصفيته</a:t>
            </a:r>
            <a:endParaRPr lang="fr-FR" sz="3200" dirty="0">
              <a:solidFill>
                <a:srgbClr val="FF000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714356"/>
            <a:ext cx="423193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522</Words>
  <Application>Microsoft Office PowerPoint</Application>
  <PresentationFormat>On-screen Show (4:3)</PresentationFormat>
  <Paragraphs>75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تطبيق</vt:lpstr>
      <vt:lpstr>PowerPoint Presentation</vt:lpstr>
      <vt:lpstr>تطبيق</vt:lpstr>
      <vt:lpstr>تطبيق</vt:lpstr>
      <vt:lpstr>مشاريع</vt:lpstr>
      <vt:lpstr>يجب مراعاة ما يلي: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user</dc:creator>
  <cp:lastModifiedBy>FARID</cp:lastModifiedBy>
  <cp:revision>76</cp:revision>
  <dcterms:created xsi:type="dcterms:W3CDTF">2015-02-06T19:52:31Z</dcterms:created>
  <dcterms:modified xsi:type="dcterms:W3CDTF">2021-04-06T06:15:44Z</dcterms:modified>
</cp:coreProperties>
</file>