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02" r:id="rId2"/>
    <p:sldId id="282" r:id="rId3"/>
    <p:sldId id="283" r:id="rId4"/>
    <p:sldId id="284" r:id="rId5"/>
    <p:sldId id="263" r:id="rId6"/>
    <p:sldId id="260" r:id="rId7"/>
    <p:sldId id="261" r:id="rId8"/>
    <p:sldId id="264" r:id="rId9"/>
    <p:sldId id="265" r:id="rId10"/>
    <p:sldId id="268" r:id="rId11"/>
    <p:sldId id="303" r:id="rId12"/>
    <p:sldId id="266" r:id="rId13"/>
    <p:sldId id="267" r:id="rId14"/>
    <p:sldId id="269" r:id="rId15"/>
    <p:sldId id="271" r:id="rId16"/>
    <p:sldId id="270" r:id="rId17"/>
    <p:sldId id="276" r:id="rId18"/>
    <p:sldId id="272" r:id="rId19"/>
    <p:sldId id="273" r:id="rId20"/>
    <p:sldId id="274" r:id="rId21"/>
    <p:sldId id="275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0163-3247-4505-9673-B52EFB928700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4686-5C78-4C64-89BF-99F52C24BD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E4686-5C78-4C64-89BF-99F52C24BD0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2E2E05-3701-4FEB-806D-B018A7569486}" type="datetimeFigureOut">
              <a:rPr lang="fr-FR" smtClean="0"/>
              <a:pPr/>
              <a:t>23/11/2023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571480"/>
            <a:ext cx="9824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57300" lvl="2" indent="-342900" algn="just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المجال </a:t>
            </a:r>
            <a:r>
              <a:rPr lang="ar-DZ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التعلمي</a:t>
            </a:r>
            <a:r>
              <a:rPr lang="ar-DZ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DZ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ar-DZ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بيئة التعامل  مع الحاسوب </a:t>
            </a:r>
            <a:endParaRPr kumimoji="0" lang="ar-DZ" sz="40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4440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1348" y="1928802"/>
            <a:ext cx="864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800" b="1" dirty="0" smtClean="0"/>
              <a:t>  </a:t>
            </a:r>
            <a:r>
              <a:rPr lang="ar-DZ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الوحدة التعليمية 6: </a:t>
            </a:r>
            <a:r>
              <a:rPr lang="ar-DZ" sz="4000" b="1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الشبكة المحلية</a:t>
            </a:r>
            <a:endParaRPr lang="fr-FR" sz="4000" b="1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429000"/>
            <a:ext cx="3786214" cy="256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03300" dist="50800" dir="5400000" algn="ctr" rotWithShape="0">
              <a:srgbClr val="F04AC1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428728" y="571504"/>
            <a:ext cx="7572396" cy="100010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المكونات المادية  للشبكة: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3570" y="2143116"/>
            <a:ext cx="3215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</a:t>
            </a:r>
            <a:r>
              <a:rPr lang="ar-DZ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حاسوبان على الأقل</a:t>
            </a:r>
            <a:endParaRPr lang="fr-F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929066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fr-F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ar-DZ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ar-DZ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جهاز مركزي :المحول </a:t>
            </a:r>
            <a:r>
              <a:rPr lang="ar-DZ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ar-DZ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المبدل </a:t>
            </a:r>
            <a:r>
              <a:rPr lang="fr-F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ar-DZ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أو الموزع  </a:t>
            </a:r>
            <a:r>
              <a:rPr lang="fr-F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ar-DZ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أو الموجه </a:t>
            </a:r>
            <a:r>
              <a:rPr lang="fr-F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</a:t>
            </a:r>
            <a:endParaRPr lang="ar-DZ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4810" y="3071810"/>
            <a:ext cx="47066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fr-F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ar-DZ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ar-DZ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أسلاك التوصيل</a:t>
            </a:r>
            <a:r>
              <a:rPr lang="ar-DZ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/>
            <a:endParaRPr lang="ar-DZ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821145"/>
            <a:ext cx="1643074" cy="125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643050"/>
            <a:ext cx="2928958" cy="126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929198"/>
            <a:ext cx="2686146" cy="127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940470"/>
            <a:ext cx="1928826" cy="13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3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00108"/>
            <a:ext cx="9144000" cy="30162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rtl="1"/>
            <a:r>
              <a:rPr lang="ar-DZ" sz="4000" b="1" dirty="0" smtClean="0">
                <a:solidFill>
                  <a:srgbClr val="FF0000"/>
                </a:solidFill>
              </a:rPr>
              <a:t>ما هو الفرق بين المبدل</a:t>
            </a:r>
            <a:r>
              <a:rPr lang="ar-DZ" sz="3600" b="1" dirty="0" smtClean="0">
                <a:solidFill>
                  <a:srgbClr val="FF0000"/>
                </a:solidFill>
              </a:rPr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(Switch)</a:t>
            </a:r>
            <a:r>
              <a:rPr lang="ar-DZ" sz="3200" b="1" dirty="0" smtClean="0">
                <a:solidFill>
                  <a:srgbClr val="FF0000"/>
                </a:solidFill>
              </a:rPr>
              <a:t> </a:t>
            </a:r>
            <a:r>
              <a:rPr lang="ar-DZ" sz="4000" b="1" dirty="0" smtClean="0">
                <a:solidFill>
                  <a:srgbClr val="FF0000"/>
                </a:solidFill>
              </a:rPr>
              <a:t>و الموزع </a:t>
            </a:r>
            <a:r>
              <a:rPr lang="fr-FR" sz="3200" b="1" dirty="0" smtClean="0">
                <a:solidFill>
                  <a:srgbClr val="FF0000"/>
                </a:solidFill>
              </a:rPr>
              <a:t>(Hub)</a:t>
            </a:r>
            <a:r>
              <a:rPr lang="ar-DZ" sz="3200" b="1" dirty="0" smtClean="0">
                <a:solidFill>
                  <a:srgbClr val="FF0000"/>
                </a:solidFill>
              </a:rPr>
              <a:t> ؟</a:t>
            </a:r>
          </a:p>
          <a:p>
            <a:pPr algn="ctr" rtl="1"/>
            <a:endParaRPr lang="fr-FR" sz="4400" dirty="0" smtClean="0">
              <a:solidFill>
                <a:srgbClr val="FF0000"/>
              </a:solidFill>
            </a:endParaRPr>
          </a:p>
          <a:p>
            <a:pPr algn="r" rtl="1"/>
            <a:endParaRPr lang="ar-DZ" sz="4400" dirty="0" smtClean="0"/>
          </a:p>
          <a:p>
            <a:pPr algn="r" rtl="1"/>
            <a:r>
              <a:rPr lang="ar-DZ" sz="4400" dirty="0" smtClean="0"/>
              <a:t> </a:t>
            </a:r>
            <a:endParaRPr lang="fr-FR" sz="4000" dirty="0" smtClean="0">
              <a:solidFill>
                <a:srgbClr val="FF0000"/>
              </a:solidFill>
            </a:endParaRPr>
          </a:p>
          <a:p>
            <a:pPr algn="r" rtl="1"/>
            <a:endParaRPr lang="fr-FR" dirty="0"/>
          </a:p>
        </p:txBody>
      </p:sp>
      <p:pic>
        <p:nvPicPr>
          <p:cNvPr id="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4071966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500306"/>
            <a:ext cx="3860879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071802" y="285728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-3 </a:t>
            </a:r>
            <a:r>
              <a:rPr lang="ar-DZ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طوبولوجيا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الربط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214282" y="1000108"/>
            <a:ext cx="8643966" cy="5310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SA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ar-DZ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الطبولوجيا</a:t>
            </a:r>
            <a:r>
              <a:rPr lang="ar-DZ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SA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هي الطريقة التي يتم من خلالها توصيل حواسيب الشبكة :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SA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طوبولوجيا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الباص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:(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Topologie Bus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ar-DZ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تكون أجهزة الشبكة متصلة بخط توصيل واحد. </a:t>
            </a:r>
            <a:endParaRPr lang="ar-SA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طوبولوجيا</a:t>
            </a: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الحلقة(</a:t>
            </a:r>
            <a:r>
              <a:rPr kumimoji="0" lang="fr-FR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Topologie Anneau</a:t>
            </a:r>
            <a:r>
              <a:rPr kumimoji="0" lang="ar-DZ" sz="28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 :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يوصل كل جهاز بالجهاز المجاور له و الجهاز الأخير بالجهاز الأول</a:t>
            </a:r>
            <a:r>
              <a:rPr lang="ar-DZ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ar-SA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طوبولوجيا</a:t>
            </a: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النجمة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:(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Topologie Etoile</a:t>
            </a: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):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تكون الحواسيب متصلة بجهاز مركزي يدعى المحول(</a:t>
            </a: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Switch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) أو الموزع(</a:t>
            </a: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Hub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endParaRPr kumimoji="0" lang="ar-DZ" sz="28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22222" t="5487" r="14815"/>
          <a:stretch>
            <a:fillRect/>
          </a:stretch>
        </p:blipFill>
        <p:spPr bwMode="auto">
          <a:xfrm>
            <a:off x="357190" y="785794"/>
            <a:ext cx="3786182" cy="257119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8" name="Bulle ronde 7"/>
          <p:cNvSpPr/>
          <p:nvPr/>
        </p:nvSpPr>
        <p:spPr>
          <a:xfrm>
            <a:off x="6786578" y="3000372"/>
            <a:ext cx="2143108" cy="857256"/>
          </a:xfrm>
          <a:prstGeom prst="wedgeEllipseCallout">
            <a:avLst>
              <a:gd name="adj1" fmla="val -53886"/>
              <a:gd name="adj2" fmla="val -118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2400" b="1" dirty="0" err="1" smtClean="0">
                <a:solidFill>
                  <a:srgbClr val="FF0000"/>
                </a:solidFill>
              </a:rPr>
              <a:t>طوبولوجيا</a:t>
            </a:r>
            <a:r>
              <a:rPr lang="ar-DZ" sz="2400" b="1" dirty="0" smtClean="0">
                <a:solidFill>
                  <a:srgbClr val="FF0000"/>
                </a:solidFill>
              </a:rPr>
              <a:t> </a:t>
            </a:r>
            <a:r>
              <a:rPr lang="ar-DZ" sz="2400" b="1" dirty="0" err="1" smtClean="0">
                <a:solidFill>
                  <a:srgbClr val="FF0000"/>
                </a:solidFill>
              </a:rPr>
              <a:t>الباص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Bulle ronde 8"/>
          <p:cNvSpPr/>
          <p:nvPr/>
        </p:nvSpPr>
        <p:spPr>
          <a:xfrm>
            <a:off x="6804248" y="5452634"/>
            <a:ext cx="1928826" cy="928694"/>
          </a:xfrm>
          <a:prstGeom prst="wedgeEllipseCallout">
            <a:avLst>
              <a:gd name="adj1" fmla="val -73683"/>
              <a:gd name="adj2" fmla="val -72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2400" b="1" dirty="0" err="1" smtClean="0">
                <a:solidFill>
                  <a:srgbClr val="FF0000"/>
                </a:solidFill>
              </a:rPr>
              <a:t>طوبولوجيا</a:t>
            </a:r>
            <a:r>
              <a:rPr lang="ar-DZ" sz="2400" b="1" dirty="0" smtClean="0">
                <a:solidFill>
                  <a:srgbClr val="FF0000"/>
                </a:solidFill>
              </a:rPr>
              <a:t> الحلقة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0" name="Bulle ronde 9"/>
          <p:cNvSpPr/>
          <p:nvPr/>
        </p:nvSpPr>
        <p:spPr>
          <a:xfrm>
            <a:off x="0" y="4229068"/>
            <a:ext cx="2000232" cy="1000132"/>
          </a:xfrm>
          <a:prstGeom prst="wedgeEllipseCallout">
            <a:avLst>
              <a:gd name="adj1" fmla="val 49777"/>
              <a:gd name="adj2" fmla="val -1345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2400" b="1" dirty="0" err="1" smtClean="0">
                <a:solidFill>
                  <a:srgbClr val="FF0000"/>
                </a:solidFill>
              </a:rPr>
              <a:t>طوبولوجيا</a:t>
            </a:r>
            <a:r>
              <a:rPr lang="ar-DZ" sz="2400" b="1" dirty="0" smtClean="0">
                <a:solidFill>
                  <a:srgbClr val="FF0000"/>
                </a:solidFill>
              </a:rPr>
              <a:t> النجمة</a:t>
            </a:r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12" name="Picture 12" descr="images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071546"/>
            <a:ext cx="45005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images (2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3411530"/>
            <a:ext cx="3857620" cy="344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428992" y="285728"/>
            <a:ext cx="5000628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إعداد الشبكة: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643050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على </a:t>
            </a: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Ordinateur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786050" y="1643050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Propriétés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2428860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5072066" y="1643050"/>
            <a:ext cx="364333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Paramètres d’utilisation à distance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4643438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14282" y="3000372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Nom de l’ordinateur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28860" y="3000372"/>
            <a:ext cx="207170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Identité sur le réseau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  <a:endCxn id="9" idx="1"/>
          </p:cNvCxnSpPr>
          <p:nvPr/>
        </p:nvCxnSpPr>
        <p:spPr>
          <a:xfrm>
            <a:off x="2071670" y="339328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428596" y="4429132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avec flèche 11"/>
          <p:cNvCxnSpPr>
            <a:stCxn id="9" idx="3"/>
            <a:endCxn id="15" idx="1"/>
          </p:cNvCxnSpPr>
          <p:nvPr/>
        </p:nvCxnSpPr>
        <p:spPr>
          <a:xfrm>
            <a:off x="4500562" y="339328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2500298" y="4429132"/>
            <a:ext cx="364333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 société utilise un réseau sans domaine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000232" y="4857760"/>
            <a:ext cx="482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929190" y="3000372"/>
            <a:ext cx="385765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Cet ordinateur appartient à un réseau d’entreprise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715140" y="4429132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72198" y="5500702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Terminer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589992" y="5929330"/>
            <a:ext cx="482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215074" y="4857760"/>
            <a:ext cx="482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85720" y="5500702"/>
            <a:ext cx="300039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نكتب اسم مجموعة العمل</a:t>
            </a: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Workgroups  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786182" y="5500702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3286116" y="5929330"/>
            <a:ext cx="547961" cy="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9"/>
          <p:cNvSpPr/>
          <p:nvPr/>
        </p:nvSpPr>
        <p:spPr>
          <a:xfrm>
            <a:off x="142844" y="3743270"/>
            <a:ext cx="1840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تحديد اسم الحاسوب</a:t>
            </a:r>
            <a:endParaRPr lang="fr-F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مستطيل 8"/>
          <p:cNvSpPr/>
          <p:nvPr/>
        </p:nvSpPr>
        <p:spPr>
          <a:xfrm>
            <a:off x="357158" y="6315038"/>
            <a:ext cx="246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/>
            <a:r>
              <a:rPr lang="ar-DZ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تحديد اسم مجموعة العمل</a:t>
            </a:r>
            <a:endParaRPr lang="fr-F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1" grpId="0" animBg="1"/>
      <p:bldP spid="13" grpId="0" animBg="1"/>
      <p:bldP spid="15" grpId="0" animBg="1"/>
      <p:bldP spid="31" grpId="0" animBg="1"/>
      <p:bldP spid="32" grpId="0" animBg="1"/>
      <p:bldP spid="35" grpId="0" animBg="1"/>
      <p:bldP spid="36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500826" y="714356"/>
            <a:ext cx="2214578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ملاحظة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500034" y="1928802"/>
            <a:ext cx="8429652" cy="3143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يجب القيام بهذه العملية مع 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كافة حواسيب الشبكة.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يجب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اختيار نفس اسم مجموعة العمل لكافة الحواسيب.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للاطلاع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على الأجهزة المتصلة بالشبكة </a:t>
            </a:r>
            <a:r>
              <a:rPr lang="ar-DZ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و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المشغلة نفتح أيقونة </a:t>
            </a:r>
            <a:r>
              <a:rPr lang="fr-F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Réseau</a:t>
            </a:r>
            <a:endParaRPr kumimoji="0" lang="ar-DZ" sz="28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571876"/>
            <a:ext cx="40746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428992" y="285728"/>
            <a:ext cx="5000628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المشاركة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28596" y="1928802"/>
            <a:ext cx="8429652" cy="3857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المشاركة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هي إعطاء الحق لأعضاء الشبكة باستغلال الأقراص، الطابعات،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الماسح، البرامج</a:t>
            </a:r>
            <a:r>
              <a:rPr lang="ar-SA" sz="2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,الملفات</a:t>
            </a:r>
            <a:r>
              <a:rPr kumimoji="0" lang="ar-DZ" sz="2800" b="1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...</a:t>
            </a:r>
            <a:r>
              <a:rPr kumimoji="0" lang="ar-SA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الخ</a:t>
            </a:r>
            <a:endParaRPr kumimoji="0" lang="ar-DZ" sz="2800" b="1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lang="ar-SA" sz="28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baseline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يوجد</a:t>
            </a:r>
            <a:r>
              <a:rPr lang="ar-DZ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نوعان من </a:t>
            </a:r>
            <a:r>
              <a:rPr lang="ar-DZ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المشاركة:</a:t>
            </a:r>
            <a:endParaRPr lang="ar-DZ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r" rtl="1">
              <a:spcBef>
                <a:spcPct val="20000"/>
              </a:spcBef>
              <a:buClr>
                <a:srgbClr val="FF0000"/>
              </a:buClr>
              <a:buSzPct val="50000"/>
              <a:buFont typeface="Wingdings" pitchFamily="2" charset="2"/>
              <a:buChar char="ü"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المشاركة الكاملة: 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تمكن المستعملين الآخرين من القيام 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بجميع العمليات(قراءة، تغيير، حذف</a:t>
            </a:r>
            <a:r>
              <a:rPr lang="ar-DZ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ar-DZ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r" rtl="1">
              <a:spcBef>
                <a:spcPct val="20000"/>
              </a:spcBef>
              <a:buClr>
                <a:srgbClr val="FF0000"/>
              </a:buClr>
              <a:buSzPct val="50000"/>
              <a:buFont typeface="Wingdings" pitchFamily="2" charset="2"/>
              <a:buChar char="ü"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المشاركة في القراءة فقط</a:t>
            </a: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428992" y="285728"/>
            <a:ext cx="5000628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1- المشاركة في الأقراص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643050"/>
            <a:ext cx="300039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فوق القرص المراد مشاركته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571868" y="1643050"/>
            <a:ext cx="242889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avec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3143240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6429388" y="1643050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 avancé…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6000760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14282" y="3000372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28860" y="3000372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 avancé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  <a:endCxn id="9" idx="1"/>
          </p:cNvCxnSpPr>
          <p:nvPr/>
        </p:nvCxnSpPr>
        <p:spPr>
          <a:xfrm>
            <a:off x="1857356" y="3393281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3"/>
            <a:endCxn id="12" idx="1"/>
          </p:cNvCxnSpPr>
          <p:nvPr/>
        </p:nvCxnSpPr>
        <p:spPr>
          <a:xfrm>
            <a:off x="4071934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572000" y="3000372"/>
            <a:ext cx="250033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ce dossier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7500958" y="3000372"/>
            <a:ext cx="107157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>
            <a:stCxn id="12" idx="3"/>
            <a:endCxn id="26" idx="1"/>
          </p:cNvCxnSpPr>
          <p:nvPr/>
        </p:nvCxnSpPr>
        <p:spPr>
          <a:xfrm>
            <a:off x="7072330" y="339328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2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age avancé..."/>
          <p:cNvPicPr>
            <a:picLocks noChangeAspect="1" noChangeArrowheads="1"/>
          </p:cNvPicPr>
          <p:nvPr/>
        </p:nvPicPr>
        <p:blipFill>
          <a:blip r:embed="rId2" cstate="print"/>
          <a:srcRect l="2556" r="2436" b="4971"/>
          <a:stretch>
            <a:fillRect/>
          </a:stretch>
        </p:blipFill>
        <p:spPr bwMode="auto">
          <a:xfrm>
            <a:off x="285720" y="0"/>
            <a:ext cx="8358214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artage avancé..."/>
          <p:cNvPicPr>
            <a:picLocks noChangeAspect="1" noChangeArrowheads="1"/>
          </p:cNvPicPr>
          <p:nvPr/>
        </p:nvPicPr>
        <p:blipFill>
          <a:blip r:embed="rId2" cstate="print"/>
          <a:srcRect l="2105" t="2291" r="3158" b="3782"/>
          <a:stretch>
            <a:fillRect/>
          </a:stretch>
        </p:blipFill>
        <p:spPr bwMode="auto">
          <a:xfrm>
            <a:off x="285720" y="214290"/>
            <a:ext cx="7643866" cy="6658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572008"/>
            <a:ext cx="1795882" cy="1833372"/>
          </a:xfrm>
          <a:prstGeom prst="rect">
            <a:avLst/>
          </a:prstGeom>
          <a:noFill/>
        </p:spPr>
      </p:pic>
      <p:pic>
        <p:nvPicPr>
          <p:cNvPr id="1030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24586"/>
            <a:ext cx="1795882" cy="1833372"/>
          </a:xfrm>
          <a:prstGeom prst="rect">
            <a:avLst/>
          </a:prstGeom>
          <a:noFill/>
        </p:spPr>
      </p:pic>
      <p:sp>
        <p:nvSpPr>
          <p:cNvPr id="23" name="Arc 22"/>
          <p:cNvSpPr/>
          <p:nvPr/>
        </p:nvSpPr>
        <p:spPr>
          <a:xfrm rot="10800000">
            <a:off x="2212125" y="4205729"/>
            <a:ext cx="5673930" cy="1979828"/>
          </a:xfrm>
          <a:prstGeom prst="arc">
            <a:avLst>
              <a:gd name="adj1" fmla="val 11925342"/>
              <a:gd name="adj2" fmla="val 2084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643174" y="5572140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907704" y="1273320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I</a:t>
            </a:r>
            <a:r>
              <a:rPr lang="ar-DZ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تعريف الشبكة: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76" y="2214554"/>
            <a:ext cx="7500990" cy="1500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 rtl="1"/>
            <a:r>
              <a:rPr lang="ar-D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هي مجموعة من الأجهزة  متصلة </a:t>
            </a:r>
            <a:r>
              <a:rPr lang="ar-DZ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ببعضها</a:t>
            </a:r>
            <a:r>
              <a:rPr lang="ar-D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البعض بغرض التواصل وتبادل المعلومات.</a:t>
            </a:r>
            <a:endParaRPr lang="fr-FR" sz="2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254 L 0.13004 0.03608 C 0.15747 0.04463 0.19844 0.04972 0.24098 0.04972 C 0.28976 0.04972 0.32865 0.04463 0.35608 0.03608 L 0.48681 -0.00254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Autorisations"/>
          <p:cNvPicPr>
            <a:picLocks noChangeAspect="1" noChangeArrowheads="1"/>
          </p:cNvPicPr>
          <p:nvPr/>
        </p:nvPicPr>
        <p:blipFill>
          <a:blip r:embed="rId2" cstate="print"/>
          <a:srcRect l="3497" t="1691" r="7342" b="56877"/>
          <a:stretch>
            <a:fillRect/>
          </a:stretch>
        </p:blipFill>
        <p:spPr bwMode="auto">
          <a:xfrm>
            <a:off x="-37938" y="642918"/>
            <a:ext cx="4609938" cy="5429288"/>
          </a:xfrm>
          <a:prstGeom prst="rect">
            <a:avLst/>
          </a:prstGeom>
          <a:noFill/>
        </p:spPr>
      </p:pic>
      <p:pic>
        <p:nvPicPr>
          <p:cNvPr id="3" name="Picture 2" descr="Autorisations"/>
          <p:cNvPicPr>
            <a:picLocks noChangeAspect="1" noChangeArrowheads="1"/>
          </p:cNvPicPr>
          <p:nvPr/>
        </p:nvPicPr>
        <p:blipFill>
          <a:blip r:embed="rId2" cstate="print"/>
          <a:srcRect l="3497" t="44141" r="7342" b="4614"/>
          <a:stretch>
            <a:fillRect/>
          </a:stretch>
        </p:blipFill>
        <p:spPr bwMode="auto">
          <a:xfrm>
            <a:off x="4534062" y="-24"/>
            <a:ext cx="4609938" cy="6715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isque partagé"/>
          <p:cNvPicPr>
            <a:picLocks noChangeAspect="1" noChangeArrowheads="1"/>
          </p:cNvPicPr>
          <p:nvPr/>
        </p:nvPicPr>
        <p:blipFill>
          <a:blip r:embed="rId2" cstate="print"/>
          <a:srcRect l="6292" t="11311" r="4362" b="38560"/>
          <a:stretch>
            <a:fillRect/>
          </a:stretch>
        </p:blipFill>
        <p:spPr bwMode="auto">
          <a:xfrm>
            <a:off x="718469" y="285728"/>
            <a:ext cx="6925365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571604" y="285728"/>
            <a:ext cx="6858016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2- المشاركة في الملفات </a:t>
            </a:r>
            <a:r>
              <a:rPr lang="ar-DZ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و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المجلدات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643050"/>
            <a:ext cx="357190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فوق الملف أو المجلد المراد مشاركته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071934" y="1643050"/>
            <a:ext cx="242889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avec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3714744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6929454" y="1643050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تظهر قائمة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6500826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1500166" y="3000372"/>
            <a:ext cx="6286544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Ne pas partager.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 groupe résidentiel(Lecture).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 groupe résidentiel(Lecture/écriture).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personnes spécifiques…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571604" y="142852"/>
            <a:ext cx="6858016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المشاركة في الطابعة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714488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Démarrer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43240" y="1714488"/>
            <a:ext cx="285752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Périphériques et imprimantes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2285984" y="210739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6429388" y="1714488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على الطابعة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6000760" y="210739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14282" y="2786058"/>
            <a:ext cx="221457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Propriétés de l’imprimante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928926" y="2786058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  <a:endCxn id="9" idx="1"/>
          </p:cNvCxnSpPr>
          <p:nvPr/>
        </p:nvCxnSpPr>
        <p:spPr>
          <a:xfrm>
            <a:off x="2428860" y="317896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3"/>
            <a:endCxn id="12" idx="1"/>
          </p:cNvCxnSpPr>
          <p:nvPr/>
        </p:nvCxnSpPr>
        <p:spPr>
          <a:xfrm>
            <a:off x="4572000" y="317896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000628" y="2786058"/>
            <a:ext cx="250033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cette imprimante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929586" y="2786058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droit avec flèche 13"/>
          <p:cNvCxnSpPr>
            <a:stCxn id="12" idx="3"/>
            <a:endCxn id="13" idx="1"/>
          </p:cNvCxnSpPr>
          <p:nvPr/>
        </p:nvCxnSpPr>
        <p:spPr>
          <a:xfrm>
            <a:off x="7500958" y="317896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2428860" y="928670"/>
            <a:ext cx="650085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Wingdings" pitchFamily="2" charset="2"/>
              <a:buChar char="Ø"/>
            </a:pP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 في الحاسوب المتصل بالطابعة نقوم بما يلي:</a:t>
            </a:r>
            <a:endParaRPr lang="fr-FR" sz="3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14282" y="4500570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Démarrer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428860" y="4500570"/>
            <a:ext cx="285752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Périphériques et imprimantes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Connecteur droit avec flèche 24"/>
          <p:cNvCxnSpPr>
            <a:stCxn id="23" idx="3"/>
            <a:endCxn id="24" idx="1"/>
          </p:cNvCxnSpPr>
          <p:nvPr/>
        </p:nvCxnSpPr>
        <p:spPr>
          <a:xfrm>
            <a:off x="1785918" y="489347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6500826" y="4500570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Ajouter une imprimante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>
            <a:stCxn id="24" idx="3"/>
            <a:endCxn id="26" idx="1"/>
          </p:cNvCxnSpPr>
          <p:nvPr/>
        </p:nvCxnSpPr>
        <p:spPr>
          <a:xfrm>
            <a:off x="5286380" y="489347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214282" y="5572140"/>
            <a:ext cx="300039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Ajouter une imprimante réseau, sans fil, </a:t>
            </a:r>
            <a:r>
              <a:rPr lang="fr-F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bluetooth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643306" y="557214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نختار طابعة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Connecteur droit avec flèche 30"/>
          <p:cNvCxnSpPr>
            <a:stCxn id="29" idx="3"/>
            <a:endCxn id="32" idx="1"/>
          </p:cNvCxnSpPr>
          <p:nvPr/>
        </p:nvCxnSpPr>
        <p:spPr>
          <a:xfrm>
            <a:off x="5286380" y="596504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5572132" y="5572140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86644" y="557214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Terminer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Connecteur droit avec flèche 33"/>
          <p:cNvCxnSpPr>
            <a:stCxn id="32" idx="3"/>
            <a:endCxn id="33" idx="1"/>
          </p:cNvCxnSpPr>
          <p:nvPr/>
        </p:nvCxnSpPr>
        <p:spPr>
          <a:xfrm>
            <a:off x="6929454" y="596504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1571604" y="3714752"/>
            <a:ext cx="7429552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Wingdings" pitchFamily="2" charset="2"/>
              <a:buChar char="Ø"/>
            </a:pP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 بالنسبة للحواسيب المتصلة بالشبكة نقوم بما يلي:</a:t>
            </a:r>
            <a:endParaRPr lang="fr-FR" sz="3200" b="1" dirty="0">
              <a:solidFill>
                <a:srgbClr val="FF0000"/>
              </a:solidFill>
              <a:cs typeface="+mj-cs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286116" y="59293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8858248" y="4857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2" grpId="0" animBg="1"/>
      <p:bldP spid="33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natixservice.fr/wp-content/uploads/2014/06/partage_imp_7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1414"/>
            <a:ext cx="8286808" cy="656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4214810" y="1340768"/>
            <a:ext cx="4643470" cy="3874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342900" lvl="0" indent="-342900" algn="r" rtl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D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مشاركة الملفات والمجلدات والبرامج.</a:t>
            </a:r>
          </a:p>
          <a:p>
            <a:pPr marL="342900" lvl="0" indent="-342900" algn="r" rtl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D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مشاركة الملحقات.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lvl="0" indent="-342900" algn="r" rtl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D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التواصل بين المستخدمين مثل البريد الالكتروني وأدوات التواصل الاجتماعي. 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algn="r" rtl="1">
              <a:lnSpc>
                <a:spcPct val="200000"/>
              </a:lnSpc>
            </a:pPr>
            <a:r>
              <a:rPr lang="ar-D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4.التسلية الجماعية.</a:t>
            </a:r>
            <a:endParaRPr lang="ar-D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43108" y="285728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أ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فوائد استعمال الشبكة: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 descr="Résultat de recherche d'images pour &quot;‫الشبكة المحلية‬‎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072074"/>
            <a:ext cx="3853092" cy="1533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71406" y="1285860"/>
            <a:ext cx="4027317" cy="3500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785918" y="2571744"/>
            <a:ext cx="6000792" cy="85953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ب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تصنيف الشبكات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286116" y="142852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1- </a:t>
            </a:r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حسب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وسيلة الربط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142976" y="857232"/>
            <a:ext cx="7715272" cy="2143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kumimoji="0" lang="ar-DZ" sz="38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 algn="r" rtl="1">
              <a:lnSpc>
                <a:spcPct val="160000"/>
              </a:lnSpc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kumimoji="0" lang="ar-DZ" sz="3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السلكية</a:t>
            </a:r>
            <a:r>
              <a:rPr lang="fr-FR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(filaire) </a:t>
            </a:r>
            <a:r>
              <a:rPr lang="ar-DZ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ar-SA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3800" b="1" dirty="0" smtClean="0"/>
              <a:t>هي شبكات تستخدم الأسلاك للاتصال</a:t>
            </a:r>
            <a:endParaRPr kumimoji="0" lang="ar-DZ" sz="3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lnSpc>
                <a:spcPct val="160000"/>
              </a:lnSpc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الشبكات اللاسلكية</a:t>
            </a:r>
            <a:r>
              <a:rPr lang="ar-SA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Sans fil</a:t>
            </a:r>
            <a:r>
              <a:rPr lang="ar-DZ" sz="3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ar-DZ" sz="3800" b="1" dirty="0" smtClean="0"/>
              <a:t> </a:t>
            </a:r>
            <a:r>
              <a:rPr lang="ar-DZ" sz="3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تستخدم موجات الأشعة تحت الحمراء أو موجات الراديو </a:t>
            </a:r>
            <a:r>
              <a:rPr lang="ar-SA" sz="3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أو </a:t>
            </a:r>
            <a:r>
              <a:rPr lang="ar-DZ" sz="3800" b="1" dirty="0" smtClean="0">
                <a:solidFill>
                  <a:schemeClr val="tx1"/>
                </a:solidFill>
              </a:rPr>
              <a:t>الأقمار الصناعية</a:t>
            </a:r>
            <a:r>
              <a:rPr lang="ar-SA" sz="3800" b="1" dirty="0" smtClean="0">
                <a:solidFill>
                  <a:schemeClr val="tx1"/>
                </a:solidFill>
              </a:rPr>
              <a:t> </a:t>
            </a:r>
            <a:r>
              <a:rPr lang="ar-DZ" sz="3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كوس</a:t>
            </a:r>
            <a:r>
              <a:rPr lang="ar-SA" sz="3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ي</a:t>
            </a:r>
            <a:r>
              <a:rPr lang="ar-DZ" sz="3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ط </a:t>
            </a:r>
            <a:r>
              <a:rPr lang="ar-DZ" sz="3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لنقل </a:t>
            </a:r>
            <a:r>
              <a:rPr lang="ar-DZ" sz="3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المعلومات.</a:t>
            </a:r>
            <a:endParaRPr lang="fr-FR" sz="3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://www.awt.be/images/img/img,fr,tel,040,040-imag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357562"/>
            <a:ext cx="4178174" cy="321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508" name="AutoShape 4" descr="Résultat de recherche d'images pour &quot;réseau wif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0" name="AutoShape 6" descr="Résultat de recherche d'images pour &quot;réseau wif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3571899" cy="3000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143240" y="428604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2-</a:t>
            </a:r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حسب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ا</a:t>
            </a:r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لامتداد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الجغرافي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14282" y="1285860"/>
            <a:ext cx="8715436" cy="45005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kumimoji="0" lang="ar-DZ" sz="28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2800" b="1" u="sng" dirty="0" smtClean="0">
                <a:solidFill>
                  <a:srgbClr val="FF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/>
                <a:ea typeface="Times New Roman"/>
                <a:cs typeface="Arabic Transparent"/>
              </a:rPr>
              <a:t>الشبكة الشخصية </a:t>
            </a:r>
            <a:r>
              <a:rPr lang="en-US" sz="2800" b="1" u="sng" dirty="0" smtClean="0">
                <a:solidFill>
                  <a:srgbClr val="00B05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P</a:t>
            </a:r>
            <a:r>
              <a:rPr lang="en-US" sz="2800" b="1" u="sng" dirty="0" smtClean="0">
                <a:solidFill>
                  <a:srgbClr val="FF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ersonal </a:t>
            </a:r>
            <a:r>
              <a:rPr lang="en-US" sz="2800" b="1" u="sng" dirty="0" smtClean="0">
                <a:solidFill>
                  <a:srgbClr val="00B05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A</a:t>
            </a:r>
            <a:r>
              <a:rPr lang="en-US" sz="2800" b="1" u="sng" dirty="0" smtClean="0">
                <a:solidFill>
                  <a:srgbClr val="FF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rea </a:t>
            </a:r>
            <a:r>
              <a:rPr lang="en-US" sz="2800" b="1" u="sng" dirty="0" smtClean="0">
                <a:solidFill>
                  <a:srgbClr val="00B05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N</a:t>
            </a:r>
            <a:r>
              <a:rPr lang="en-US" sz="2800" b="1" u="sng" dirty="0" smtClean="0">
                <a:solidFill>
                  <a:srgbClr val="FF0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Times New Roman"/>
                <a:cs typeface="Arial" pitchFamily="34" charset="0"/>
              </a:rPr>
              <a:t>etwork PAN</a:t>
            </a:r>
            <a:endParaRPr lang="fr-FR" sz="2400" u="sng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 marL="342900" lvl="0" indent="-342900" algn="r" rtl="1">
              <a:spcBef>
                <a:spcPct val="20000"/>
              </a:spcBef>
              <a:buSzPct val="50000"/>
              <a:defRPr/>
            </a:pPr>
            <a:r>
              <a:rPr lang="ar-DZ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و هي أصغرها,مساحتها لا تتعدى 10 </a:t>
            </a:r>
            <a:r>
              <a:rPr lang="ar-DZ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م</a:t>
            </a:r>
            <a:r>
              <a:rPr lang="ar-DZ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وتستخدم عادة في الربط بين الهواتف أو بين الهاتف والكمبيوتر</a:t>
            </a:r>
            <a:endParaRPr kumimoji="0" lang="ar-DZ" sz="260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المحلية:(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LAN:</a:t>
            </a:r>
            <a:r>
              <a:rPr lang="fr-FR" sz="2800" b="1" u="sng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ocal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 </a:t>
            </a:r>
            <a:r>
              <a:rPr lang="fr-FR" sz="2800" b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etwork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ar-SA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تستخدم لتغطية أماكن</a:t>
            </a:r>
            <a:r>
              <a:rPr kumimoji="0" lang="ar-SA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صغيرة مثل:مخبر,مقهى الانترنت</a:t>
            </a:r>
            <a:r>
              <a:rPr lang="ar-S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ar-S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kumimoji="0" lang="ar-DZ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لا تتجاوز 100م.</a:t>
            </a: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الإقليمية:(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MAN:</a:t>
            </a:r>
            <a:r>
              <a:rPr lang="fr-FR" sz="2800" b="1" u="sng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etropolitan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 </a:t>
            </a:r>
            <a:r>
              <a:rPr lang="fr-FR" sz="2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etwork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sz="28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تستعمل في </a:t>
            </a:r>
            <a:r>
              <a:rPr lang="ar-DZ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مناطق جغرافية</a:t>
            </a:r>
            <a:r>
              <a:rPr lang="ar-S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مثل:</a:t>
            </a:r>
            <a:r>
              <a:rPr lang="ar-SA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الثانويات</a:t>
            </a:r>
            <a:r>
              <a:rPr lang="ar-S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,المدن </a:t>
            </a:r>
            <a:r>
              <a:rPr lang="ar-DZ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ar-S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</a:t>
            </a:r>
            <a:r>
              <a:rPr lang="ar-DZ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لا </a:t>
            </a:r>
            <a:r>
              <a:rPr lang="ar-DZ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تتجاوز </a:t>
            </a:r>
            <a:r>
              <a:rPr lang="ar-DZ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200كلم.</a:t>
            </a: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الواسعة:(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WAN:</a:t>
            </a:r>
            <a:r>
              <a:rPr lang="fr-FR" sz="2800" b="1" u="sng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ide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 </a:t>
            </a:r>
            <a:r>
              <a:rPr lang="fr-FR" sz="2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etwork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sz="28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r>
              <a:rPr lang="ar-DZ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هي شبكة تغطي منطقة جغرافية واسعة مثل البلدان و القارات و أكبرها شبكة الانترنت.</a:t>
            </a:r>
            <a:endParaRPr lang="fr-F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fr-FR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/>
          <a:srcRect l="5855" t="64333" r="68577" b="9257"/>
          <a:stretch>
            <a:fillRect/>
          </a:stretch>
        </p:blipFill>
        <p:spPr bwMode="auto">
          <a:xfrm>
            <a:off x="2071670" y="3714752"/>
            <a:ext cx="450059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http://www.engseas.com/upload/news/img/41767249_4802/371348821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8"/>
            <a:ext cx="402907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21-Ethernet-Gigabi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7926" y="214290"/>
            <a:ext cx="457035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7554" y="714356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حسب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العلاقة الوظيفية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28596" y="1928802"/>
            <a:ext cx="8429652" cy="3571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ar-SA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نوعان من الشبكة </a:t>
            </a:r>
            <a:r>
              <a:rPr lang="ar-SA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هما :</a:t>
            </a:r>
            <a:endParaRPr lang="ar-SA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الخادم و </a:t>
            </a: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الزبون:(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Client-Serveur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ar-DZ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تتكون هذه الشبكة من حاسوب أو أكثر ذو تقنية عالية يسمى الخادم</a:t>
            </a:r>
            <a:r>
              <a:rPr lang="fr-F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fr-F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Serveur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و مجموعة من الحواسيب تسمى </a:t>
            </a:r>
            <a:r>
              <a:rPr lang="ar-DZ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الزبائن (</a:t>
            </a:r>
            <a:r>
              <a:rPr lang="fr-F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Clients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حيث يقوم الخادم بتموين الزبائن بمختلف الخدمات</a:t>
            </a:r>
            <a:r>
              <a:rPr lang="fr-F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ar-SA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الند للند (</a:t>
            </a:r>
            <a:r>
              <a:rPr kumimoji="0" lang="fr-FR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Peer To</a:t>
            </a:r>
            <a:r>
              <a:rPr kumimoji="0" lang="fr-FR" sz="28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Peer</a:t>
            </a:r>
            <a:r>
              <a:rPr kumimoji="0" lang="ar-DZ" sz="28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 :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تتكون هذه الشبكة من حواسيب تمتاز بنفس الخصائص التقنية</a:t>
            </a:r>
            <a:r>
              <a:rPr kumimoji="0" lang="ar-SA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ar-DZ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000" b="1609"/>
          <a:stretch/>
        </p:blipFill>
        <p:spPr>
          <a:xfrm>
            <a:off x="357158" y="928670"/>
            <a:ext cx="4048125" cy="5072098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1954"/>
          <a:stretch/>
        </p:blipFill>
        <p:spPr>
          <a:xfrm>
            <a:off x="4738717" y="928670"/>
            <a:ext cx="4048125" cy="5072098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1161</TotalTime>
  <Words>628</Words>
  <Application>Microsoft Office PowerPoint</Application>
  <PresentationFormat>Affichage à l'écran (4:3)</PresentationFormat>
  <Paragraphs>115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المفاهيمي1: بيئة التعامل مع الحاسوب</dc:title>
  <dc:creator>Bedroo</dc:creator>
  <cp:lastModifiedBy>hp</cp:lastModifiedBy>
  <cp:revision>152</cp:revision>
  <dcterms:created xsi:type="dcterms:W3CDTF">2015-11-07T17:39:32Z</dcterms:created>
  <dcterms:modified xsi:type="dcterms:W3CDTF">2023-11-23T18:16:29Z</dcterms:modified>
</cp:coreProperties>
</file>