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6" r:id="rId19"/>
    <p:sldId id="277" r:id="rId20"/>
    <p:sldId id="273" r:id="rId21"/>
    <p:sldId id="275" r:id="rId22"/>
    <p:sldId id="278" r:id="rId23"/>
    <p:sldId id="279" r:id="rId24"/>
    <p:sldId id="282" r:id="rId25"/>
    <p:sldId id="280" r:id="rId26"/>
    <p:sldId id="284" r:id="rId27"/>
    <p:sldId id="281" r:id="rId28"/>
    <p:sldId id="283" r:id="rId2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8E398C-7725-492E-B9A8-529198A77861}" type="datetimeFigureOut">
              <a:rPr lang="fr-FR" smtClean="0"/>
              <a:t>25/10/2023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FEF46A-6BBD-4504-B7CE-51F5A2126D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515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DZ" dirty="0" smtClean="0"/>
              <a:t>من خلال دراستكم</a:t>
            </a:r>
            <a:r>
              <a:rPr lang="ar-DZ" baseline="0" dirty="0" smtClean="0"/>
              <a:t> للمناعة في سنوات التعليم المتوسط , علمتم أن جسم الإنسان معرض للعديد من المخاطر و الاصابات من بينها ؟</a:t>
            </a:r>
          </a:p>
          <a:p>
            <a:r>
              <a:rPr lang="ar-DZ" baseline="0" dirty="0" smtClean="0"/>
              <a:t>إجابات التلاميذ : ميكروبات ,</a:t>
            </a:r>
            <a:r>
              <a:rPr lang="ar-DZ" baseline="0" dirty="0" err="1" smtClean="0"/>
              <a:t>فيروسات,كسور,حروق,أمراض</a:t>
            </a:r>
            <a:r>
              <a:rPr lang="ar-DZ" baseline="0" dirty="0" smtClean="0"/>
              <a:t> .....</a:t>
            </a:r>
            <a:endParaRPr lang="ar-DZ" dirty="0" smtClean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EF46A-6BBD-4504-B7CE-51F5A2126DB0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35525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DZ" dirty="0" smtClean="0"/>
              <a:t>نسبة</a:t>
            </a:r>
            <a:r>
              <a:rPr lang="ar-DZ" baseline="0" dirty="0" smtClean="0"/>
              <a:t> إلى اسطورة حصان </a:t>
            </a:r>
            <a:r>
              <a:rPr lang="ar-DZ" baseline="0" dirty="0" err="1" smtClean="0"/>
              <a:t>طرواة</a:t>
            </a:r>
            <a:r>
              <a:rPr lang="ar-DZ" baseline="0" dirty="0" smtClean="0"/>
              <a:t> ( يفضل سردها على التلاميذ يحبون الروايات و الحكايات )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EF46A-6BBD-4504-B7CE-51F5A2126DB0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5221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DZ" dirty="0" smtClean="0"/>
              <a:t>تصيب هذه</a:t>
            </a:r>
            <a:r>
              <a:rPr lang="ar-DZ" baseline="0" dirty="0" smtClean="0"/>
              <a:t> البرامج انظمة التشغيل و تؤثر احيانا على بعض العتاد , وهي خطيرة جدا قد تسبب ضررا كليا للحاسوب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EF46A-6BBD-4504-B7CE-51F5A2126DB0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92114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DZ" dirty="0" smtClean="0"/>
              <a:t>هو طريقة لسرقة بيانات المستخدم ( كلمات مرور , ملفات ’</a:t>
            </a:r>
            <a:r>
              <a:rPr lang="ar-DZ" baseline="0" dirty="0" smtClean="0"/>
              <a:t> بيانات شخصية .....)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EF46A-6BBD-4504-B7CE-51F5A2126DB0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80942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DZ" dirty="0" smtClean="0"/>
              <a:t>ذكر و اقتراح مضادات فيروس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EF46A-6BBD-4504-B7CE-51F5A2126DB0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05605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DZ" dirty="0" smtClean="0"/>
              <a:t>التذكير</a:t>
            </a:r>
            <a:r>
              <a:rPr lang="ar-DZ" baseline="0" dirty="0" smtClean="0"/>
              <a:t> بالغرض من تقسيم القرص الصلب( تم ذكره في درس نظام التشغيل)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EF46A-6BBD-4504-B7CE-51F5A2126DB0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7485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DZ" dirty="0" smtClean="0"/>
              <a:t>كيف</a:t>
            </a:r>
            <a:r>
              <a:rPr lang="ar-DZ" baseline="0" dirty="0" smtClean="0"/>
              <a:t> ندرك اصابتنا بفيروس أو ميكروب , أو مرض؟</a:t>
            </a:r>
          </a:p>
          <a:p>
            <a:r>
              <a:rPr lang="ar-DZ" baseline="0" dirty="0" smtClean="0"/>
              <a:t>إجابات التلاميذ :  الحمى , الغثيان , الصداع , العطاس , البرودة الشديدة , احتقان الأنف </a:t>
            </a:r>
          </a:p>
          <a:p>
            <a:r>
              <a:rPr lang="ar-DZ" baseline="0" dirty="0" smtClean="0"/>
              <a:t>ماذا نطلق على هذه العلامات ؟</a:t>
            </a:r>
          </a:p>
          <a:p>
            <a:r>
              <a:rPr lang="ar-DZ" baseline="0" dirty="0" smtClean="0"/>
              <a:t>إجابات التلاميذ : أعراض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EF46A-6BBD-4504-B7CE-51F5A2126DB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7316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DZ" dirty="0" err="1" smtClean="0"/>
              <a:t>ماهو</a:t>
            </a:r>
            <a:r>
              <a:rPr lang="ar-DZ" dirty="0" smtClean="0"/>
              <a:t> الإجراء</a:t>
            </a:r>
            <a:r>
              <a:rPr lang="ar-DZ" baseline="0" dirty="0" smtClean="0"/>
              <a:t> الذي نتخذه بعد ظهور الأعراض ؟</a:t>
            </a:r>
          </a:p>
          <a:p>
            <a:r>
              <a:rPr lang="ar-DZ" baseline="0" dirty="0" smtClean="0"/>
              <a:t>اجابات التلاميذ : تناول أدوية , أو زيارة </a:t>
            </a:r>
            <a:r>
              <a:rPr lang="ar-DZ" baseline="0" dirty="0" err="1" smtClean="0"/>
              <a:t>الطيبيب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EF46A-6BBD-4504-B7CE-51F5A2126DB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403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DZ" dirty="0" smtClean="0"/>
              <a:t>ما</a:t>
            </a:r>
            <a:r>
              <a:rPr lang="ar-DZ" baseline="0" dirty="0" smtClean="0"/>
              <a:t> يحدث لجسم الإنسان يشابه تماما ما يتعرض له الحاسوب او الهاتف  , ايضا يتعرض لمخاطر </a:t>
            </a:r>
            <a:r>
              <a:rPr lang="ar-DZ" baseline="0" dirty="0" err="1" smtClean="0"/>
              <a:t>كثيرة,ماهي</a:t>
            </a:r>
            <a:r>
              <a:rPr lang="ar-DZ" baseline="0" dirty="0" smtClean="0"/>
              <a:t> ؟</a:t>
            </a:r>
          </a:p>
          <a:p>
            <a:r>
              <a:rPr lang="ar-DZ" baseline="0" dirty="0" smtClean="0"/>
              <a:t>اجابات التلاميذ : فيروسات , الاختراق , كسر العتاد , التعرض للماء و الغبار .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EF46A-6BBD-4504-B7CE-51F5A2126DB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6442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DZ" dirty="0" err="1" smtClean="0"/>
              <a:t>ماهو</a:t>
            </a:r>
            <a:r>
              <a:rPr lang="ar-DZ" dirty="0" smtClean="0"/>
              <a:t> الفيروس ؟ وماذا</a:t>
            </a:r>
            <a:r>
              <a:rPr lang="ar-DZ" baseline="0" dirty="0" smtClean="0"/>
              <a:t> يحث في الحاسوب ؟</a:t>
            </a:r>
          </a:p>
          <a:p>
            <a:r>
              <a:rPr lang="ar-DZ" baseline="0" dirty="0" smtClean="0"/>
              <a:t>اجابات التلاميذ : تعاريف مختلفة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EF46A-6BBD-4504-B7CE-51F5A2126DB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9015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DZ" dirty="0" smtClean="0"/>
              <a:t>كيف نعرف و ندرك اصابة الجهاز بفيروس ؟</a:t>
            </a:r>
          </a:p>
          <a:p>
            <a:r>
              <a:rPr lang="ar-DZ" dirty="0" smtClean="0"/>
              <a:t>اجابات التلاميذ : من خلال ظهور اعراض</a:t>
            </a:r>
          </a:p>
          <a:p>
            <a:r>
              <a:rPr lang="ar-DZ" dirty="0" smtClean="0"/>
              <a:t>ماهي هذه</a:t>
            </a:r>
            <a:r>
              <a:rPr lang="ar-DZ" baseline="0" dirty="0" smtClean="0"/>
              <a:t> الاعراض؟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EF46A-6BBD-4504-B7CE-51F5A2126DB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45626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DZ" dirty="0" smtClean="0"/>
              <a:t>هنا , نترك المجال للتلاميذ لذكر كل الاعراض , ثم عرضها و شرحها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EF46A-6BBD-4504-B7CE-51F5A2126DB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6715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DZ" dirty="0" smtClean="0"/>
              <a:t>ماهي</a:t>
            </a:r>
            <a:r>
              <a:rPr lang="ar-DZ" baseline="0" dirty="0" smtClean="0"/>
              <a:t> طرق هجوم الفيروس على الحاسوب , وماهي الاضرار التي يلحقها ؟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EF46A-6BBD-4504-B7CE-51F5A2126DB0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5103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DZ" dirty="0" smtClean="0"/>
              <a:t>تنتشر عبر الشبكات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FEF46A-6BBD-4504-B7CE-51F5A2126DB0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7922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25/10/2023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25/10/2023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25/10/2023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25/10/2023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25/10/2023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25/10/2023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25/10/2023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25/10/2023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25/10/2023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25/10/2023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25/10/2023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25/10/2023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49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60648"/>
            <a:ext cx="7776864" cy="46085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ZoneTexte 3"/>
          <p:cNvSpPr txBox="1"/>
          <p:nvPr/>
        </p:nvSpPr>
        <p:spPr>
          <a:xfrm>
            <a:off x="1691680" y="4885709"/>
            <a:ext cx="65774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DZ" sz="4800" dirty="0" smtClean="0">
                <a:latin typeface="Calibri" pitchFamily="34" charset="0"/>
                <a:cs typeface="Calibri" pitchFamily="34" charset="0"/>
              </a:rPr>
              <a:t>اختفاء بعض الملفات و البيانات </a:t>
            </a:r>
            <a:endParaRPr lang="fr-FR" sz="48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48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" y="476672"/>
            <a:ext cx="8737600" cy="4114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ZoneTexte 3"/>
          <p:cNvSpPr txBox="1"/>
          <p:nvPr/>
        </p:nvSpPr>
        <p:spPr>
          <a:xfrm>
            <a:off x="2411760" y="4941168"/>
            <a:ext cx="54040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DZ" sz="4800" dirty="0" smtClean="0">
                <a:latin typeface="Calibri" pitchFamily="34" charset="0"/>
                <a:cs typeface="Calibri" pitchFamily="34" charset="0"/>
              </a:rPr>
              <a:t>ظهور و تكرار رسائل الخطأ</a:t>
            </a:r>
            <a:endParaRPr lang="fr-FR" sz="48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48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095" y="1916832"/>
            <a:ext cx="7150100" cy="4419600"/>
          </a:xfrm>
          <a:prstGeom prst="rect">
            <a:avLst/>
          </a:prstGeom>
        </p:spPr>
      </p:pic>
      <p:sp>
        <p:nvSpPr>
          <p:cNvPr id="7" name="Cadre 6"/>
          <p:cNvSpPr/>
          <p:nvPr/>
        </p:nvSpPr>
        <p:spPr>
          <a:xfrm>
            <a:off x="539552" y="404664"/>
            <a:ext cx="7809667" cy="1224136"/>
          </a:xfrm>
          <a:prstGeom prst="fram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568613" y="653787"/>
            <a:ext cx="60067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ar-DZ" sz="4800" dirty="0" smtClean="0">
                <a:latin typeface="Calibri" pitchFamily="34" charset="0"/>
                <a:cs typeface="Calibri" pitchFamily="34" charset="0"/>
              </a:rPr>
              <a:t>المخاطر التي تهدد الحاسوب </a:t>
            </a:r>
            <a:endParaRPr lang="fr-FR" sz="48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48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32" y="476672"/>
            <a:ext cx="6992792" cy="51845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ctangle à coins arrondis 2"/>
          <p:cNvSpPr/>
          <p:nvPr/>
        </p:nvSpPr>
        <p:spPr>
          <a:xfrm>
            <a:off x="2627784" y="5871833"/>
            <a:ext cx="4176464" cy="79208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 smtClean="0">
                <a:latin typeface="Calibri" pitchFamily="34" charset="0"/>
                <a:cs typeface="Calibri" pitchFamily="34" charset="0"/>
              </a:rPr>
              <a:t>Worm </a:t>
            </a:r>
            <a:r>
              <a:rPr lang="ar-DZ" sz="4800" dirty="0" smtClean="0">
                <a:latin typeface="Calibri" pitchFamily="34" charset="0"/>
                <a:cs typeface="Calibri" pitchFamily="34" charset="0"/>
              </a:rPr>
              <a:t>الدودة </a:t>
            </a:r>
            <a:endParaRPr lang="fr-FR" sz="48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48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764704"/>
            <a:ext cx="6408712" cy="4762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ctangle à coins arrondis 4"/>
          <p:cNvSpPr/>
          <p:nvPr/>
        </p:nvSpPr>
        <p:spPr>
          <a:xfrm>
            <a:off x="2267744" y="5805264"/>
            <a:ext cx="5472608" cy="864096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 err="1" smtClean="0">
                <a:latin typeface="Calibri" pitchFamily="34" charset="0"/>
                <a:cs typeface="Calibri" pitchFamily="34" charset="0"/>
              </a:rPr>
              <a:t>Trojan</a:t>
            </a:r>
            <a:r>
              <a:rPr lang="fr-FR" sz="4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ar-DZ" sz="4800" dirty="0" smtClean="0">
                <a:latin typeface="Calibri" pitchFamily="34" charset="0"/>
                <a:cs typeface="Calibri" pitchFamily="34" charset="0"/>
              </a:rPr>
              <a:t>فيروس طروادة </a:t>
            </a:r>
            <a:endParaRPr lang="fr-FR" sz="48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48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548680"/>
            <a:ext cx="7654156" cy="441424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angle à coins arrondis 3"/>
          <p:cNvSpPr/>
          <p:nvPr/>
        </p:nvSpPr>
        <p:spPr>
          <a:xfrm>
            <a:off x="1920054" y="5088129"/>
            <a:ext cx="6397989" cy="792088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 err="1" smtClean="0">
                <a:latin typeface="Calibri" pitchFamily="34" charset="0"/>
                <a:cs typeface="Calibri" pitchFamily="34" charset="0"/>
              </a:rPr>
              <a:t>Maleware</a:t>
            </a:r>
            <a:r>
              <a:rPr lang="fr-FR" sz="4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ar-DZ" sz="4800" dirty="0" smtClean="0">
                <a:latin typeface="Calibri" pitchFamily="34" charset="0"/>
                <a:cs typeface="Calibri" pitchFamily="34" charset="0"/>
              </a:rPr>
              <a:t>البرامج </a:t>
            </a:r>
            <a:r>
              <a:rPr lang="ar-DZ" sz="4800" dirty="0" err="1" smtClean="0">
                <a:latin typeface="Calibri" pitchFamily="34" charset="0"/>
                <a:cs typeface="Calibri" pitchFamily="34" charset="0"/>
              </a:rPr>
              <a:t>الخبثية</a:t>
            </a:r>
            <a:r>
              <a:rPr lang="ar-DZ" sz="4800" dirty="0" smtClean="0">
                <a:latin typeface="Calibri" pitchFamily="34" charset="0"/>
                <a:cs typeface="Calibri" pitchFamily="34" charset="0"/>
              </a:rPr>
              <a:t> </a:t>
            </a:r>
            <a:endParaRPr lang="fr-FR" sz="48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48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52" y="476672"/>
            <a:ext cx="7893496" cy="44644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Rectangle à coins arrondis 3"/>
          <p:cNvSpPr/>
          <p:nvPr/>
        </p:nvSpPr>
        <p:spPr>
          <a:xfrm>
            <a:off x="2267744" y="5229200"/>
            <a:ext cx="4896544" cy="86409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8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Spyware </a:t>
            </a:r>
            <a:r>
              <a:rPr lang="ar-DZ" sz="48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التجسس </a:t>
            </a:r>
            <a:endParaRPr lang="fr-FR" sz="4800" dirty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48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32656"/>
            <a:ext cx="8208912" cy="42419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ZoneTexte 1"/>
          <p:cNvSpPr txBox="1"/>
          <p:nvPr/>
        </p:nvSpPr>
        <p:spPr>
          <a:xfrm>
            <a:off x="1187624" y="5373216"/>
            <a:ext cx="72314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DZ" sz="4000" dirty="0" smtClean="0">
                <a:latin typeface="Calibri" pitchFamily="34" charset="0"/>
                <a:cs typeface="Calibri" pitchFamily="34" charset="0"/>
              </a:rPr>
              <a:t>كيف أحمي جهازي من المخاطر المذكورة ؟</a:t>
            </a:r>
            <a:endParaRPr lang="fr-FR" sz="4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48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260648"/>
            <a:ext cx="7488832" cy="51125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ZoneTexte 1"/>
          <p:cNvSpPr txBox="1"/>
          <p:nvPr/>
        </p:nvSpPr>
        <p:spPr>
          <a:xfrm>
            <a:off x="764453" y="5947691"/>
            <a:ext cx="7903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DZ" sz="3200" dirty="0" smtClean="0">
                <a:latin typeface="Calibri" pitchFamily="34" charset="0"/>
                <a:cs typeface="Calibri" pitchFamily="34" charset="0"/>
              </a:rPr>
              <a:t>تثبيت مضاد فيروس في الجهاز مع الفحص الدوري للملفات</a:t>
            </a:r>
            <a:endParaRPr lang="fr-FR" sz="32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48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692696"/>
            <a:ext cx="7776864" cy="540059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9077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0"/>
            <a:ext cx="9252520" cy="68580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2096852"/>
            <a:ext cx="2808312" cy="266429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5" y="-14316"/>
            <a:ext cx="2810942" cy="236825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74" y="2353934"/>
            <a:ext cx="2613217" cy="222719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004" y="197071"/>
            <a:ext cx="2700300" cy="2181449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2353934"/>
            <a:ext cx="2844698" cy="238262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295" y="4576223"/>
            <a:ext cx="2789312" cy="227687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896" y="4554371"/>
            <a:ext cx="2706515" cy="227196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39318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32656"/>
            <a:ext cx="8136904" cy="5328592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1079612" y="5805264"/>
            <a:ext cx="7560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DZ" sz="4000" dirty="0" smtClean="0"/>
              <a:t>تجنب فتح رسائل و ملفات مجهولة المصدر</a:t>
            </a:r>
            <a:r>
              <a:rPr lang="ar-DZ" dirty="0" smtClean="0"/>
              <a:t>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4648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999" y="260648"/>
            <a:ext cx="7218040" cy="53012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ZoneTexte 1"/>
          <p:cNvSpPr txBox="1"/>
          <p:nvPr/>
        </p:nvSpPr>
        <p:spPr>
          <a:xfrm>
            <a:off x="521051" y="5877272"/>
            <a:ext cx="8101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ar-DZ" sz="2800" dirty="0" smtClean="0">
                <a:latin typeface="Calibri" pitchFamily="34" charset="0"/>
                <a:cs typeface="Calibri" pitchFamily="34" charset="0"/>
              </a:rPr>
              <a:t>كتابة كلمة مرور قوية للحسابات الشخصية وعدم عرضها </a:t>
            </a:r>
            <a:r>
              <a:rPr lang="ar-DZ" sz="2800" dirty="0" err="1" smtClean="0">
                <a:latin typeface="Calibri" pitchFamily="34" charset="0"/>
                <a:cs typeface="Calibri" pitchFamily="34" charset="0"/>
              </a:rPr>
              <a:t>لاي</a:t>
            </a:r>
            <a:r>
              <a:rPr lang="ar-DZ" sz="2800" dirty="0" smtClean="0">
                <a:latin typeface="Calibri" pitchFamily="34" charset="0"/>
                <a:cs typeface="Calibri" pitchFamily="34" charset="0"/>
              </a:rPr>
              <a:t> شخص</a:t>
            </a:r>
            <a:endParaRPr lang="fr-FR" sz="28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48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60648"/>
            <a:ext cx="7776864" cy="48965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ZoneTexte 3"/>
          <p:cNvSpPr txBox="1"/>
          <p:nvPr/>
        </p:nvSpPr>
        <p:spPr>
          <a:xfrm>
            <a:off x="1763688" y="5661246"/>
            <a:ext cx="59843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DZ" sz="3200" dirty="0" smtClean="0">
                <a:latin typeface="Calibri" pitchFamily="34" charset="0"/>
                <a:cs typeface="Calibri" pitchFamily="34" charset="0"/>
              </a:rPr>
              <a:t>التصفح و التحميل من مواقع و مصادر آمنة </a:t>
            </a:r>
            <a:endParaRPr lang="fr-FR" sz="32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77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764704"/>
            <a:ext cx="7920880" cy="47216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ZoneTexte 3"/>
          <p:cNvSpPr txBox="1"/>
          <p:nvPr/>
        </p:nvSpPr>
        <p:spPr>
          <a:xfrm>
            <a:off x="2354437" y="5877272"/>
            <a:ext cx="4528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>
                <a:latin typeface="Calibri" pitchFamily="34" charset="0"/>
                <a:cs typeface="Calibri" pitchFamily="34" charset="0"/>
              </a:rPr>
              <a:t>firewall</a:t>
            </a:r>
            <a:r>
              <a:rPr lang="ar-DZ" sz="3600" dirty="0" smtClean="0">
                <a:latin typeface="Calibri" pitchFamily="34" charset="0"/>
                <a:cs typeface="Calibri" pitchFamily="34" charset="0"/>
              </a:rPr>
              <a:t>تفعيل الجدار الناري</a:t>
            </a:r>
            <a:endParaRPr lang="fr-FR" sz="3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77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532" y="548680"/>
            <a:ext cx="8424936" cy="4356307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2339752" y="5157192"/>
            <a:ext cx="36583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ar-DZ" sz="3600" dirty="0" smtClean="0">
                <a:latin typeface="Calibri" pitchFamily="34" charset="0"/>
                <a:cs typeface="Calibri" pitchFamily="34" charset="0"/>
              </a:rPr>
              <a:t>حفظ البيانات ونسخها </a:t>
            </a:r>
            <a:endParaRPr lang="fr-FR" sz="3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98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882" y="260648"/>
            <a:ext cx="4881914" cy="36724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ZoneTexte 2"/>
          <p:cNvSpPr txBox="1"/>
          <p:nvPr/>
        </p:nvSpPr>
        <p:spPr>
          <a:xfrm>
            <a:off x="179512" y="4593508"/>
            <a:ext cx="5688632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ar-DZ" sz="3600" dirty="0" smtClean="0">
                <a:latin typeface="Calibri" pitchFamily="34" charset="0"/>
                <a:cs typeface="Calibri" pitchFamily="34" charset="0"/>
              </a:rPr>
              <a:t>ماهي الإجراءات التي اتخذها إذا اكتشفت فيروسا في جهازي ؟</a:t>
            </a:r>
            <a:endParaRPr lang="fr-FR" sz="36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77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548680"/>
            <a:ext cx="7488832" cy="4320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ZoneTexte 4"/>
          <p:cNvSpPr txBox="1"/>
          <p:nvPr/>
        </p:nvSpPr>
        <p:spPr>
          <a:xfrm>
            <a:off x="1188956" y="5499231"/>
            <a:ext cx="64780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DZ" sz="3200" dirty="0" smtClean="0">
                <a:latin typeface="Calibri" pitchFamily="34" charset="0"/>
                <a:cs typeface="Calibri" pitchFamily="34" charset="0"/>
              </a:rPr>
              <a:t>التخلص من الفيروس باستعمال مضاد فيروسات</a:t>
            </a:r>
            <a:endParaRPr lang="fr-FR" sz="32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87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548680"/>
            <a:ext cx="7162800" cy="47752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ZoneTexte 3"/>
          <p:cNvSpPr txBox="1"/>
          <p:nvPr/>
        </p:nvSpPr>
        <p:spPr>
          <a:xfrm>
            <a:off x="477770" y="5845238"/>
            <a:ext cx="81884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DZ" sz="3200" dirty="0" smtClean="0">
                <a:latin typeface="Calibri" pitchFamily="34" charset="0"/>
                <a:cs typeface="Calibri" pitchFamily="34" charset="0"/>
              </a:rPr>
              <a:t>في حالة فشل مضاد الفيروس , نعيد ثبيت نظام تشغيل جديد</a:t>
            </a:r>
            <a:endParaRPr lang="fr-FR" sz="32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77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23528" y="1340768"/>
            <a:ext cx="6480720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ar-DZ" sz="3200" b="1" smtClean="0"/>
              <a:t>انجز بطاقة فنية تعريفية لمضاد فيروس</a:t>
            </a:r>
            <a:endParaRPr lang="fr-FR" sz="3200" b="1" dirty="0"/>
          </a:p>
        </p:txBody>
      </p:sp>
      <p:sp>
        <p:nvSpPr>
          <p:cNvPr id="4" name="Rectangle 3"/>
          <p:cNvSpPr/>
          <p:nvPr/>
        </p:nvSpPr>
        <p:spPr>
          <a:xfrm>
            <a:off x="395536" y="2655315"/>
            <a:ext cx="6336704" cy="72008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DZ" sz="3600" b="1" dirty="0" smtClean="0"/>
              <a:t>ابحث و اكتشف بعض الهجمات الفيروسية </a:t>
            </a:r>
            <a:endParaRPr lang="fr-FR" sz="3600" b="1" dirty="0"/>
          </a:p>
        </p:txBody>
      </p:sp>
    </p:spTree>
    <p:extLst>
      <p:ext uri="{BB962C8B-B14F-4D97-AF65-F5344CB8AC3E}">
        <p14:creationId xmlns:p14="http://schemas.microsoft.com/office/powerpoint/2010/main" val="1725698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1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99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Rectangle à coins arrondis 2"/>
          <p:cNvSpPr/>
          <p:nvPr/>
        </p:nvSpPr>
        <p:spPr>
          <a:xfrm>
            <a:off x="40013" y="116632"/>
            <a:ext cx="4536504" cy="2160240"/>
          </a:xfrm>
          <a:prstGeom prst="wedgeRoundRectCallout">
            <a:avLst>
              <a:gd name="adj1" fmla="val -21414"/>
              <a:gd name="adj2" fmla="val 7905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r-DZ" sz="3200" dirty="0" smtClean="0">
                <a:latin typeface="Calibri" pitchFamily="34" charset="0"/>
                <a:cs typeface="Calibri" pitchFamily="34" charset="0"/>
              </a:rPr>
              <a:t>الفيروس : هو برنامج ضار يصيب الحاسوب بطرق مختلفة قصد إلحاق الضرر بمكوناته أو برامجه وملفاته </a:t>
            </a:r>
            <a:endParaRPr lang="fr-FR" sz="32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87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Cadre 2"/>
          <p:cNvSpPr/>
          <p:nvPr/>
        </p:nvSpPr>
        <p:spPr>
          <a:xfrm>
            <a:off x="611560" y="692696"/>
            <a:ext cx="7704856" cy="1008112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2214392"/>
            <a:ext cx="4464495" cy="36628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ZoneTexte 3"/>
          <p:cNvSpPr txBox="1"/>
          <p:nvPr/>
        </p:nvSpPr>
        <p:spPr>
          <a:xfrm>
            <a:off x="1559989" y="873586"/>
            <a:ext cx="5808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ar-DZ" sz="4000" dirty="0" smtClean="0">
                <a:latin typeface="Calibri" pitchFamily="34" charset="0"/>
                <a:cs typeface="Calibri" pitchFamily="34" charset="0"/>
              </a:rPr>
              <a:t>أعــــراض إصابة الحاسوب بفيــــــروس</a:t>
            </a:r>
            <a:endParaRPr lang="fr-FR" sz="4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94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88640"/>
            <a:ext cx="8064896" cy="410445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ZoneTexte 3"/>
          <p:cNvSpPr txBox="1"/>
          <p:nvPr/>
        </p:nvSpPr>
        <p:spPr>
          <a:xfrm>
            <a:off x="2672617" y="4869160"/>
            <a:ext cx="51812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DZ" sz="4800" dirty="0" smtClean="0">
                <a:latin typeface="Calibri" pitchFamily="34" charset="0"/>
                <a:cs typeface="Calibri" pitchFamily="34" charset="0"/>
              </a:rPr>
              <a:t>بطء في تشغيل الحاسوب</a:t>
            </a:r>
            <a:endParaRPr lang="fr-FR" sz="48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859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196" y="188640"/>
            <a:ext cx="7923259" cy="425849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ZoneTexte 3"/>
          <p:cNvSpPr txBox="1"/>
          <p:nvPr/>
        </p:nvSpPr>
        <p:spPr>
          <a:xfrm>
            <a:off x="1979712" y="4800631"/>
            <a:ext cx="61237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r-DZ" sz="4800" dirty="0" smtClean="0">
                <a:latin typeface="Calibri" pitchFamily="34" charset="0"/>
                <a:cs typeface="Calibri" pitchFamily="34" charset="0"/>
              </a:rPr>
              <a:t>بطء تنفيذ التعليمات و البرامج</a:t>
            </a:r>
            <a:endParaRPr lang="fr-FR" sz="48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48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1" y="260648"/>
            <a:ext cx="8208912" cy="450072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ZoneTexte 3"/>
          <p:cNvSpPr txBox="1"/>
          <p:nvPr/>
        </p:nvSpPr>
        <p:spPr>
          <a:xfrm>
            <a:off x="1414791" y="4941168"/>
            <a:ext cx="74056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>
                <a:latin typeface="Calibri" pitchFamily="34" charset="0"/>
                <a:cs typeface="Calibri" pitchFamily="34" charset="0"/>
              </a:rPr>
              <a:t>Raccourcis </a:t>
            </a:r>
            <a:r>
              <a:rPr lang="ar-DZ" sz="4000" dirty="0" smtClean="0">
                <a:latin typeface="Calibri" pitchFamily="34" charset="0"/>
                <a:cs typeface="Calibri" pitchFamily="34" charset="0"/>
              </a:rPr>
              <a:t>تحويل الملفات إلى اختصارات</a:t>
            </a:r>
            <a:endParaRPr lang="fr-FR" sz="4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648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402</Words>
  <Application>Microsoft Office PowerPoint</Application>
  <PresentationFormat>Affichage à l'écran (4:3)</PresentationFormat>
  <Paragraphs>61</Paragraphs>
  <Slides>28</Slides>
  <Notes>14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29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om</dc:creator>
  <cp:lastModifiedBy>om</cp:lastModifiedBy>
  <cp:revision>19</cp:revision>
  <dcterms:created xsi:type="dcterms:W3CDTF">2023-10-24T17:44:06Z</dcterms:created>
  <dcterms:modified xsi:type="dcterms:W3CDTF">2023-10-25T21:04:44Z</dcterms:modified>
</cp:coreProperties>
</file>