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22"/>
  </p:notesMasterIdLst>
  <p:sldIdLst>
    <p:sldId id="256" r:id="rId2"/>
    <p:sldId id="269" r:id="rId3"/>
    <p:sldId id="257" r:id="rId4"/>
    <p:sldId id="258" r:id="rId5"/>
    <p:sldId id="259" r:id="rId6"/>
    <p:sldId id="261" r:id="rId7"/>
    <p:sldId id="270" r:id="rId8"/>
    <p:sldId id="283" r:id="rId9"/>
    <p:sldId id="287" r:id="rId10"/>
    <p:sldId id="288" r:id="rId11"/>
    <p:sldId id="289" r:id="rId12"/>
    <p:sldId id="290" r:id="rId13"/>
    <p:sldId id="266" r:id="rId14"/>
    <p:sldId id="264" r:id="rId15"/>
    <p:sldId id="274" r:id="rId16"/>
    <p:sldId id="275" r:id="rId17"/>
    <p:sldId id="268" r:id="rId18"/>
    <p:sldId id="291" r:id="rId19"/>
    <p:sldId id="267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382" autoAdjust="0"/>
    <p:restoredTop sz="94660"/>
  </p:normalViewPr>
  <p:slideViewPr>
    <p:cSldViewPr snapToGrid="0">
      <p:cViewPr varScale="1">
        <p:scale>
          <a:sx n="54" d="100"/>
          <a:sy n="54" d="100"/>
        </p:scale>
        <p:origin x="-53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193BD-A7D7-4D77-A07F-B75E013DCC57}" type="datetimeFigureOut">
              <a:rPr lang="fr-FR" smtClean="0"/>
              <a:pPr/>
              <a:t>29/10/2023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FCC5-72C9-46E8-840C-EF9EDF17AC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ar-EG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F9C488-F43B-4876-B278-78AEF01AB599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ar-S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fr.wikipedia.org/wiki/Cheval_de_Troie_(informatique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audio" Target="../media/audio3.wav"/><Relationship Id="rId7" Type="http://schemas.openxmlformats.org/officeDocument/2006/relationships/image" Target="../media/image2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332078" y="493501"/>
            <a:ext cx="9755187" cy="1336454"/>
          </a:xfrm>
        </p:spPr>
        <p:txBody>
          <a:bodyPr>
            <a:normAutofit/>
          </a:bodyPr>
          <a:lstStyle/>
          <a:p>
            <a:r>
              <a:rPr lang="ar-DZ" sz="2800" dirty="0" smtClean="0">
                <a:solidFill>
                  <a:srgbClr val="FF0000"/>
                </a:solidFill>
              </a:rPr>
              <a:t>المجال </a:t>
            </a:r>
            <a:r>
              <a:rPr lang="ar-DZ" sz="2800" dirty="0" err="1" smtClean="0">
                <a:solidFill>
                  <a:srgbClr val="FF0000"/>
                </a:solidFill>
              </a:rPr>
              <a:t>ال</a:t>
            </a:r>
            <a:r>
              <a:rPr lang="ar-SA" sz="2800" dirty="0" smtClean="0">
                <a:solidFill>
                  <a:srgbClr val="FF0000"/>
                </a:solidFill>
              </a:rPr>
              <a:t>تعل</a:t>
            </a:r>
            <a:r>
              <a:rPr lang="ar-DZ" sz="2800" dirty="0" smtClean="0">
                <a:solidFill>
                  <a:srgbClr val="FF0000"/>
                </a:solidFill>
              </a:rPr>
              <a:t>مي 1 :</a:t>
            </a:r>
            <a:r>
              <a:rPr lang="ar-DZ" sz="2800" dirty="0" smtClean="0"/>
              <a:t> بيئة التعامل مع الحاسوب</a:t>
            </a:r>
          </a:p>
          <a:p>
            <a:r>
              <a:rPr lang="ar-DZ" sz="2800" dirty="0" smtClean="0">
                <a:solidFill>
                  <a:srgbClr val="FF0000"/>
                </a:solidFill>
              </a:rPr>
              <a:t>الوحدة </a:t>
            </a:r>
            <a:r>
              <a:rPr lang="ar-DZ" sz="2800" dirty="0" err="1" smtClean="0">
                <a:solidFill>
                  <a:srgbClr val="FF0000"/>
                </a:solidFill>
              </a:rPr>
              <a:t>ال</a:t>
            </a:r>
            <a:r>
              <a:rPr lang="ar-SA" sz="2800" dirty="0" smtClean="0">
                <a:solidFill>
                  <a:srgbClr val="FF0000"/>
                </a:solidFill>
              </a:rPr>
              <a:t>تعل</a:t>
            </a:r>
            <a:r>
              <a:rPr lang="ar-DZ" sz="2800" dirty="0" err="1" smtClean="0">
                <a:solidFill>
                  <a:srgbClr val="FF0000"/>
                </a:solidFill>
              </a:rPr>
              <a:t>يمية</a:t>
            </a:r>
            <a:r>
              <a:rPr lang="ar-DZ" sz="2800" dirty="0" smtClean="0">
                <a:solidFill>
                  <a:srgbClr val="FF0000"/>
                </a:solidFill>
              </a:rPr>
              <a:t> </a:t>
            </a:r>
            <a:r>
              <a:rPr lang="ar-SA" sz="2800" dirty="0" smtClean="0">
                <a:solidFill>
                  <a:srgbClr val="FF0000"/>
                </a:solidFill>
              </a:rPr>
              <a:t>5</a:t>
            </a:r>
            <a:r>
              <a:rPr lang="ar-DZ" sz="2800" dirty="0" smtClean="0">
                <a:solidFill>
                  <a:srgbClr val="FF0000"/>
                </a:solidFill>
              </a:rPr>
              <a:t>: </a:t>
            </a:r>
            <a:r>
              <a:rPr lang="ar-DZ" sz="2800" dirty="0" smtClean="0">
                <a:solidFill>
                  <a:srgbClr val="00B050"/>
                </a:solidFill>
              </a:rPr>
              <a:t>حماية الحاسوب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5" name="Image 3" descr="620f87348fa9.original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3" y="1821780"/>
            <a:ext cx="6413875" cy="34956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2697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4652"/>
            <a:ext cx="10396882" cy="1151965"/>
          </a:xfrm>
        </p:spPr>
        <p:txBody>
          <a:bodyPr>
            <a:normAutofit/>
          </a:bodyPr>
          <a:lstStyle/>
          <a:p>
            <a:pPr algn="r" rtl="1"/>
            <a:r>
              <a:rPr lang="ar-SA" sz="3200" dirty="0" smtClean="0">
                <a:solidFill>
                  <a:srgbClr val="FF0000"/>
                </a:solidFill>
              </a:rPr>
              <a:t>2</a:t>
            </a:r>
            <a:r>
              <a:rPr lang="ar-DZ" sz="3600" dirty="0" smtClean="0">
                <a:solidFill>
                  <a:srgbClr val="FF0000"/>
                </a:solidFill>
              </a:rPr>
              <a:t>.2- </a:t>
            </a:r>
            <a:r>
              <a:rPr lang="ar-SA" sz="3600" dirty="0" smtClean="0">
                <a:solidFill>
                  <a:srgbClr val="FF0000"/>
                </a:solidFill>
              </a:rPr>
              <a:t> فيروسات الملفات 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13009" y="1392327"/>
            <a:ext cx="6017320" cy="2631034"/>
          </a:xfrm>
        </p:spPr>
        <p:txBody>
          <a:bodyPr>
            <a:noAutofit/>
          </a:bodyPr>
          <a:lstStyle/>
          <a:p>
            <a:pPr lvl="0" algn="r" rtl="1"/>
            <a:r>
              <a:rPr lang="ar-SA" sz="4400" dirty="0" smtClean="0"/>
              <a:t>يهاجم الملفات </a:t>
            </a:r>
            <a:r>
              <a:rPr lang="ar-SA" sz="4400" dirty="0" smtClean="0"/>
              <a:t>وعند </a:t>
            </a:r>
            <a:r>
              <a:rPr lang="ar-SA" sz="4400" dirty="0" smtClean="0"/>
              <a:t>فتح أي ملف يزيد انتشارها. </a:t>
            </a:r>
            <a:endParaRPr lang="fr-FR" sz="4400" dirty="0"/>
          </a:p>
        </p:txBody>
      </p:sp>
      <p:pic>
        <p:nvPicPr>
          <p:cNvPr id="4" name="Imag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81" y="1505393"/>
            <a:ext cx="4964982" cy="3474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868646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81" y="-1960"/>
            <a:ext cx="10396882" cy="1151965"/>
          </a:xfrm>
        </p:spPr>
        <p:txBody>
          <a:bodyPr/>
          <a:lstStyle/>
          <a:p>
            <a:pPr algn="r" rtl="1"/>
            <a:r>
              <a:rPr lang="ar-DZ" sz="2800" b="1" dirty="0" smtClean="0">
                <a:solidFill>
                  <a:srgbClr val="FF0000"/>
                </a:solidFill>
              </a:rPr>
              <a:t>3</a:t>
            </a:r>
            <a:r>
              <a:rPr lang="ar-DZ" b="1" dirty="0" smtClean="0">
                <a:solidFill>
                  <a:srgbClr val="FF0000"/>
                </a:solidFill>
              </a:rPr>
              <a:t>.2- </a:t>
            </a:r>
            <a:r>
              <a:rPr lang="ar-SA" dirty="0" smtClean="0">
                <a:solidFill>
                  <a:srgbClr val="FF0000"/>
                </a:solidFill>
              </a:rPr>
              <a:t>الفيروسات المخفية </a:t>
            </a:r>
            <a:r>
              <a:rPr lang="ar-SA" b="1" dirty="0" smtClean="0">
                <a:solidFill>
                  <a:srgbClr val="FF0000"/>
                </a:solidFill>
              </a:rPr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47582" y="1645551"/>
            <a:ext cx="5567155" cy="2631034"/>
          </a:xfrm>
        </p:spPr>
        <p:txBody>
          <a:bodyPr>
            <a:noAutofit/>
          </a:bodyPr>
          <a:lstStyle/>
          <a:p>
            <a:pPr lvl="0" algn="r" rtl="1"/>
            <a:r>
              <a:rPr lang="ar-SA" sz="4400" dirty="0" smtClean="0"/>
              <a:t>و هي التي تحاول أن تختبئ من البرامج المضادة للفيروسات .</a:t>
            </a:r>
            <a:endParaRPr lang="fr-FR" sz="4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621" y="1561513"/>
            <a:ext cx="5429200" cy="35022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868646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13" y="40244"/>
            <a:ext cx="10396882" cy="1151965"/>
          </a:xfrm>
        </p:spPr>
        <p:txBody>
          <a:bodyPr>
            <a:normAutofit/>
          </a:bodyPr>
          <a:lstStyle/>
          <a:p>
            <a:pPr algn="r" rtl="1"/>
            <a:r>
              <a:rPr lang="ar-SA" sz="3200" b="1" dirty="0" smtClean="0">
                <a:solidFill>
                  <a:srgbClr val="FF0000"/>
                </a:solidFill>
              </a:rPr>
              <a:t>4</a:t>
            </a:r>
            <a:r>
              <a:rPr lang="ar-DZ" sz="3600" b="1" dirty="0" smtClean="0">
                <a:solidFill>
                  <a:srgbClr val="FF0000"/>
                </a:solidFill>
              </a:rPr>
              <a:t>.2- </a:t>
            </a:r>
            <a:r>
              <a:rPr lang="ar-SA" sz="3600" dirty="0" smtClean="0">
                <a:solidFill>
                  <a:srgbClr val="FF0000"/>
                </a:solidFill>
              </a:rPr>
              <a:t>الفيروسات المتحولة </a:t>
            </a:r>
            <a:r>
              <a:rPr lang="ar-SA" sz="3600" b="1" dirty="0" smtClean="0">
                <a:solidFill>
                  <a:srgbClr val="FF0000"/>
                </a:solidFill>
              </a:rPr>
              <a:t>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2514" y="1392327"/>
            <a:ext cx="10573232" cy="2631034"/>
          </a:xfrm>
        </p:spPr>
        <p:txBody>
          <a:bodyPr>
            <a:noAutofit/>
          </a:bodyPr>
          <a:lstStyle/>
          <a:p>
            <a:pPr lvl="0" algn="r" rtl="1"/>
            <a:r>
              <a:rPr lang="ar-SA" sz="4400" dirty="0" smtClean="0"/>
              <a:t>هي الأصعب على برامج المقاومة تتغير من جهاز إلى آخر أي  تتحول من صيغ إلى صيغ أخرى لتصيب الملفات.  </a:t>
            </a:r>
            <a:endParaRPr lang="fr-FR" sz="4400" dirty="0"/>
          </a:p>
        </p:txBody>
      </p:sp>
    </p:spTree>
    <p:extLst>
      <p:ext uri="{BB962C8B-B14F-4D97-AF65-F5344CB8AC3E}">
        <p14:creationId xmlns="" xmlns:p14="http://schemas.microsoft.com/office/powerpoint/2010/main" val="868646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358" y="795835"/>
            <a:ext cx="10396882" cy="1837765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sz="2700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ar-DZ" sz="3600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.2- </a:t>
            </a:r>
            <a:r>
              <a:rPr lang="ar-SA" sz="3600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فيروسات البرامج : منها </a:t>
            </a:r>
            <a:r>
              <a:rPr lang="ar-SA" sz="3600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ar-DZ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ar-DZ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ar-SA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ar-SA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ar-SA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ar-SA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ar-SA" sz="4400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فيروسات </a:t>
            </a:r>
            <a:r>
              <a:rPr lang="ar-DZ" sz="4400" cap="none" dirty="0" err="1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الد</a:t>
            </a:r>
            <a:r>
              <a:rPr lang="ar-SA" sz="4400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</a:t>
            </a:r>
            <a:r>
              <a:rPr lang="ar-DZ" sz="4400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د</a:t>
            </a:r>
            <a:r>
              <a:rPr lang="ar-SA" sz="4400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ة</a:t>
            </a:r>
            <a:r>
              <a:rPr lang="fr-FR" sz="4400" cap="none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 </a:t>
            </a:r>
            <a:r>
              <a:rPr lang="fr-FR" sz="4400" cap="none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 </a:t>
            </a:r>
            <a:r>
              <a:rPr lang="ar-DZ" sz="4400" cap="none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ar-DZ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ar-DZ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07714" y="2209329"/>
            <a:ext cx="7054607" cy="33111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DZ" sz="4400" dirty="0"/>
              <a:t>هي </a:t>
            </a:r>
            <a:r>
              <a:rPr lang="ar-DZ" sz="4400" dirty="0" smtClean="0"/>
              <a:t>عن </a:t>
            </a:r>
            <a:r>
              <a:rPr lang="ar-DZ" sz="4400" dirty="0" smtClean="0"/>
              <a:t>برامج تقوم بنشر نفسها  </a:t>
            </a:r>
            <a:r>
              <a:rPr lang="ar-DZ" sz="4400" dirty="0"/>
              <a:t>الى </a:t>
            </a:r>
            <a:r>
              <a:rPr lang="ar-DZ" sz="4400" dirty="0" smtClean="0"/>
              <a:t>آخر </a:t>
            </a:r>
            <a:r>
              <a:rPr lang="ar-DZ" sz="4400" dirty="0"/>
              <a:t>عبر الشبكة دون أي مساعدة من الأشخاص ، </a:t>
            </a:r>
            <a:r>
              <a:rPr lang="ar-DZ" sz="4400" dirty="0" smtClean="0"/>
              <a:t>تبطأ الشبكات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72" y="1467512"/>
            <a:ext cx="4059428" cy="4111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4230888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616" y="-89104"/>
            <a:ext cx="10396882" cy="1151965"/>
          </a:xfrm>
        </p:spPr>
        <p:txBody>
          <a:bodyPr>
            <a:noAutofit/>
          </a:bodyPr>
          <a:lstStyle/>
          <a:p>
            <a:pPr algn="r" rtl="1"/>
            <a:r>
              <a:rPr lang="ar-DZ" sz="4400" dirty="0" smtClean="0">
                <a:solidFill>
                  <a:srgbClr val="7030A0"/>
                </a:solidFill>
              </a:rPr>
              <a:t>- </a:t>
            </a:r>
            <a:r>
              <a:rPr lang="ar-DZ" sz="4400" dirty="0" smtClean="0">
                <a:solidFill>
                  <a:srgbClr val="7030A0"/>
                </a:solidFill>
              </a:rPr>
              <a:t>حصان </a:t>
            </a:r>
            <a:r>
              <a:rPr lang="ar-DZ" sz="4400" dirty="0" smtClean="0">
                <a:solidFill>
                  <a:srgbClr val="7030A0"/>
                </a:solidFill>
              </a:rPr>
              <a:t>طروادة </a:t>
            </a:r>
            <a:r>
              <a:rPr lang="en-US" sz="4400" dirty="0">
                <a:solidFill>
                  <a:srgbClr val="7030A0"/>
                </a:solidFill>
                <a:hlinkClick r:id="rId2"/>
              </a:rPr>
              <a:t>Cheval de </a:t>
            </a:r>
            <a:r>
              <a:rPr lang="en-US" sz="4400" dirty="0" err="1" smtClean="0">
                <a:solidFill>
                  <a:srgbClr val="7030A0"/>
                </a:solidFill>
                <a:hlinkClick r:id="rId2"/>
              </a:rPr>
              <a:t>Troie</a:t>
            </a:r>
            <a:r>
              <a:rPr lang="fr-FR" sz="4400" dirty="0" smtClean="0">
                <a:solidFill>
                  <a:srgbClr val="7030A0"/>
                </a:solidFill>
              </a:rPr>
              <a:t> </a:t>
            </a:r>
            <a:r>
              <a:rPr lang="ar-DZ" sz="4400" dirty="0" smtClean="0">
                <a:solidFill>
                  <a:srgbClr val="7030A0"/>
                </a:solidFill>
              </a:rPr>
              <a:t>/</a:t>
            </a:r>
            <a:r>
              <a:rPr lang="fr-FR" sz="4400" dirty="0" err="1" smtClean="0">
                <a:solidFill>
                  <a:srgbClr val="7030A0"/>
                </a:solidFill>
              </a:rPr>
              <a:t>Trojan</a:t>
            </a:r>
            <a:r>
              <a:rPr lang="fr-FR" sz="4400" b="1" dirty="0" smtClean="0">
                <a:solidFill>
                  <a:srgbClr val="7030A0"/>
                </a:solidFill>
              </a:rPr>
              <a:t> </a:t>
            </a:r>
            <a:r>
              <a:rPr lang="ar-DZ" sz="4400" dirty="0" smtClean="0">
                <a:solidFill>
                  <a:srgbClr val="7030A0"/>
                </a:solidFill>
              </a:rPr>
              <a:t>:</a:t>
            </a:r>
            <a:endParaRPr lang="en-US" sz="4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514179" y="1580864"/>
            <a:ext cx="5962407" cy="414268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ar-SA" sz="4400" dirty="0" smtClean="0"/>
              <a:t>هو فيروس  يكون مدمج مع ملف آخر للتخفي دون علم المستخدم</a:t>
            </a:r>
            <a:r>
              <a:rPr lang="fr-FR" sz="4400" dirty="0" smtClean="0"/>
              <a:t>.</a:t>
            </a:r>
            <a:r>
              <a:rPr lang="ar-SA" sz="4400" dirty="0" smtClean="0"/>
              <a:t> ثم فجأة  يشتغل لتخريب البرامج </a:t>
            </a:r>
            <a:r>
              <a:rPr lang="ar-SA" sz="4400" dirty="0" err="1" smtClean="0"/>
              <a:t>و</a:t>
            </a:r>
            <a:r>
              <a:rPr lang="ar-SA" sz="4400" dirty="0" smtClean="0"/>
              <a:t> الملفات.</a:t>
            </a:r>
            <a:endParaRPr lang="en-US" sz="4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1634779"/>
            <a:ext cx="4753875" cy="3387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1556688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5728"/>
            <a:ext cx="11715789" cy="928686"/>
          </a:xfrm>
        </p:spPr>
        <p:txBody>
          <a:bodyPr>
            <a:normAutofit/>
          </a:bodyPr>
          <a:lstStyle/>
          <a:p>
            <a:pPr rtl="1"/>
            <a:r>
              <a:rPr lang="ar-SA" sz="4400" b="1" u="sng" dirty="0" smtClean="0">
                <a:solidFill>
                  <a:schemeClr val="accent1"/>
                </a:solidFill>
              </a:rPr>
              <a:t>مضـاد الفـيروس</a:t>
            </a:r>
            <a:r>
              <a:rPr lang="ar-SA" sz="4400" b="1" dirty="0" smtClean="0">
                <a:solidFill>
                  <a:schemeClr val="accent1"/>
                </a:solidFill>
              </a:rPr>
              <a:t>: (</a:t>
            </a:r>
            <a:r>
              <a:rPr lang="fr-FR" sz="4400" b="1" dirty="0" err="1" smtClean="0">
                <a:solidFill>
                  <a:schemeClr val="accent1"/>
                </a:solidFill>
              </a:rPr>
              <a:t>Anti-Virus</a:t>
            </a:r>
            <a:r>
              <a:rPr lang="ar-SA" sz="4400" b="1" dirty="0" smtClean="0">
                <a:solidFill>
                  <a:schemeClr val="accent1"/>
                </a:solidFill>
              </a:rPr>
              <a:t>)</a:t>
            </a:r>
            <a:r>
              <a:rPr lang="fr-FR" sz="4400" b="1" dirty="0" smtClean="0">
                <a:solidFill>
                  <a:schemeClr val="accent1"/>
                </a:solidFill>
              </a:rPr>
              <a:t>        </a:t>
            </a:r>
            <a:r>
              <a:rPr lang="ar-SA" sz="4400" b="1" dirty="0" smtClean="0">
                <a:solidFill>
                  <a:schemeClr val="accent1"/>
                </a:solidFill>
              </a:rPr>
              <a:t> </a:t>
            </a:r>
            <a:endParaRPr lang="fr-FR" b="1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285710" y="1571612"/>
            <a:ext cx="11274920" cy="1119337"/>
          </a:xfrm>
          <a:prstGeom prst="rect">
            <a:avLst/>
          </a:prstGeom>
        </p:spPr>
        <p:txBody>
          <a:bodyPr/>
          <a:lstStyle/>
          <a:p>
            <a:pPr algn="r" rtl="1">
              <a:buNone/>
            </a:pPr>
            <a:r>
              <a:rPr lang="ar-SA" sz="2400" b="1" dirty="0" smtClean="0"/>
              <a:t>هو برنامج يحمي الحاسوب من الهجمات الفيروسية,يستخدم لمنع دخولها ولاكتشاف وإزالة</a:t>
            </a:r>
            <a:r>
              <a:rPr lang="fr-FR" sz="2400" b="1" dirty="0" smtClean="0"/>
              <a:t> </a:t>
            </a:r>
            <a:r>
              <a:rPr lang="ar-SA" sz="2400" b="1" u="sng" dirty="0" smtClean="0"/>
              <a:t> </a:t>
            </a:r>
            <a:r>
              <a:rPr lang="ar-SA" sz="2400" b="1" dirty="0" smtClean="0"/>
              <a:t>أو تعطيل عملها.</a:t>
            </a:r>
            <a:endParaRPr lang="fr-FR" sz="2400" b="1" dirty="0" smtClean="0"/>
          </a:p>
        </p:txBody>
      </p:sp>
      <p:sp>
        <p:nvSpPr>
          <p:cNvPr id="14" name="Espace réservé du contenu 2"/>
          <p:cNvSpPr txBox="1">
            <a:spLocks/>
          </p:cNvSpPr>
          <p:nvPr/>
        </p:nvSpPr>
        <p:spPr>
          <a:xfrm>
            <a:off x="430701" y="2656947"/>
            <a:ext cx="11525331" cy="5046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22313" algn="r" rtl="1"/>
            <a:r>
              <a:rPr lang="ar-DZ" sz="2400" b="1" dirty="0" smtClean="0"/>
              <a:t>- </a:t>
            </a:r>
            <a:r>
              <a:rPr lang="ar-SA" sz="2400" b="1" dirty="0" smtClean="0"/>
              <a:t>أمثلة لبرامج تستخـدم لحـماية الأجهزة من الفـيروسات: </a:t>
            </a:r>
            <a:endParaRPr lang="fr-FR" sz="2400" b="1" dirty="0"/>
          </a:p>
        </p:txBody>
      </p:sp>
      <p:pic>
        <p:nvPicPr>
          <p:cNvPr id="27" name="Image 2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1704" y="4362994"/>
            <a:ext cx="1293781" cy="76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Image 27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8446" y="3719245"/>
            <a:ext cx="93599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Image 29" descr="anti-virus-mac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1082" y="3396350"/>
            <a:ext cx="1579533" cy="785818"/>
          </a:xfrm>
          <a:prstGeom prst="rect">
            <a:avLst/>
          </a:prstGeom>
        </p:spPr>
      </p:pic>
      <p:pic>
        <p:nvPicPr>
          <p:cNvPr id="31" name="Image 30" descr="nortan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58870" y="4502617"/>
            <a:ext cx="1523581" cy="785818"/>
          </a:xfrm>
          <a:prstGeom prst="rect">
            <a:avLst/>
          </a:prstGeom>
        </p:spPr>
      </p:pic>
      <p:pic>
        <p:nvPicPr>
          <p:cNvPr id="34" name="Image 33" descr="antivirus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25" y="279794"/>
            <a:ext cx="2524649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20298788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5751" y="459238"/>
            <a:ext cx="3714749" cy="2786062"/>
          </a:xfrm>
          <a:prstGeom prst="rect">
            <a:avLst/>
          </a:prstGeom>
        </p:spPr>
      </p:pic>
      <p:pic>
        <p:nvPicPr>
          <p:cNvPr id="10" name="Picture 9" descr="antivirus%20spyware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0811" y="0"/>
            <a:ext cx="3710517" cy="331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Kaspersky-Antivirus-6_0-3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5680" y="2899548"/>
            <a:ext cx="4286251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ESET-NOD32-Antivirus-box-500br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6929" y="3513999"/>
            <a:ext cx="2032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1_avast22.jp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1927" y="3406549"/>
            <a:ext cx="2959100" cy="261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Norton_2007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96563" y="386170"/>
            <a:ext cx="317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-123488"/>
            <a:ext cx="10396882" cy="1151965"/>
          </a:xfrm>
        </p:spPr>
        <p:txBody>
          <a:bodyPr>
            <a:normAutofit/>
          </a:bodyPr>
          <a:lstStyle/>
          <a:p>
            <a:pPr algn="r"/>
            <a:r>
              <a:rPr lang="ar-DZ" sz="4400" b="1" dirty="0" smtClean="0">
                <a:solidFill>
                  <a:srgbClr val="FF0000"/>
                </a:solidFill>
              </a:rPr>
              <a:t>طرق الوقاية من الفيروسات: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09039" y="1288558"/>
            <a:ext cx="10394707" cy="3311189"/>
          </a:xfrm>
        </p:spPr>
        <p:txBody>
          <a:bodyPr>
            <a:no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ar-DZ" sz="3200" dirty="0" smtClean="0"/>
              <a:t>1) تنصيب </a:t>
            </a:r>
            <a:r>
              <a:rPr lang="ar-DZ" sz="3200" dirty="0"/>
              <a:t>البرامج المضادة للفيروسات</a:t>
            </a:r>
            <a:r>
              <a:rPr lang="ar-DZ" sz="3200" dirty="0" smtClean="0"/>
              <a:t>..(                               </a:t>
            </a:r>
            <a:r>
              <a:rPr lang="ar-DZ" sz="3200" dirty="0" smtClean="0"/>
              <a:t>               </a:t>
            </a:r>
            <a:r>
              <a:rPr lang="ar-DZ" sz="3600" dirty="0" smtClean="0"/>
              <a:t>)</a:t>
            </a:r>
            <a:endParaRPr lang="fr-FR" sz="3600" dirty="0" smtClean="0"/>
          </a:p>
          <a:p>
            <a:pPr marL="0" indent="0" algn="r">
              <a:lnSpc>
                <a:spcPct val="150000"/>
              </a:lnSpc>
              <a:buNone/>
            </a:pPr>
            <a:endParaRPr lang="fr-FR" sz="32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ar-DZ" sz="3200" dirty="0"/>
              <a:t>2) </a:t>
            </a:r>
            <a:r>
              <a:rPr lang="ar-DZ" sz="3200" dirty="0" smtClean="0"/>
              <a:t>تفعيل </a:t>
            </a:r>
            <a:r>
              <a:rPr lang="ar-DZ" sz="3200" dirty="0"/>
              <a:t>الجدار الناري.</a:t>
            </a:r>
            <a:br>
              <a:rPr lang="ar-DZ" sz="3200" dirty="0"/>
            </a:br>
            <a:r>
              <a:rPr lang="ar-DZ" sz="3200" dirty="0"/>
              <a:t>3) عدم فتح الملفات المرفقة مع البريد الالكتروني إلا إذا كان المصدر موثوقا.</a:t>
            </a:r>
            <a:br>
              <a:rPr lang="ar-DZ" sz="3200" dirty="0"/>
            </a:br>
            <a:r>
              <a:rPr lang="ar-DZ" sz="3200" dirty="0" smtClean="0"/>
              <a:t>4) </a:t>
            </a:r>
            <a:r>
              <a:rPr lang="ar-DZ" sz="3200" dirty="0"/>
              <a:t>عدم دخول المواقع التي يحذرنا منها متصفح </a:t>
            </a:r>
            <a:r>
              <a:rPr lang="ar-DZ" sz="3200" dirty="0" smtClean="0"/>
              <a:t>الانترنت.</a:t>
            </a:r>
            <a:endParaRPr lang="fr-FR" sz="3200" dirty="0" smtClean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ar-SA" sz="3200" cap="none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القيام بنسخ البيانات بشكل دوري على أقراص خارجية</a:t>
            </a:r>
            <a:r>
              <a:rPr lang="fr-FR" sz="3600" b="1" cap="none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fr-FR" sz="3200" dirty="0" smtClean="0">
                <a:latin typeface="Arial" pitchFamily="34" charset="0"/>
                <a:cs typeface="Arial" pitchFamily="34" charset="0"/>
              </a:rPr>
              <a:t>(5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02" y="1472083"/>
            <a:ext cx="4389196" cy="1158575"/>
          </a:xfrm>
          <a:prstGeom prst="rect">
            <a:avLst/>
          </a:prstGeom>
        </p:spPr>
      </p:pic>
      <p:pic>
        <p:nvPicPr>
          <p:cNvPr id="5" name="Image 4" descr="pare-feu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529" y="3266718"/>
            <a:ext cx="1482415" cy="6413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536632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85800" y="1490631"/>
            <a:ext cx="10394707" cy="3311189"/>
          </a:xfrm>
        </p:spPr>
        <p:txBody>
          <a:bodyPr>
            <a:normAutofit/>
          </a:bodyPr>
          <a:lstStyle/>
          <a:p>
            <a:pPr algn="ctr" rtl="1"/>
            <a:r>
              <a:rPr lang="ar-SA" sz="4400" b="1" dirty="0" smtClean="0"/>
              <a:t> التقويم </a:t>
            </a:r>
            <a:r>
              <a:rPr lang="ar-SA" sz="4400" b="1" dirty="0" smtClean="0"/>
              <a:t>والاستثمار  </a:t>
            </a:r>
            <a:endParaRPr lang="fr-FR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26" y="-28136"/>
            <a:ext cx="10396882" cy="1151965"/>
          </a:xfrm>
        </p:spPr>
        <p:txBody>
          <a:bodyPr/>
          <a:lstStyle/>
          <a:p>
            <a:pPr algn="r"/>
            <a:r>
              <a:rPr lang="ar-DZ" b="1" cap="none" dirty="0">
                <a:ln w="0"/>
                <a:solidFill>
                  <a:srgbClr val="FF0000"/>
                </a:solidFill>
              </a:rPr>
              <a:t>أعراض الإصابة بفيروسات :</a:t>
            </a:r>
            <a:endParaRPr lang="en-US" b="1" cap="none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318316"/>
            <a:ext cx="10394707" cy="4393170"/>
          </a:xfrm>
        </p:spPr>
        <p:txBody>
          <a:bodyPr>
            <a:noAutofit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تكرار </a:t>
            </a: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رسائل الخطأ في أكثر من برنامج 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ظهور رسالة تعذر 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الحفظ. </a:t>
            </a:r>
            <a:endParaRPr lang="ar-DZ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rtl="1">
              <a:buFont typeface="Wingdings" pitchFamily="2" charset="2"/>
              <a:buChar char="ü"/>
            </a:pP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بطئ شديد في بدء </a:t>
            </a:r>
            <a:r>
              <a:rPr lang="ar-SA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ال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تشغيل </a:t>
            </a: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(إقلاع الجهاز). 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اختفاء بعض الملفات </a:t>
            </a:r>
          </a:p>
          <a:p>
            <a:pPr algn="r" rtl="1">
              <a:buNone/>
            </a:pPr>
            <a:endParaRPr lang="ar-DZ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 rtl="1">
              <a:buFont typeface="Wingdings" pitchFamily="2" charset="2"/>
              <a:buChar char="ü"/>
            </a:pP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رفض بعض التطبيقات التنفيذ. </a:t>
            </a:r>
          </a:p>
          <a:p>
            <a:pPr algn="r" rtl="1">
              <a:buFont typeface="Wingdings" pitchFamily="2" charset="2"/>
              <a:buChar char="ü"/>
            </a:pPr>
            <a:r>
              <a:rPr lang="ar-DZ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تحويل الملفات و البرامج إلى اختصارات لا تفتح و لا 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تنفذ</a:t>
            </a:r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800" dirty="0"/>
          </a:p>
        </p:txBody>
      </p:sp>
      <p:pic>
        <p:nvPicPr>
          <p:cNvPr id="4" name="Image 3" descr="virus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7" y="211015"/>
            <a:ext cx="3108159" cy="35179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750" y="2172186"/>
            <a:ext cx="1767549" cy="852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78" y="4255873"/>
            <a:ext cx="2363373" cy="1005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25" y="2806902"/>
            <a:ext cx="2180493" cy="1061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12" y="954973"/>
            <a:ext cx="2005428" cy="831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37203302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ar-DZ" sz="5400" b="1" dirty="0" smtClean="0"/>
              <a:t>مقدم</a:t>
            </a:r>
            <a:r>
              <a:rPr lang="ar-DZ" sz="5400" b="1" dirty="0" smtClean="0"/>
              <a:t>ـــــــ</a:t>
            </a:r>
            <a:r>
              <a:rPr lang="ar-DZ" sz="5400" b="1" dirty="0" smtClean="0"/>
              <a:t>ة</a:t>
            </a:r>
            <a:r>
              <a:rPr lang="ar-DZ" sz="5400" b="1" dirty="0" smtClean="0"/>
              <a:t>: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02336" y="1822476"/>
            <a:ext cx="11338560" cy="4572000"/>
          </a:xfrm>
        </p:spPr>
        <p:txBody>
          <a:bodyPr>
            <a:normAutofit/>
          </a:bodyPr>
          <a:lstStyle/>
          <a:p>
            <a:pPr algn="ctr" rtl="1">
              <a:buNone/>
            </a:pPr>
            <a:r>
              <a:rPr lang="ar-SA" sz="2800" dirty="0" smtClean="0"/>
              <a:t>استعملت برنامجا للألعاب بعد أن قمت بتحميله من الانترنت على جهازك الذي يحتوي على العديد من المعلومات المهمة ,</a:t>
            </a:r>
            <a:r>
              <a:rPr lang="ar-SA" sz="2800" dirty="0" err="1" smtClean="0"/>
              <a:t>فتفاجأت</a:t>
            </a:r>
            <a:r>
              <a:rPr lang="ar-SA" sz="2800" dirty="0" smtClean="0"/>
              <a:t> ببطء شديد في تشغيل جهازك </a:t>
            </a:r>
            <a:r>
              <a:rPr lang="ar-SA" sz="2800" dirty="0" smtClean="0"/>
              <a:t>واختفاء </a:t>
            </a:r>
            <a:r>
              <a:rPr lang="ar-SA" sz="2800" dirty="0" smtClean="0"/>
              <a:t>بعض الملفات ,في رأيك ما السبب ؟ 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47" y="3601328"/>
            <a:ext cx="5556738" cy="2321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-377514" y="281217"/>
            <a:ext cx="9262533" cy="719137"/>
          </a:xfrm>
          <a:noFill/>
        </p:spPr>
        <p:txBody>
          <a:bodyPr>
            <a:noAutofit/>
          </a:bodyPr>
          <a:lstStyle/>
          <a:p>
            <a:pPr algn="r" eaLnBrk="1" hangingPunct="1"/>
            <a:r>
              <a:rPr lang="ar-DZ" sz="4800" b="1" dirty="0" smtClean="0">
                <a:solidFill>
                  <a:schemeClr val="tx1"/>
                </a:solidFill>
                <a:cs typeface="Mudir MT" pitchFamily="2" charset="-78"/>
              </a:rPr>
              <a:t/>
            </a:r>
            <a:br>
              <a:rPr lang="ar-DZ" sz="4800" b="1" dirty="0" smtClean="0">
                <a:solidFill>
                  <a:schemeClr val="tx1"/>
                </a:solidFill>
                <a:cs typeface="Mudir MT" pitchFamily="2" charset="-78"/>
              </a:rPr>
            </a:br>
            <a:r>
              <a:rPr lang="ar-SA" sz="4800" b="1" dirty="0" smtClean="0">
                <a:solidFill>
                  <a:schemeClr val="tx1"/>
                </a:solidFill>
                <a:cs typeface="Mudir MT" pitchFamily="2" charset="-78"/>
              </a:rPr>
              <a:t>لماذا </a:t>
            </a:r>
            <a:r>
              <a:rPr lang="ar-SA" sz="4800" b="1" dirty="0" smtClean="0">
                <a:solidFill>
                  <a:schemeClr val="tx1"/>
                </a:solidFill>
                <a:cs typeface="Mudir MT" pitchFamily="2" charset="-78"/>
              </a:rPr>
              <a:t>تُنتج الفيروسات؟</a:t>
            </a:r>
            <a:endParaRPr lang="en-US" sz="4800" b="1" dirty="0" smtClean="0">
              <a:solidFill>
                <a:schemeClr val="tx1"/>
              </a:solidFill>
              <a:cs typeface="Mudir MT" pitchFamily="2" charset="-78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562655"/>
            <a:ext cx="10972800" cy="5111750"/>
          </a:xfrm>
          <a:prstGeom prst="rect">
            <a:avLst/>
          </a:prstGeom>
        </p:spPr>
        <p:txBody>
          <a:bodyPr/>
          <a:lstStyle/>
          <a:p>
            <a:pPr algn="r" rt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ar-SA" sz="3000" b="1" dirty="0" smtClean="0">
                <a:solidFill>
                  <a:srgbClr val="CC0000"/>
                </a:solidFill>
                <a:cs typeface="Simplified Arabic" pitchFamily="18" charset="-78"/>
              </a:rPr>
              <a:t>تفاخر بالمهارة وقدرة إلحاق الأذى</a:t>
            </a:r>
          </a:p>
          <a:p>
            <a:pPr algn="r" rt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ar-SA" sz="3000" b="1" dirty="0" smtClean="0">
                <a:solidFill>
                  <a:srgbClr val="CC0000"/>
                </a:solidFill>
                <a:cs typeface="Simplified Arabic" pitchFamily="18" charset="-78"/>
              </a:rPr>
              <a:t>الانتقام من قبل بعض المبرمجين المطرودين من أعمالهم والناقمين والمظلومين.</a:t>
            </a:r>
          </a:p>
          <a:p>
            <a:pPr algn="r" rt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ar-SA" sz="3000" b="1" dirty="0" smtClean="0">
                <a:solidFill>
                  <a:srgbClr val="CC0000"/>
                </a:solidFill>
                <a:cs typeface="Simplified Arabic" pitchFamily="18" charset="-78"/>
              </a:rPr>
              <a:t>تشجيع شراء البرامج المضادة للفيروسات إذ تقوم بعض شركات البرمجة بنشر فيروسات جديدة ثم تعلن عن منتج جديد لكشفها.</a:t>
            </a:r>
          </a:p>
          <a:p>
            <a:pPr algn="r" rt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ar-SA" sz="3000" b="1" dirty="0" smtClean="0">
                <a:solidFill>
                  <a:srgbClr val="CC0000"/>
                </a:solidFill>
                <a:cs typeface="Simplified Arabic" pitchFamily="18" charset="-78"/>
              </a:rPr>
              <a:t>إثبات أن البرامج المضادة للفيروسات غير فعالة.</a:t>
            </a:r>
          </a:p>
          <a:p>
            <a:pPr algn="r" rtl="1" eaLnBrk="1" hangingPunct="1">
              <a:spcBef>
                <a:spcPct val="25000"/>
              </a:spcBef>
              <a:spcAft>
                <a:spcPct val="25000"/>
              </a:spcAft>
            </a:pPr>
            <a:r>
              <a:rPr lang="ar-SA" sz="3000" b="1" dirty="0" smtClean="0">
                <a:solidFill>
                  <a:srgbClr val="CC0000"/>
                </a:solidFill>
                <a:cs typeface="Simplified Arabic" pitchFamily="18" charset="-78"/>
              </a:rPr>
              <a:t>حروب المعلومات بين الشركات، والحروب بين الدول، والحروب الاقتصادية بين المؤسسات المتنافسة.</a:t>
            </a:r>
            <a:endParaRPr lang="en-US" sz="3000" b="1" dirty="0" smtClean="0">
              <a:solidFill>
                <a:srgbClr val="CC0000"/>
              </a:solidFill>
              <a:cs typeface="Simplified Arabic" pitchFamily="18" charset="-78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2679700"/>
            <a:ext cx="10396882" cy="1151965"/>
          </a:xfrm>
        </p:spPr>
        <p:txBody>
          <a:bodyPr>
            <a:noAutofit/>
          </a:bodyPr>
          <a:lstStyle/>
          <a:p>
            <a:r>
              <a:rPr lang="ar-DZ" sz="66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مم </a:t>
            </a:r>
            <a:r>
              <a:rPr lang="ar-DZ" sz="66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يمكننا </a:t>
            </a:r>
            <a:r>
              <a:rPr lang="ar-DZ" sz="66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أن </a:t>
            </a:r>
            <a:r>
              <a:rPr lang="ar-DZ" sz="6600" b="1" cap="none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نحمي الحاسوب؟</a:t>
            </a:r>
            <a:r>
              <a:rPr lang="ar-DZ" sz="66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ar-DZ" sz="6600" b="1" cap="none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6600" b="1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13608" y="2855741"/>
            <a:ext cx="8208912" cy="3294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5850154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336" y="437660"/>
            <a:ext cx="10396882" cy="1151965"/>
          </a:xfrm>
        </p:spPr>
        <p:txBody>
          <a:bodyPr>
            <a:normAutofit/>
          </a:bodyPr>
          <a:lstStyle/>
          <a:p>
            <a:pPr lvl="0" algn="r"/>
            <a:r>
              <a:rPr lang="ar-DZ" b="1" dirty="0" smtClean="0">
                <a:solidFill>
                  <a:srgbClr val="FF0000"/>
                </a:solidFill>
              </a:rPr>
              <a:t>1- </a:t>
            </a:r>
            <a:r>
              <a:rPr lang="ar-SA" b="1" dirty="0" smtClean="0">
                <a:solidFill>
                  <a:srgbClr val="FF0000"/>
                </a:solidFill>
              </a:rPr>
              <a:t>الصيانة </a:t>
            </a:r>
            <a:r>
              <a:rPr lang="ar-SA" b="1" dirty="0">
                <a:solidFill>
                  <a:srgbClr val="FF0000"/>
                </a:solidFill>
              </a:rPr>
              <a:t>الوقائية للمكونات المادية: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52887" y="1255012"/>
            <a:ext cx="7639395" cy="331118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ar-DZ" sz="4800" dirty="0" smtClean="0"/>
              <a:t>بإبعاده عن مصادر الحرارة و الغبار و مختلف السوائل  و المحافظة على نظافة مكوناته.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5" y="1498339"/>
            <a:ext cx="3838575" cy="3838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24574140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ar-DZ" b="1" dirty="0" smtClean="0"/>
              <a:t>2-</a:t>
            </a:r>
            <a:r>
              <a:rPr lang="ar-SA" b="1" dirty="0" smtClean="0"/>
              <a:t>أمن </a:t>
            </a:r>
            <a:r>
              <a:rPr lang="ar-SA" b="1" dirty="0"/>
              <a:t>المعلومات و البرمجيات: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5995">
            <a:off x="319105" y="988005"/>
            <a:ext cx="3143477" cy="2600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749819">
            <a:off x="3794184" y="2165202"/>
            <a:ext cx="3891630" cy="29565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3090">
            <a:off x="8175640" y="2540462"/>
            <a:ext cx="3246622" cy="257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0271410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2697" y="1733196"/>
            <a:ext cx="10727811" cy="3311189"/>
          </a:xfrm>
        </p:spPr>
        <p:txBody>
          <a:bodyPr/>
          <a:lstStyle/>
          <a:p>
            <a:pPr marL="0" indent="0" algn="ctr">
              <a:buNone/>
            </a:pPr>
            <a:r>
              <a:rPr lang="ar-SA" sz="4400" dirty="0"/>
              <a:t>المعلومات و البرمجيات هي الأكثر عرضة لمخاطر الإتلاف و القرصنة </a:t>
            </a:r>
            <a:r>
              <a:rPr lang="ar-SA" sz="4400" dirty="0" err="1" smtClean="0"/>
              <a:t>و</a:t>
            </a:r>
            <a:r>
              <a:rPr lang="ar-SA" sz="4400" dirty="0" smtClean="0"/>
              <a:t> </a:t>
            </a:r>
            <a:r>
              <a:rPr lang="ar-SA" sz="4400" dirty="0"/>
              <a:t>التي تتم بواسطة عدة طرق من بينها :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4572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033479" y="1680573"/>
            <a:ext cx="10394707" cy="4141461"/>
          </a:xfrm>
        </p:spPr>
        <p:txBody>
          <a:bodyPr/>
          <a:lstStyle/>
          <a:p>
            <a:pPr marL="987425" algn="r" rtl="1">
              <a:buClr>
                <a:schemeClr val="accent1"/>
              </a:buClr>
              <a:buNone/>
            </a:pPr>
            <a:r>
              <a:rPr lang="ar-DZ" sz="2400" b="1" dirty="0" smtClean="0"/>
              <a:t>                                                                                       </a:t>
            </a:r>
          </a:p>
          <a:p>
            <a:pPr marL="987425" algn="r" rtl="1">
              <a:buClr>
                <a:schemeClr val="accent1"/>
              </a:buClr>
              <a:buFont typeface="Wingdings" pitchFamily="2" charset="2"/>
              <a:buChar char="ü"/>
            </a:pPr>
            <a:r>
              <a:rPr lang="ar-DZ" sz="2400" b="1" dirty="0" smtClean="0"/>
              <a:t> الفيروسـات                                     </a:t>
            </a:r>
          </a:p>
          <a:p>
            <a:pPr algn="r" rtl="1"/>
            <a:r>
              <a:rPr lang="ar-DZ" sz="2400" b="1" dirty="0" smtClean="0"/>
              <a:t> و هذا الأخـير هو من البرامج القـوية في تدمير ملفـات الحـاسوب أو تعـطيله.</a:t>
            </a:r>
            <a:endParaRPr lang="fr-FR" sz="2400" b="1" dirty="0" smtClean="0"/>
          </a:p>
          <a:p>
            <a:pPr algn="r">
              <a:buNone/>
            </a:pP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7" y="1494148"/>
            <a:ext cx="3052601" cy="348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9100"/>
            <a:ext cx="10396882" cy="1151965"/>
          </a:xfrm>
        </p:spPr>
        <p:txBody>
          <a:bodyPr>
            <a:normAutofit/>
          </a:bodyPr>
          <a:lstStyle/>
          <a:p>
            <a:pPr algn="r" rtl="1"/>
            <a:r>
              <a:rPr lang="fr-FR" b="1" dirty="0" smtClean="0">
                <a:solidFill>
                  <a:srgbClr val="0070C0"/>
                </a:solidFill>
              </a:rPr>
              <a:t> </a:t>
            </a:r>
            <a:r>
              <a:rPr lang="ar-DZ" dirty="0" smtClean="0">
                <a:solidFill>
                  <a:srgbClr val="FF0000"/>
                </a:solidFill>
              </a:rPr>
              <a:t>الفيروسات </a:t>
            </a:r>
            <a:r>
              <a:rPr lang="fr-FR" dirty="0">
                <a:solidFill>
                  <a:srgbClr val="FF0000"/>
                </a:solidFill>
              </a:rPr>
              <a:t>les virus </a:t>
            </a:r>
            <a:r>
              <a:rPr lang="ar-DZ" dirty="0" smtClean="0">
                <a:solidFill>
                  <a:srgbClr val="FF0000"/>
                </a:solidFill>
              </a:rPr>
              <a:t>:</a:t>
            </a:r>
            <a:r>
              <a:rPr lang="ar-DZ" dirty="0"/>
              <a:t/>
            </a:r>
            <a:br>
              <a:rPr lang="ar-DZ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00599" y="1326796"/>
            <a:ext cx="6282083" cy="3311189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ar-SA" sz="4800" dirty="0" smtClean="0"/>
              <a:t>برامج يتم إدخالها إلى الجهاز من غير علم المستخدم بغرض تدمير بعض أو جميع المكونات المادية </a:t>
            </a:r>
            <a:r>
              <a:rPr lang="ar-SA" sz="4800" dirty="0" smtClean="0"/>
              <a:t>وغير </a:t>
            </a:r>
            <a:r>
              <a:rPr lang="ar-SA" sz="4800" dirty="0" smtClean="0"/>
              <a:t>المادية</a:t>
            </a:r>
            <a:r>
              <a:rPr lang="ar-DZ" sz="4800" dirty="0" smtClean="0"/>
              <a:t>.</a:t>
            </a:r>
            <a:r>
              <a:rPr lang="ar-DZ" sz="4800" b="1" dirty="0" smtClean="0"/>
              <a:t>منها :</a:t>
            </a:r>
            <a:endParaRPr lang="en-US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99" y="3613387"/>
            <a:ext cx="4166327" cy="2299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 descr="viru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72" y="509459"/>
            <a:ext cx="2957519" cy="2068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121045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108"/>
            <a:ext cx="10396882" cy="1151965"/>
          </a:xfrm>
        </p:spPr>
        <p:txBody>
          <a:bodyPr/>
          <a:lstStyle/>
          <a:p>
            <a:pPr algn="r" rtl="1"/>
            <a:r>
              <a:rPr lang="ar-SA" sz="2400" b="1" dirty="0" smtClean="0">
                <a:solidFill>
                  <a:srgbClr val="FF0000"/>
                </a:solidFill>
              </a:rPr>
              <a:t>1</a:t>
            </a:r>
            <a:r>
              <a:rPr lang="ar-DZ" b="1" dirty="0" smtClean="0">
                <a:solidFill>
                  <a:srgbClr val="FF0000"/>
                </a:solidFill>
              </a:rPr>
              <a:t>.2- </a:t>
            </a:r>
            <a:r>
              <a:rPr lang="ar-SA" dirty="0" smtClean="0">
                <a:solidFill>
                  <a:srgbClr val="FF0000"/>
                </a:solidFill>
              </a:rPr>
              <a:t> فيروسات قطاع التشغيل </a:t>
            </a:r>
            <a:r>
              <a:rPr lang="ar-SA" b="1" dirty="0" smtClean="0">
                <a:solidFill>
                  <a:srgbClr val="FF0000"/>
                </a:solidFill>
              </a:rPr>
              <a:t>: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88090" y="1705835"/>
            <a:ext cx="7085449" cy="3443119"/>
          </a:xfrm>
        </p:spPr>
        <p:txBody>
          <a:bodyPr>
            <a:noAutofit/>
          </a:bodyPr>
          <a:lstStyle/>
          <a:p>
            <a:pPr lvl="0" algn="r" rtl="1"/>
            <a:r>
              <a:rPr lang="ar-SA" sz="4400" dirty="0" smtClean="0"/>
              <a:t>يؤدي إلى تعطيل عملية الإقلاع(ينشط في منطقة نظام التشغيل).  </a:t>
            </a:r>
            <a:endParaRPr lang="fr-FR" sz="4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621" y="1631851"/>
            <a:ext cx="4355123" cy="38264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868646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444</TotalTime>
  <Words>427</Words>
  <Application>Microsoft Office PowerPoint</Application>
  <PresentationFormat>Personnalisé</PresentationFormat>
  <Paragraphs>50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Civil</vt:lpstr>
      <vt:lpstr>Diapositive 1</vt:lpstr>
      <vt:lpstr>مقدمـــــــة:</vt:lpstr>
      <vt:lpstr>     مم يمكننا أن نحمي الحاسوب؟ </vt:lpstr>
      <vt:lpstr>1- الصيانة الوقائية للمكونات المادية: </vt:lpstr>
      <vt:lpstr>2-أمن المعلومات و البرمجيات:</vt:lpstr>
      <vt:lpstr>Diapositive 6</vt:lpstr>
      <vt:lpstr>Diapositive 7</vt:lpstr>
      <vt:lpstr> الفيروسات les virus : </vt:lpstr>
      <vt:lpstr>1.2-  فيروسات قطاع التشغيل : </vt:lpstr>
      <vt:lpstr>2.2-  فيروسات الملفات : </vt:lpstr>
      <vt:lpstr>3.2- الفيروسات المخفية : </vt:lpstr>
      <vt:lpstr>4.2- الفيروسات المتحولة : </vt:lpstr>
      <vt:lpstr>5.2- فيروسات البرامج : منها :      - فيروسات الدودةLes vers : </vt:lpstr>
      <vt:lpstr>- حصان طروادة Cheval de Troie /Trojan :</vt:lpstr>
      <vt:lpstr>مضـاد الفـيروس: (Anti-Virus)         </vt:lpstr>
      <vt:lpstr>Diapositive 16</vt:lpstr>
      <vt:lpstr>طرق الوقاية من الفيروسات:</vt:lpstr>
      <vt:lpstr>Diapositive 18</vt:lpstr>
      <vt:lpstr>أعراض الإصابة بفيروسات :</vt:lpstr>
      <vt:lpstr> لماذا تُنتج الفيروسات؟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حماية الحاسوب</dc:title>
  <dc:creator>radjaa</dc:creator>
  <cp:lastModifiedBy>hp</cp:lastModifiedBy>
  <cp:revision>76</cp:revision>
  <dcterms:created xsi:type="dcterms:W3CDTF">2015-10-25T18:15:24Z</dcterms:created>
  <dcterms:modified xsi:type="dcterms:W3CDTF">2023-10-29T21:46:08Z</dcterms:modified>
</cp:coreProperties>
</file>