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1" r:id="rId2"/>
    <p:sldId id="285" r:id="rId3"/>
    <p:sldId id="282" r:id="rId4"/>
    <p:sldId id="283" r:id="rId5"/>
    <p:sldId id="284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6" r:id="rId18"/>
    <p:sldId id="272" r:id="rId19"/>
    <p:sldId id="273" r:id="rId20"/>
    <p:sldId id="274" r:id="rId21"/>
    <p:sldId id="275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0163-3247-4505-9673-B52EFB928700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E4686-5C78-4C64-89BF-99F52C24BD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4BBF-E683-4D95-AE38-F0BF6352AE0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E4686-5C78-4C64-89BF-99F52C24BD0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2E2E05-3701-4FEB-806D-B018A7569486}" type="datetimeFigureOut">
              <a:rPr lang="fr-FR" smtClean="0"/>
              <a:pPr/>
              <a:t>24/10/2021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650FD6-F125-4423-AA1F-B881C3C73289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357158" y="2000240"/>
            <a:ext cx="8458200" cy="1314458"/>
          </a:xfrm>
        </p:spPr>
        <p:txBody>
          <a:bodyPr>
            <a:normAutofit/>
          </a:bodyPr>
          <a:lstStyle/>
          <a:p>
            <a:r>
              <a:rPr lang="ar-DZ" sz="5400" dirty="0" smtClean="0">
                <a:solidFill>
                  <a:srgbClr val="FF0000"/>
                </a:solidFill>
              </a:rPr>
              <a:t>المجال </a:t>
            </a:r>
            <a:r>
              <a:rPr lang="ar-DZ" sz="5400" dirty="0" err="1" smtClean="0">
                <a:solidFill>
                  <a:srgbClr val="FF0000"/>
                </a:solidFill>
              </a:rPr>
              <a:t>ال</a:t>
            </a:r>
            <a:r>
              <a:rPr lang="ar-SA" sz="5400" dirty="0" smtClean="0">
                <a:solidFill>
                  <a:srgbClr val="FF0000"/>
                </a:solidFill>
              </a:rPr>
              <a:t>تعل</a:t>
            </a:r>
            <a:r>
              <a:rPr lang="ar-DZ" sz="5400" dirty="0" smtClean="0">
                <a:solidFill>
                  <a:srgbClr val="FF0000"/>
                </a:solidFill>
              </a:rPr>
              <a:t>مي1: بيئة التعامل مع </a:t>
            </a:r>
            <a:r>
              <a:rPr lang="ar-DZ" dirty="0" smtClean="0">
                <a:solidFill>
                  <a:srgbClr val="FF0000"/>
                </a:solidFill>
              </a:rPr>
              <a:t>الحاسوب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00034" y="3857628"/>
            <a:ext cx="8215370" cy="986282"/>
          </a:xfrm>
        </p:spPr>
        <p:txBody>
          <a:bodyPr>
            <a:normAutofit/>
          </a:bodyPr>
          <a:lstStyle/>
          <a:p>
            <a:pPr algn="ctr"/>
            <a:r>
              <a:rPr lang="ar-DZ" sz="4800" b="1" dirty="0" smtClean="0">
                <a:solidFill>
                  <a:schemeClr val="accent6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الوحدة </a:t>
            </a:r>
            <a:r>
              <a:rPr lang="ar-SA" sz="4800" b="1" dirty="0" smtClean="0">
                <a:solidFill>
                  <a:schemeClr val="accent6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التعليمية </a:t>
            </a:r>
            <a:r>
              <a:rPr lang="ar-SA" sz="4800" b="1" dirty="0" smtClean="0">
                <a:solidFill>
                  <a:schemeClr val="accent6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ar-DZ" sz="4800" b="1" dirty="0" smtClean="0">
                <a:solidFill>
                  <a:schemeClr val="accent6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ar-DZ" sz="4800" b="1" dirty="0" smtClean="0">
                <a:solidFill>
                  <a:schemeClr val="accent6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: الشبكة المحلية</a:t>
            </a:r>
            <a:endParaRPr lang="fr-FR" sz="4800" b="1" dirty="0" smtClean="0">
              <a:solidFill>
                <a:schemeClr val="accent6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0000" b="1609"/>
          <a:stretch/>
        </p:blipFill>
        <p:spPr>
          <a:xfrm>
            <a:off x="357158" y="928670"/>
            <a:ext cx="4048125" cy="385765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1954"/>
          <a:stretch/>
        </p:blipFill>
        <p:spPr>
          <a:xfrm>
            <a:off x="4572000" y="928670"/>
            <a:ext cx="4048125" cy="385765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357554" y="714356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حسب </a:t>
            </a:r>
            <a:r>
              <a:rPr lang="ar-DZ" sz="4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طوبولوجيا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الربط</a:t>
            </a:r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: 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28596" y="1844824"/>
            <a:ext cx="8429652" cy="4608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lang="ar-SA" sz="2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lang="ar-DZ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الطبولوجيا</a:t>
            </a:r>
            <a:r>
              <a:rPr lang="ar-DZ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SA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هي الطريقة التي يتم من خلالها توصيل حواسيب الشبكة الواحدة :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lang="ar-SA" sz="2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lang="ar-DZ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طوبولوجيا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الباص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:(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Topologie Bus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):</a:t>
            </a:r>
            <a:r>
              <a:rPr lang="ar-DZ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تكون أجهزة الشبكة متصلة بخط توصيل واحد.</a:t>
            </a:r>
            <a:endParaRPr lang="ar-SA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طوبولوجيا</a:t>
            </a: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الحلقة(</a:t>
            </a:r>
            <a:r>
              <a:rPr kumimoji="0" lang="fr-FR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Topologie Anneau</a:t>
            </a:r>
            <a:r>
              <a:rPr kumimoji="0" lang="ar-DZ" sz="2800" b="1" i="0" u="sng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 :</a:t>
            </a:r>
            <a:r>
              <a:rPr kumimoji="0" lang="ar-DZ" sz="2800" b="1" i="0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ar-DZ" sz="2800" b="1" i="0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يوصل كل جهاز بالجهاز المجاور له و الجهاز الأخير بالجهاز الأول</a:t>
            </a:r>
            <a:r>
              <a:rPr lang="ar-DZ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ar-SA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طوبولوجيا</a:t>
            </a: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النجمة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:(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Topologie Etoile</a:t>
            </a: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):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 تكون الحواسيب متصلة بجهاز مركزي يدعى المحول(</a:t>
            </a:r>
            <a:r>
              <a:rPr kumimoji="0" lang="fr-FR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Switch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) أو الموزع(</a:t>
            </a:r>
            <a:r>
              <a:rPr kumimoji="0" lang="fr-FR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Hub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 pitchFamily="2" charset="2"/>
              </a:rPr>
              <a:t>) </a:t>
            </a:r>
            <a:endParaRPr kumimoji="0" lang="ar-DZ" sz="2800" b="1" i="0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r="15110"/>
          <a:stretch>
            <a:fillRect/>
          </a:stretch>
        </p:blipFill>
        <p:spPr bwMode="auto">
          <a:xfrm>
            <a:off x="4714908" y="785794"/>
            <a:ext cx="4173836" cy="257119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/>
          <a:srcRect l="22222" t="5487" r="14815"/>
          <a:stretch>
            <a:fillRect/>
          </a:stretch>
        </p:blipFill>
        <p:spPr bwMode="auto">
          <a:xfrm>
            <a:off x="357190" y="785794"/>
            <a:ext cx="4000528" cy="257119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 l="13955" t="2287" r="12643"/>
          <a:stretch>
            <a:fillRect/>
          </a:stretch>
        </p:blipFill>
        <p:spPr bwMode="auto">
          <a:xfrm>
            <a:off x="2714644" y="3731282"/>
            <a:ext cx="3714776" cy="25060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8" name="Bulle ronde 7"/>
          <p:cNvSpPr/>
          <p:nvPr/>
        </p:nvSpPr>
        <p:spPr>
          <a:xfrm>
            <a:off x="6786610" y="4011904"/>
            <a:ext cx="2143108" cy="857256"/>
          </a:xfrm>
          <a:prstGeom prst="wedgeEllipseCallout">
            <a:avLst>
              <a:gd name="adj1" fmla="val -53886"/>
              <a:gd name="adj2" fmla="val -118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b="1" dirty="0" err="1" smtClean="0"/>
              <a:t>طوبولوجيا</a:t>
            </a:r>
            <a:r>
              <a:rPr lang="ar-DZ" sz="2400" b="1" dirty="0" smtClean="0"/>
              <a:t> </a:t>
            </a:r>
            <a:r>
              <a:rPr lang="ar-DZ" sz="2400" b="1" dirty="0" err="1" smtClean="0"/>
              <a:t>الباص</a:t>
            </a:r>
            <a:endParaRPr lang="fr-FR" sz="2400" b="1" dirty="0"/>
          </a:p>
        </p:txBody>
      </p:sp>
      <p:sp>
        <p:nvSpPr>
          <p:cNvPr id="9" name="Bulle ronde 8"/>
          <p:cNvSpPr/>
          <p:nvPr/>
        </p:nvSpPr>
        <p:spPr>
          <a:xfrm>
            <a:off x="6804248" y="5452634"/>
            <a:ext cx="1928826" cy="928694"/>
          </a:xfrm>
          <a:prstGeom prst="wedgeEllipseCallout">
            <a:avLst>
              <a:gd name="adj1" fmla="val -66572"/>
              <a:gd name="adj2" fmla="val -69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b="1" dirty="0" err="1" smtClean="0"/>
              <a:t>طوبولوجيا</a:t>
            </a:r>
            <a:r>
              <a:rPr lang="ar-DZ" sz="2400" b="1" dirty="0" smtClean="0"/>
              <a:t> الحلقة</a:t>
            </a:r>
            <a:endParaRPr lang="fr-FR" sz="2400" b="1" dirty="0"/>
          </a:p>
        </p:txBody>
      </p:sp>
      <p:sp>
        <p:nvSpPr>
          <p:cNvPr id="10" name="Bulle ronde 9"/>
          <p:cNvSpPr/>
          <p:nvPr/>
        </p:nvSpPr>
        <p:spPr>
          <a:xfrm>
            <a:off x="0" y="4229068"/>
            <a:ext cx="2000232" cy="1000132"/>
          </a:xfrm>
          <a:prstGeom prst="wedgeEllipseCallout">
            <a:avLst>
              <a:gd name="adj1" fmla="val 49777"/>
              <a:gd name="adj2" fmla="val -134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b="1" dirty="0" err="1" smtClean="0"/>
              <a:t>طوبولوجيا</a:t>
            </a:r>
            <a:r>
              <a:rPr lang="ar-DZ" sz="2400" b="1" dirty="0" smtClean="0"/>
              <a:t> النجمة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000760" y="0"/>
            <a:ext cx="3143240" cy="157161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2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- المكونات المادية  للشبكة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32227" t="8437" r="35546" b="31562"/>
          <a:stretch>
            <a:fillRect/>
          </a:stretch>
        </p:blipFill>
        <p:spPr bwMode="auto">
          <a:xfrm>
            <a:off x="214282" y="0"/>
            <a:ext cx="57864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428992" y="285728"/>
            <a:ext cx="5000628" cy="78581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3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- إعداد الشبكة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42844" y="1643050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ننقر بالزر الأيمن على </a:t>
            </a: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Ordinateur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786050" y="1643050"/>
            <a:ext cx="185738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Propriétés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avec flèche 4"/>
          <p:cNvCxnSpPr>
            <a:stCxn id="3" idx="3"/>
            <a:endCxn id="4" idx="1"/>
          </p:cNvCxnSpPr>
          <p:nvPr/>
        </p:nvCxnSpPr>
        <p:spPr>
          <a:xfrm>
            <a:off x="2428860" y="20359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5072066" y="1643050"/>
            <a:ext cx="364333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Paramètres d’utilisation à distance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>
            <a:stCxn id="4" idx="3"/>
            <a:endCxn id="6" idx="1"/>
          </p:cNvCxnSpPr>
          <p:nvPr/>
        </p:nvCxnSpPr>
        <p:spPr>
          <a:xfrm>
            <a:off x="4643438" y="203595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14282" y="3000372"/>
            <a:ext cx="185738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Nom de l’ordinateur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428860" y="3000372"/>
            <a:ext cx="207170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Identité sur le réseau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>
            <a:stCxn id="8" idx="3"/>
            <a:endCxn id="9" idx="1"/>
          </p:cNvCxnSpPr>
          <p:nvPr/>
        </p:nvCxnSpPr>
        <p:spPr>
          <a:xfrm>
            <a:off x="2071670" y="339328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428596" y="4429132"/>
            <a:ext cx="157163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Suivant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onnecteur droit avec flèche 11"/>
          <p:cNvCxnSpPr>
            <a:stCxn id="9" idx="3"/>
            <a:endCxn id="15" idx="1"/>
          </p:cNvCxnSpPr>
          <p:nvPr/>
        </p:nvCxnSpPr>
        <p:spPr>
          <a:xfrm>
            <a:off x="4500562" y="3393281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2500298" y="4429132"/>
            <a:ext cx="364333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 société utilise un réseau sans domaine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000232" y="4857760"/>
            <a:ext cx="482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929190" y="3000372"/>
            <a:ext cx="385765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Cet ordinateur appartient à un réseau d’entreprise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715140" y="4429132"/>
            <a:ext cx="157163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Suivant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072198" y="5500702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Terminer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589992" y="5929330"/>
            <a:ext cx="482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6215074" y="4857760"/>
            <a:ext cx="482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285720" y="5500702"/>
            <a:ext cx="300039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نكتب اسم مجموعة العمل</a:t>
            </a: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Workgroups  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3786182" y="5500702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Suivant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3286116" y="5929330"/>
            <a:ext cx="547961" cy="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9" grpId="0" animBg="1"/>
      <p:bldP spid="11" grpId="0" animBg="1"/>
      <p:bldP spid="13" grpId="0" animBg="1"/>
      <p:bldP spid="15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500826" y="714356"/>
            <a:ext cx="2214578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ملاحظة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28596" y="1928802"/>
            <a:ext cx="8429652" cy="24288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يجب القيام بهذه العملية مع 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كافة حواسيب الشبكة.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يجب</a:t>
            </a:r>
            <a:r>
              <a:rPr kumimoji="0" lang="ar-DZ" sz="2800" b="1" i="0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اختيار نفس اسم مجموعة العمل لكافة الحواسيب.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lang="ar-DZ" sz="28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للاطلاع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على الأجهزة المتصلة بالشبكة </a:t>
            </a:r>
            <a:r>
              <a:rPr lang="ar-DZ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و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المشغلة نفتح أيقونة </a:t>
            </a:r>
            <a:r>
              <a:rPr lang="fr-F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Réseau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kumimoji="0" lang="ar-DZ" sz="2800" b="1" i="0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428992" y="285728"/>
            <a:ext cx="5000628" cy="78581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4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- المشاركة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28596" y="1928802"/>
            <a:ext cx="8429652" cy="3857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المشاركة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هي إعطاء الحق لأعضاء الشبكة باستغلال الأقراص، الطابعات،</a:t>
            </a:r>
            <a:r>
              <a:rPr kumimoji="0" lang="ar-DZ" sz="2800" b="1" i="0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الماسح، البرامج</a:t>
            </a:r>
            <a:r>
              <a:rPr lang="ar-SA" sz="2800" b="1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,الملفات</a:t>
            </a:r>
            <a:r>
              <a:rPr kumimoji="0" lang="ar-DZ" sz="2800" b="1" i="0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...</a:t>
            </a:r>
            <a:r>
              <a:rPr kumimoji="0" lang="ar-SA" sz="2800" b="1" i="0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الخ</a:t>
            </a:r>
            <a:endParaRPr kumimoji="0" lang="ar-DZ" sz="2800" b="1" i="0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endParaRPr lang="ar-SA" sz="28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lang="ar-DZ" sz="2800" b="1" baseline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يوجد</a:t>
            </a:r>
            <a:r>
              <a:rPr lang="ar-DZ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نوعان من </a:t>
            </a:r>
            <a:r>
              <a:rPr lang="ar-DZ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المشاركة:</a:t>
            </a:r>
            <a:endParaRPr lang="ar-DZ" sz="2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r" rtl="1">
              <a:spcBef>
                <a:spcPct val="20000"/>
              </a:spcBef>
              <a:buClr>
                <a:srgbClr val="FF0000"/>
              </a:buClr>
              <a:buSzPct val="50000"/>
              <a:buFont typeface="Wingdings" pitchFamily="2" charset="2"/>
              <a:buChar char="ü"/>
              <a:defRPr/>
            </a:pP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المشاركة الكاملة: 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تمكن المستعملين الآخرين من القيام 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بجميع العمليات(قراءة، تغيير، حذف</a:t>
            </a:r>
            <a:r>
              <a:rPr lang="ar-DZ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r" rtl="1">
              <a:spcBef>
                <a:spcPct val="20000"/>
              </a:spcBef>
              <a:buClr>
                <a:srgbClr val="FF0000"/>
              </a:buClr>
              <a:buSzPct val="50000"/>
              <a:buFont typeface="Wingdings" pitchFamily="2" charset="2"/>
              <a:buChar char="ü"/>
              <a:defRPr/>
            </a:pP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المشاركة في القراءة فقط</a:t>
            </a:r>
            <a:r>
              <a:rPr kumimoji="0" lang="ar-DZ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428992" y="285728"/>
            <a:ext cx="5000628" cy="78581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1- المشاركة في الأقراص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42844" y="1643050"/>
            <a:ext cx="300039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ننقر بالزر الأيمن فوق القرص المراد مشاركته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571868" y="1643050"/>
            <a:ext cx="242889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Partager avec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avec flèche 4"/>
          <p:cNvCxnSpPr>
            <a:stCxn id="3" idx="3"/>
            <a:endCxn id="4" idx="1"/>
          </p:cNvCxnSpPr>
          <p:nvPr/>
        </p:nvCxnSpPr>
        <p:spPr>
          <a:xfrm>
            <a:off x="3143240" y="203595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6429388" y="1643050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 avancé…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>
            <a:stCxn id="4" idx="3"/>
            <a:endCxn id="6" idx="1"/>
          </p:cNvCxnSpPr>
          <p:nvPr/>
        </p:nvCxnSpPr>
        <p:spPr>
          <a:xfrm>
            <a:off x="6000760" y="203595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14282" y="3000372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428860" y="3000372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 avancé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>
            <a:stCxn id="8" idx="3"/>
            <a:endCxn id="9" idx="1"/>
          </p:cNvCxnSpPr>
          <p:nvPr/>
        </p:nvCxnSpPr>
        <p:spPr>
          <a:xfrm>
            <a:off x="1857356" y="3393281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9" idx="3"/>
            <a:endCxn id="12" idx="1"/>
          </p:cNvCxnSpPr>
          <p:nvPr/>
        </p:nvCxnSpPr>
        <p:spPr>
          <a:xfrm>
            <a:off x="4071934" y="339328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572000" y="3000372"/>
            <a:ext cx="250033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Partager ce dossier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7500958" y="3000372"/>
            <a:ext cx="107157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OK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necteur droit avec flèche 26"/>
          <p:cNvCxnSpPr>
            <a:stCxn id="12" idx="3"/>
            <a:endCxn id="26" idx="1"/>
          </p:cNvCxnSpPr>
          <p:nvPr/>
        </p:nvCxnSpPr>
        <p:spPr>
          <a:xfrm>
            <a:off x="7072330" y="3393281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9" grpId="0" animBg="1"/>
      <p:bldP spid="12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tage avancé..."/>
          <p:cNvPicPr>
            <a:picLocks noChangeAspect="1" noChangeArrowheads="1"/>
          </p:cNvPicPr>
          <p:nvPr/>
        </p:nvPicPr>
        <p:blipFill>
          <a:blip r:embed="rId2" cstate="print"/>
          <a:srcRect l="2556" r="2436" b="4971"/>
          <a:stretch>
            <a:fillRect/>
          </a:stretch>
        </p:blipFill>
        <p:spPr bwMode="auto">
          <a:xfrm>
            <a:off x="285752" y="214314"/>
            <a:ext cx="8358214" cy="6500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Partage avancé..."/>
          <p:cNvPicPr>
            <a:picLocks noChangeAspect="1" noChangeArrowheads="1"/>
          </p:cNvPicPr>
          <p:nvPr/>
        </p:nvPicPr>
        <p:blipFill>
          <a:blip r:embed="rId2" cstate="print"/>
          <a:srcRect l="2105" t="2291" r="3158" b="3782"/>
          <a:stretch>
            <a:fillRect/>
          </a:stretch>
        </p:blipFill>
        <p:spPr bwMode="auto">
          <a:xfrm>
            <a:off x="285720" y="214290"/>
            <a:ext cx="7643866" cy="66580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000108"/>
            <a:ext cx="8215370" cy="3725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rtl="1">
              <a:buFont typeface="Arial" pitchFamily="34" charset="0"/>
              <a:buChar char="•"/>
            </a:pPr>
            <a:r>
              <a:rPr lang="ar-DZ" sz="2800" b="1" dirty="0" smtClean="0">
                <a:solidFill>
                  <a:srgbClr val="FF0000"/>
                </a:solidFill>
              </a:rPr>
              <a:t>ما هي سلبيات نقل البيانات من كمبيوتر لآخر بواسطة الأقراص في شركة؟</a:t>
            </a:r>
            <a:endParaRPr lang="ar-SA" sz="2800" b="1" dirty="0" smtClean="0">
              <a:solidFill>
                <a:srgbClr val="FF0000"/>
              </a:solidFill>
            </a:endParaRPr>
          </a:p>
          <a:p>
            <a:pPr algn="just" rtl="1"/>
            <a:endParaRPr lang="ar-DZ" sz="2800" b="1" dirty="0" smtClean="0">
              <a:solidFill>
                <a:srgbClr val="FF0000"/>
              </a:solidFill>
            </a:endParaRPr>
          </a:p>
          <a:p>
            <a:pPr algn="just" rtl="1">
              <a:buFont typeface="Arial" pitchFamily="34" charset="0"/>
              <a:buChar char="•"/>
            </a:pPr>
            <a:r>
              <a:rPr lang="ar-DZ" sz="2800" b="1" dirty="0" smtClean="0">
                <a:solidFill>
                  <a:srgbClr val="FF0000"/>
                </a:solidFill>
              </a:rPr>
              <a:t>كيف يمكن لمدير مؤسسة إرسال تهنئة إلى جميع عماله بواسطة حاسوبه؟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Autorisations"/>
          <p:cNvPicPr>
            <a:picLocks noChangeAspect="1" noChangeArrowheads="1"/>
          </p:cNvPicPr>
          <p:nvPr/>
        </p:nvPicPr>
        <p:blipFill>
          <a:blip r:embed="rId2" cstate="print"/>
          <a:srcRect l="3497" t="1691" r="7342" b="56877"/>
          <a:stretch>
            <a:fillRect/>
          </a:stretch>
        </p:blipFill>
        <p:spPr bwMode="auto">
          <a:xfrm>
            <a:off x="-37938" y="642918"/>
            <a:ext cx="4609938" cy="5429288"/>
          </a:xfrm>
          <a:prstGeom prst="rect">
            <a:avLst/>
          </a:prstGeom>
          <a:noFill/>
        </p:spPr>
      </p:pic>
      <p:pic>
        <p:nvPicPr>
          <p:cNvPr id="3" name="Picture 2" descr="Autorisations"/>
          <p:cNvPicPr>
            <a:picLocks noChangeAspect="1" noChangeArrowheads="1"/>
          </p:cNvPicPr>
          <p:nvPr/>
        </p:nvPicPr>
        <p:blipFill>
          <a:blip r:embed="rId2" cstate="print"/>
          <a:srcRect l="3497" t="44141" r="7342" b="4614"/>
          <a:stretch>
            <a:fillRect/>
          </a:stretch>
        </p:blipFill>
        <p:spPr bwMode="auto">
          <a:xfrm>
            <a:off x="4534062" y="-24"/>
            <a:ext cx="4609938" cy="67151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disque partagé"/>
          <p:cNvPicPr>
            <a:picLocks noChangeAspect="1" noChangeArrowheads="1"/>
          </p:cNvPicPr>
          <p:nvPr/>
        </p:nvPicPr>
        <p:blipFill>
          <a:blip r:embed="rId2" cstate="print"/>
          <a:srcRect l="6292" t="11311" r="4362" b="38560"/>
          <a:stretch>
            <a:fillRect/>
          </a:stretch>
        </p:blipFill>
        <p:spPr bwMode="auto">
          <a:xfrm>
            <a:off x="718469" y="285728"/>
            <a:ext cx="6925365" cy="6357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571604" y="285728"/>
            <a:ext cx="6858016" cy="78581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2- المشاركة في الملفات </a:t>
            </a:r>
            <a:r>
              <a:rPr lang="ar-DZ" sz="4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و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المجلدات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42844" y="1643050"/>
            <a:ext cx="357190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ننقر بالزر الأيمن فوق الملف أو المجلد المراد مشاركته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071934" y="1643050"/>
            <a:ext cx="242889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Partager avec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avec flèche 4"/>
          <p:cNvCxnSpPr>
            <a:stCxn id="3" idx="3"/>
            <a:endCxn id="4" idx="1"/>
          </p:cNvCxnSpPr>
          <p:nvPr/>
        </p:nvCxnSpPr>
        <p:spPr>
          <a:xfrm>
            <a:off x="3714744" y="20359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6929454" y="1643050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تظهر قائمة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>
            <a:stCxn id="4" idx="3"/>
            <a:endCxn id="6" idx="1"/>
          </p:cNvCxnSpPr>
          <p:nvPr/>
        </p:nvCxnSpPr>
        <p:spPr>
          <a:xfrm>
            <a:off x="6500826" y="203595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1500166" y="3000372"/>
            <a:ext cx="6286544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Ne pas partager.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 groupe résidentiel(Lecture).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 groupe résidentiel(Lecture/écriture).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personnes spécifiques…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571604" y="142852"/>
            <a:ext cx="6858016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3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- المشاركة في الطابعة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42844" y="1714488"/>
            <a:ext cx="214314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Démarrer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43240" y="1714488"/>
            <a:ext cx="285752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Périphériques et imprimantes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avec flèche 4"/>
          <p:cNvCxnSpPr>
            <a:stCxn id="3" idx="3"/>
            <a:endCxn id="4" idx="1"/>
          </p:cNvCxnSpPr>
          <p:nvPr/>
        </p:nvCxnSpPr>
        <p:spPr>
          <a:xfrm>
            <a:off x="2285984" y="2107397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6429388" y="1714488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ننقر بالزر الأيمن على الطابعة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>
            <a:stCxn id="4" idx="3"/>
            <a:endCxn id="6" idx="1"/>
          </p:cNvCxnSpPr>
          <p:nvPr/>
        </p:nvCxnSpPr>
        <p:spPr>
          <a:xfrm>
            <a:off x="6000760" y="210739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14282" y="2786058"/>
            <a:ext cx="221457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Propriétés de l’imprimante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928926" y="2786058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>
            <a:stCxn id="8" idx="3"/>
            <a:endCxn id="9" idx="1"/>
          </p:cNvCxnSpPr>
          <p:nvPr/>
        </p:nvCxnSpPr>
        <p:spPr>
          <a:xfrm>
            <a:off x="2428860" y="317896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9" idx="3"/>
            <a:endCxn id="12" idx="1"/>
          </p:cNvCxnSpPr>
          <p:nvPr/>
        </p:nvCxnSpPr>
        <p:spPr>
          <a:xfrm>
            <a:off x="4572000" y="317896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000628" y="2786058"/>
            <a:ext cx="250033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Partager cette imprimante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7929586" y="2786058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OK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Connecteur droit avec flèche 13"/>
          <p:cNvCxnSpPr>
            <a:stCxn id="12" idx="3"/>
            <a:endCxn id="13" idx="1"/>
          </p:cNvCxnSpPr>
          <p:nvPr/>
        </p:nvCxnSpPr>
        <p:spPr>
          <a:xfrm>
            <a:off x="7500958" y="317896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2428860" y="928670"/>
            <a:ext cx="650085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buFont typeface="Wingdings" pitchFamily="2" charset="2"/>
              <a:buChar char="Ø"/>
            </a:pPr>
            <a:r>
              <a:rPr lang="ar-DZ" sz="3200" b="1" dirty="0" smtClean="0">
                <a:solidFill>
                  <a:schemeClr val="bg1"/>
                </a:solidFill>
                <a:cs typeface="+mj-cs"/>
              </a:rPr>
              <a:t> في الحاسوب المتصل بالطابعة نقوم بما يلي:</a:t>
            </a:r>
            <a:endParaRPr lang="fr-FR" sz="32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14282" y="4500570"/>
            <a:ext cx="157163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Démarrer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428860" y="4500570"/>
            <a:ext cx="285752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Périphériques et imprimantes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Connecteur droit avec flèche 24"/>
          <p:cNvCxnSpPr>
            <a:stCxn id="23" idx="3"/>
            <a:endCxn id="24" idx="1"/>
          </p:cNvCxnSpPr>
          <p:nvPr/>
        </p:nvCxnSpPr>
        <p:spPr>
          <a:xfrm>
            <a:off x="1785918" y="489347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6500826" y="4500570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Ajouter une imprimante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necteur droit avec flèche 26"/>
          <p:cNvCxnSpPr>
            <a:stCxn id="24" idx="3"/>
            <a:endCxn id="26" idx="1"/>
          </p:cNvCxnSpPr>
          <p:nvPr/>
        </p:nvCxnSpPr>
        <p:spPr>
          <a:xfrm>
            <a:off x="5286380" y="489347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214282" y="5572140"/>
            <a:ext cx="3000396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Ajouter une imprimante réseau, sans fil, </a:t>
            </a:r>
            <a:r>
              <a:rPr lang="fr-FR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bluetooth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643306" y="5572140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نختار طابعة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Connecteur droit avec flèche 30"/>
          <p:cNvCxnSpPr>
            <a:stCxn id="29" idx="3"/>
            <a:endCxn id="32" idx="1"/>
          </p:cNvCxnSpPr>
          <p:nvPr/>
        </p:nvCxnSpPr>
        <p:spPr>
          <a:xfrm>
            <a:off x="5286380" y="596504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5572132" y="5572140"/>
            <a:ext cx="135732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Suivant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286644" y="5572140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Terminer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Connecteur droit avec flèche 33"/>
          <p:cNvCxnSpPr>
            <a:stCxn id="32" idx="3"/>
            <a:endCxn id="33" idx="1"/>
          </p:cNvCxnSpPr>
          <p:nvPr/>
        </p:nvCxnSpPr>
        <p:spPr>
          <a:xfrm>
            <a:off x="6929454" y="596504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2428860" y="3714752"/>
            <a:ext cx="6572296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>
              <a:buFont typeface="Wingdings" pitchFamily="2" charset="2"/>
              <a:buChar char="Ø"/>
            </a:pPr>
            <a:r>
              <a:rPr lang="ar-DZ" sz="3200" b="1" dirty="0" smtClean="0">
                <a:solidFill>
                  <a:schemeClr val="bg1"/>
                </a:solidFill>
                <a:cs typeface="+mj-cs"/>
              </a:rPr>
              <a:t> بالنسبة للحواسيب المتصلة بالشبكة نقوم بما يلي:</a:t>
            </a:r>
            <a:endParaRPr lang="fr-FR" sz="3200" b="1" dirty="0">
              <a:solidFill>
                <a:schemeClr val="bg1"/>
              </a:solidFill>
              <a:cs typeface="+mj-cs"/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3286116" y="592933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  <p:bldP spid="9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29" grpId="0" animBg="1"/>
      <p:bldP spid="32" grpId="0" animBg="1"/>
      <p:bldP spid="33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natixservice.fr/wp-content/uploads/2014/06/partage_imp_7_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71414"/>
            <a:ext cx="8286808" cy="6569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524586"/>
            <a:ext cx="1795882" cy="1833372"/>
          </a:xfrm>
          <a:prstGeom prst="rect">
            <a:avLst/>
          </a:prstGeom>
          <a:noFill/>
        </p:spPr>
      </p:pic>
      <p:pic>
        <p:nvPicPr>
          <p:cNvPr id="1030" name="Picture 6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24586"/>
            <a:ext cx="1795882" cy="1833372"/>
          </a:xfrm>
          <a:prstGeom prst="rect">
            <a:avLst/>
          </a:prstGeom>
          <a:noFill/>
        </p:spPr>
      </p:pic>
      <p:sp>
        <p:nvSpPr>
          <p:cNvPr id="23" name="Arc 22"/>
          <p:cNvSpPr/>
          <p:nvPr/>
        </p:nvSpPr>
        <p:spPr>
          <a:xfrm rot="10458265">
            <a:off x="2212125" y="4205729"/>
            <a:ext cx="5673930" cy="1979828"/>
          </a:xfrm>
          <a:prstGeom prst="arc">
            <a:avLst>
              <a:gd name="adj1" fmla="val 12279203"/>
              <a:gd name="adj2" fmla="val 213702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214546" y="5667594"/>
            <a:ext cx="428628" cy="357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907704" y="1273320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I</a:t>
            </a:r>
            <a:r>
              <a:rPr lang="ar-DZ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-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تعريف الشبكة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034" y="2786058"/>
            <a:ext cx="8215370" cy="15001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 rtl="1"/>
            <a:r>
              <a:rPr lang="ar-SA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هي 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مجموعة من </a:t>
            </a:r>
            <a:r>
              <a:rPr lang="ar-SA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الأ</a:t>
            </a:r>
            <a:r>
              <a:rPr lang="ar-DZ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جهزة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متصلة</a:t>
            </a:r>
            <a:r>
              <a:rPr lang="fr-F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ببعضها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البعض، تسمح بانتقال المعلومات فيما بينها</a:t>
            </a:r>
            <a:r>
              <a:rPr lang="ar-SA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fr-F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254 L 0.13004 0.03608 C 0.15747 0.04463 0.19844 0.04972 0.24098 0.04972 C 0.28976 0.04972 0.32865 0.04463 0.35608 0.03608 L 0.48681 -0.00254 " pathEditMode="relative" rAng="0" ptsTypes="FffFF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4067944" y="1340768"/>
            <a:ext cx="4896544" cy="4968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lvl="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kumimoji="0" lang="ar-DZ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nprior" pitchFamily="2" charset="0"/>
                <a:ea typeface="+mn-ea"/>
                <a:cs typeface="+mn-cs"/>
              </a:rPr>
              <a:t>المشاركة في الم</a:t>
            </a:r>
            <a:r>
              <a:rPr kumimoji="0" lang="ar-S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nprior" pitchFamily="2" charset="0"/>
                <a:ea typeface="+mn-ea"/>
                <a:cs typeface="+mn-cs"/>
              </a:rPr>
              <a:t>وارد</a:t>
            </a:r>
            <a:r>
              <a:rPr kumimoji="0" lang="ar-DZ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nprior" pitchFamily="2" charset="0"/>
                <a:ea typeface="+mn-ea"/>
                <a:cs typeface="+mn-cs"/>
              </a:rPr>
              <a:t> </a:t>
            </a:r>
            <a:endParaRPr lang="ar-SA" sz="2800" b="1" dirty="0" smtClean="0">
              <a:solidFill>
                <a:schemeClr val="bg1"/>
              </a:solidFill>
              <a:latin typeface="Arnprior" pitchFamily="2" charset="0"/>
            </a:endParaRPr>
          </a:p>
          <a:p>
            <a:pPr marL="342900" lvl="0" indent="-342900" algn="r" rtl="1">
              <a:spcBef>
                <a:spcPct val="20000"/>
              </a:spcBef>
              <a:buSzPct val="50000"/>
              <a:defRPr/>
            </a:pP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nprior" pitchFamily="2" charset="0"/>
              <a:ea typeface="+mn-ea"/>
              <a:cs typeface="+mn-cs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nprior" pitchFamily="2" charset="0"/>
                <a:ea typeface="+mn-ea"/>
                <a:cs typeface="+mn-cs"/>
              </a:rPr>
              <a:t>المشاركة في </a:t>
            </a:r>
            <a:r>
              <a:rPr kumimoji="0" lang="ar-S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nprior" pitchFamily="2" charset="0"/>
                <a:ea typeface="+mn-ea"/>
                <a:cs typeface="+mn-cs"/>
              </a:rPr>
              <a:t>الملحقات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nprior" pitchFamily="2" charset="0"/>
              <a:ea typeface="+mn-ea"/>
              <a:cs typeface="+mn-cs"/>
            </a:endParaRPr>
          </a:p>
          <a:p>
            <a:pPr marL="342900" lvl="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kumimoji="0" lang="ar-DZ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nprior" pitchFamily="2" charset="0"/>
                <a:ea typeface="+mn-ea"/>
                <a:cs typeface="+mn-cs"/>
              </a:rPr>
              <a:t>ا</a:t>
            </a:r>
            <a:r>
              <a:rPr lang="ar-SA" sz="2800" b="1" dirty="0" smtClean="0">
                <a:solidFill>
                  <a:schemeClr val="bg1"/>
                </a:solidFill>
                <a:latin typeface="Arnprior" pitchFamily="2" charset="0"/>
              </a:rPr>
              <a:t>لا</a:t>
            </a:r>
            <a:r>
              <a:rPr kumimoji="0" lang="ar-DZ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nprior" pitchFamily="2" charset="0"/>
                <a:ea typeface="+mn-ea"/>
                <a:cs typeface="+mn-cs"/>
              </a:rPr>
              <a:t>تصال</a:t>
            </a:r>
            <a:r>
              <a:rPr kumimoji="0" lang="ar-SA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nprior" pitchFamily="2" charset="0"/>
                <a:ea typeface="+mn-ea"/>
                <a:cs typeface="+mn-cs"/>
              </a:rPr>
              <a:t>ات</a:t>
            </a:r>
            <a:endParaRPr lang="ar-SA" sz="3200" b="1" dirty="0" smtClean="0">
              <a:solidFill>
                <a:schemeClr val="bg1"/>
              </a:solidFill>
              <a:latin typeface="Arnprior" pitchFamily="2" charset="0"/>
            </a:endParaRPr>
          </a:p>
          <a:p>
            <a:pPr marL="342900" lvl="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kumimoji="0" lang="ar-S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nprior" pitchFamily="2" charset="0"/>
                <a:ea typeface="+mn-ea"/>
                <a:cs typeface="+mn-cs"/>
              </a:rPr>
              <a:t>العمل الجماعي.</a:t>
            </a:r>
          </a:p>
          <a:p>
            <a:pPr marL="342900" lvl="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lang="ar-SA" sz="2800" b="1" dirty="0" smtClean="0">
                <a:solidFill>
                  <a:schemeClr val="bg1"/>
                </a:solidFill>
                <a:latin typeface="Arnprior" pitchFamily="2" charset="0"/>
              </a:rPr>
              <a:t>التسلية</a:t>
            </a:r>
            <a:r>
              <a:rPr lang="fr-FR" sz="2800" b="1" smtClean="0">
                <a:solidFill>
                  <a:schemeClr val="bg1"/>
                </a:solidFill>
                <a:latin typeface="Arnprior" pitchFamily="2" charset="0"/>
              </a:rPr>
              <a:t> </a:t>
            </a:r>
            <a:r>
              <a:rPr lang="ar-SA" sz="2800" b="1" smtClean="0">
                <a:solidFill>
                  <a:schemeClr val="bg1"/>
                </a:solidFill>
                <a:latin typeface="Arnprior" pitchFamily="2" charset="0"/>
              </a:rPr>
              <a:t>الجماعية</a:t>
            </a:r>
            <a:r>
              <a:rPr lang="ar-SA" sz="2800" b="1" dirty="0" smtClean="0">
                <a:solidFill>
                  <a:schemeClr val="bg1"/>
                </a:solidFill>
                <a:latin typeface="Arnprior" pitchFamily="2" charset="0"/>
              </a:rPr>
              <a:t>...الخ</a:t>
            </a: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nprior" pitchFamily="2" charset="0"/>
              <a:ea typeface="+mn-ea"/>
              <a:cs typeface="+mn-cs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endParaRPr lang="ar-DZ" sz="2800" b="1" dirty="0" smtClean="0">
              <a:solidFill>
                <a:schemeClr val="bg1"/>
              </a:solidFill>
              <a:latin typeface="Arnprior" pitchFamily="2" charset="0"/>
            </a:endParaRPr>
          </a:p>
        </p:txBody>
      </p:sp>
      <p:pic>
        <p:nvPicPr>
          <p:cNvPr id="5" name="Picture 4" descr="C:\Users\MIMOUNE\Desktop\images\Ima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3637638" cy="35004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à coins arrondis 5"/>
          <p:cNvSpPr/>
          <p:nvPr/>
        </p:nvSpPr>
        <p:spPr>
          <a:xfrm>
            <a:off x="1928794" y="214290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أ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- فوائد استعمال الشبكة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8" name="Image 7" descr="Résultat de recherche d'images pour &quot;‫الشبكة المحلية‬‎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072074"/>
            <a:ext cx="3853092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786050" y="1071546"/>
            <a:ext cx="5357850" cy="85953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ب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- تصنيف الشبكات</a:t>
            </a:r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: 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286116" y="142852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حسب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وسيلة الربط</a:t>
            </a:r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: 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214282" y="857232"/>
            <a:ext cx="8643966" cy="2357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endParaRPr kumimoji="0" lang="ar-DZ" sz="28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الشبكات 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السلكية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(filaire)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ar-SA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b="1" dirty="0" smtClean="0"/>
              <a:t>هي شبكات تستخدم الأسلاك للاتصال</a:t>
            </a: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الشبكات اللاسلكية</a:t>
            </a:r>
            <a:r>
              <a:rPr lang="ar-SA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Wi-Fi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):</a:t>
            </a:r>
            <a:r>
              <a:rPr lang="ar-DZ" sz="2800" dirty="0" smtClean="0"/>
              <a:t> </a:t>
            </a:r>
            <a:r>
              <a:rPr lang="ar-DZ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تستخدم موجات الأشعة تحت الحمراء أو موجات الراديو </a:t>
            </a:r>
            <a:r>
              <a:rPr lang="ar-SA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أو </a:t>
            </a:r>
            <a:r>
              <a:rPr lang="ar-DZ" sz="2800" b="1" dirty="0" smtClean="0"/>
              <a:t>الأقمار الصناعية</a:t>
            </a:r>
            <a:r>
              <a:rPr lang="ar-SA" sz="2800" b="1" dirty="0" smtClean="0"/>
              <a:t> </a:t>
            </a:r>
            <a:r>
              <a:rPr lang="ar-DZ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كوس</a:t>
            </a:r>
            <a:r>
              <a:rPr lang="ar-SA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ي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ط </a:t>
            </a:r>
            <a:r>
              <a:rPr lang="ar-DZ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لنقل 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المعلومات.</a:t>
            </a:r>
            <a:endParaRPr lang="fr-F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r>
              <a:rPr lang="ar-DZ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fr-FR" sz="2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endParaRPr lang="ar-DZ" sz="2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http://www.awt.be/images/img/img,fr,tel,040,040-imag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928934"/>
            <a:ext cx="4178174" cy="3838576"/>
          </a:xfrm>
          <a:prstGeom prst="rect">
            <a:avLst/>
          </a:prstGeom>
          <a:noFill/>
        </p:spPr>
      </p:pic>
      <p:sp>
        <p:nvSpPr>
          <p:cNvPr id="21508" name="AutoShape 4" descr="Résultat de recherche d'images pour &quot;réseau wifi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510" name="AutoShape 6" descr="Résultat de recherche d'images pour &quot;réseau wifi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1512" name="Picture 8" descr="http://www.domeleconfort.fr/Index/Prestations/Informatique/Reseau_Informatique/images/plusieurs-pc-avec-point-d-acces_wif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924944"/>
            <a:ext cx="4286280" cy="3861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3286116" y="928670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حسب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ا</a:t>
            </a:r>
            <a:r>
              <a:rPr lang="ar-SA" sz="40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لإمتداد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 الجغرافي</a:t>
            </a:r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: 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0" y="1643050"/>
            <a:ext cx="9144000" cy="45005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endParaRPr kumimoji="0" lang="ar-DZ" sz="28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الشبكات 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المحلية:(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LAN:Local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Area Network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kumimoji="0" lang="ar-S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تستخدم لتغطية أماكن</a:t>
            </a:r>
            <a:r>
              <a:rPr kumimoji="0" lang="ar-SA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صغيرة مثل:مخبر,مقهى </a:t>
            </a:r>
            <a:r>
              <a:rPr kumimoji="0" lang="ar-SA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الأنترنت</a:t>
            </a:r>
            <a:r>
              <a:rPr lang="ar-SA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..</a:t>
            </a:r>
            <a:r>
              <a:rPr kumimoji="0" lang="ar-DZ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لا تتجاوز 5كلم.</a:t>
            </a:r>
          </a:p>
          <a:p>
            <a:pPr marL="34290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lang="ar-DZ" sz="2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الشبكات 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الإقليمية:(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MAN:Metropolitan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Area Network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fr-FR" sz="2800" b="1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r>
              <a:rPr lang="ar-DZ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SA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تستعمل في 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مناطق جغرافية</a:t>
            </a:r>
            <a:r>
              <a:rPr lang="ar-SA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مثل:</a:t>
            </a:r>
            <a:r>
              <a:rPr lang="ar-SA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الثانويات,المدن ..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لا </a:t>
            </a:r>
            <a:r>
              <a:rPr lang="ar-DZ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تتجاوز 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200كلم.</a:t>
            </a:r>
          </a:p>
          <a:p>
            <a:pPr marL="342900" indent="-342900" algn="r" rtl="1">
              <a:spcBef>
                <a:spcPct val="20000"/>
              </a:spcBef>
              <a:buSzPct val="50000"/>
              <a:buFont typeface="Wingdings" pitchFamily="2" charset="2"/>
              <a:buChar char="q"/>
              <a:defRPr/>
            </a:pPr>
            <a:r>
              <a:rPr lang="ar-DZ" sz="2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الشبكات 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الواسعة:(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WAN:Wide</a:t>
            </a:r>
            <a:r>
              <a:rPr lang="fr-FR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Area Network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fr-FR" sz="2800" b="1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هي شبكة تغطي منطقة جغرافية واسعة مثل البلدان و القارات و أكبرها شبكة الانترنت.</a:t>
            </a:r>
            <a:endParaRPr lang="fr-FR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endParaRPr lang="fr-FR" sz="2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spcBef>
                <a:spcPct val="20000"/>
              </a:spcBef>
              <a:buSzPct val="50000"/>
              <a:defRPr/>
            </a:pPr>
            <a:endParaRPr lang="ar-DZ" sz="2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kumimoji="0" lang="ar-DZ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 descr="cable-rj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060848"/>
            <a:ext cx="2088232" cy="576064"/>
          </a:xfrm>
          <a:prstGeom prst="rect">
            <a:avLst/>
          </a:prstGeom>
        </p:spPr>
      </p:pic>
      <p:pic>
        <p:nvPicPr>
          <p:cNvPr id="6" name="Image 6" descr="fibre-optiqu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0968"/>
            <a:ext cx="971600" cy="799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/>
          <a:srcRect l="5855" t="64333" r="68577" b="9257"/>
          <a:stretch>
            <a:fillRect/>
          </a:stretch>
        </p:blipFill>
        <p:spPr bwMode="auto">
          <a:xfrm>
            <a:off x="2071670" y="3714752"/>
            <a:ext cx="450059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http://www.engseas.com/upload/news/img/41767249_4802/371348821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85728"/>
            <a:ext cx="402907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www.gegaformix-securite.com/ISP.jpg"/>
          <p:cNvPicPr>
            <a:picLocks noChangeAspect="1" noChangeArrowheads="1"/>
          </p:cNvPicPr>
          <p:nvPr/>
        </p:nvPicPr>
        <p:blipFill>
          <a:blip r:embed="rId4" cstate="print"/>
          <a:srcRect t="7575" r="378"/>
          <a:stretch>
            <a:fillRect/>
          </a:stretch>
        </p:blipFill>
        <p:spPr bwMode="auto">
          <a:xfrm>
            <a:off x="4331924" y="285728"/>
            <a:ext cx="4405781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357554" y="714356"/>
            <a:ext cx="5357850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حسب </a:t>
            </a:r>
            <a:r>
              <a:rPr lang="ar-DZ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العلاقة الوظيفية</a:t>
            </a:r>
            <a:r>
              <a:rPr lang="fr-FR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us" pitchFamily="2" charset="-78"/>
                <a:cs typeface="Andalus" pitchFamily="2" charset="-78"/>
              </a:rPr>
              <a:t>: </a:t>
            </a:r>
            <a:endParaRPr lang="fr-FR" sz="4000" b="1" dirty="0">
              <a:solidFill>
                <a:schemeClr val="bg1">
                  <a:lumMod val="95000"/>
                  <a:lumOff val="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28596" y="1928802"/>
            <a:ext cx="8429652" cy="3571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lang="ar-SA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نوعان من الشبكة </a:t>
            </a:r>
            <a:r>
              <a:rPr lang="ar-SA" sz="2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هما :</a:t>
            </a:r>
            <a:endParaRPr lang="ar-SA" sz="2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الخادم و </a:t>
            </a:r>
            <a:r>
              <a:rPr lang="ar-DZ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الزبون:(</a:t>
            </a:r>
            <a:r>
              <a:rPr lang="fr-FR" sz="2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Client-Serveur</a:t>
            </a:r>
            <a:r>
              <a:rPr lang="ar-DZ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):</a:t>
            </a:r>
            <a:r>
              <a:rPr lang="ar-DZ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تتكون هذه الشبكة من حاسوب أو أكثر ذو تقنية عالية يسمى الخادم</a:t>
            </a:r>
            <a:r>
              <a:rPr lang="ar-DZ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Serveur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و مجموعة من الحواسيب تسمى </a:t>
            </a:r>
            <a:r>
              <a:rPr lang="ar-DZ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الزبائن (</a:t>
            </a:r>
            <a:r>
              <a:rPr lang="fr-F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Clients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حيث يقوم الخادم بتموين الزبائن بمختلف الخدمات</a:t>
            </a:r>
            <a:r>
              <a:rPr lang="fr-F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ar-SA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lang="ar-DZ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q"/>
              <a:tabLst/>
              <a:defRPr/>
            </a:pPr>
            <a:r>
              <a:rPr kumimoji="0" lang="ar-DZ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الند للند (</a:t>
            </a:r>
            <a:r>
              <a:rPr kumimoji="0" lang="fr-FR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Peer To</a:t>
            </a:r>
            <a:r>
              <a:rPr kumimoji="0" lang="fr-FR" sz="2800" b="1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Peer</a:t>
            </a:r>
            <a:r>
              <a:rPr kumimoji="0" lang="ar-DZ" sz="2800" b="1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 :</a:t>
            </a:r>
            <a:r>
              <a:rPr kumimoji="0" lang="ar-DZ" sz="2800" b="1" i="0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تتكون هذه الشبكة من حواسيب تمتاز بنفس الخصائص التقنية</a:t>
            </a:r>
            <a:r>
              <a:rPr kumimoji="0" lang="ar-SA" sz="2800" b="1" i="0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endParaRPr kumimoji="0" lang="ar-DZ" sz="28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931</TotalTime>
  <Words>573</Words>
  <Application>Microsoft Office PowerPoint</Application>
  <PresentationFormat>Affichage à l'écran (4:3)</PresentationFormat>
  <Paragraphs>110</Paragraphs>
  <Slides>24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Débit</vt:lpstr>
      <vt:lpstr>المجال التعلمي1: بيئة التعامل مع الحاسوب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المفاهيمي1: بيئة التعامل مع الحاسوب</dc:title>
  <dc:creator>Bedroo</dc:creator>
  <cp:lastModifiedBy>hp</cp:lastModifiedBy>
  <cp:revision>88</cp:revision>
  <dcterms:created xsi:type="dcterms:W3CDTF">2015-11-07T17:39:32Z</dcterms:created>
  <dcterms:modified xsi:type="dcterms:W3CDTF">2021-10-24T18:32:32Z</dcterms:modified>
</cp:coreProperties>
</file>