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3" r:id="rId9"/>
    <p:sldId id="304" r:id="rId10"/>
    <p:sldId id="305" r:id="rId11"/>
    <p:sldId id="306" r:id="rId12"/>
    <p:sldId id="330" r:id="rId13"/>
    <p:sldId id="329" r:id="rId14"/>
    <p:sldId id="328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FF00"/>
    <a:srgbClr val="FFFF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101" y="1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907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026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8345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301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819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6656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979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424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2601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933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99297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91B4F-5765-45F7-B846-6BDA491CA234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91D2A-D2CB-4F98-8C41-832A4B9110AF}" type="slidenum">
              <a:rPr lang="fr-FR" smtClean="0"/>
              <a:t>‹N°›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620688"/>
            <a:ext cx="9794303" cy="581449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191344" y="144166"/>
            <a:ext cx="11809312" cy="6604843"/>
          </a:xfrm>
          <a:prstGeom prst="rect">
            <a:avLst/>
          </a:prstGeom>
          <a:solidFill>
            <a:srgbClr val="FFFFFF">
              <a:alpha val="78824"/>
            </a:srgbClr>
          </a:solidFill>
          <a:ln w="57150">
            <a:solidFill>
              <a:srgbClr val="FFFF00">
                <a:alpha val="92941"/>
              </a:srgb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351584" y="1007984"/>
            <a:ext cx="9144000" cy="2387600"/>
          </a:xfrm>
        </p:spPr>
        <p:txBody>
          <a:bodyPr/>
          <a:lstStyle/>
          <a:p>
            <a:pPr algn="r" rtl="1"/>
            <a:r>
              <a:rPr lang="ar-SA" sz="48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المجال :</a:t>
            </a:r>
            <a:r>
              <a:rPr lang="ar-DZ" sz="48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400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مقدمة في البرمجة</a:t>
            </a:r>
            <a:endParaRPr lang="fr-FR" sz="4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2351584" y="3645024"/>
            <a:ext cx="9144000" cy="1655762"/>
          </a:xfrm>
        </p:spPr>
        <p:txBody>
          <a:bodyPr>
            <a:normAutofit/>
          </a:bodyPr>
          <a:lstStyle/>
          <a:p>
            <a:pPr algn="r" rtl="1"/>
            <a:r>
              <a:rPr lang="ar-SA" sz="44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الوحدة :</a:t>
            </a:r>
            <a:r>
              <a:rPr lang="ar-DZ" sz="4400" b="1" dirty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400" b="1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إنشاء</a:t>
            </a:r>
            <a:r>
              <a:rPr lang="ar-DZ" sz="4400" b="1" dirty="0" smtClean="0">
                <a:solidFill>
                  <a:srgbClr val="FF000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4400" b="1" dirty="0" smtClean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مخططات انسيابية</a:t>
            </a:r>
            <a:endParaRPr lang="fr-FR" sz="4400" dirty="0">
              <a:solidFill>
                <a:schemeClr val="tx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1026" name="Picture 2" descr="Image associée">
            <a:hlinkClick r:id="rId2" action="ppaction://hlinksldjump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97784"/>
            <a:ext cx="4680520" cy="37597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915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90" name="ZoneTexte 5"/>
          <p:cNvSpPr txBox="1">
            <a:spLocks noChangeArrowheads="1"/>
          </p:cNvSpPr>
          <p:nvPr/>
        </p:nvSpPr>
        <p:spPr bwMode="auto">
          <a:xfrm>
            <a:off x="4435082" y="5032379"/>
            <a:ext cx="4704159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ar-DZ" sz="2800" b="1">
              <a:solidFill>
                <a:schemeClr val="bg2"/>
              </a:solidFill>
            </a:endParaRP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53" y="244196"/>
            <a:ext cx="7542857" cy="6353156"/>
          </a:xfrm>
          <a:prstGeom prst="rect">
            <a:avLst/>
          </a:prstGeom>
        </p:spPr>
      </p:pic>
      <p:sp>
        <p:nvSpPr>
          <p:cNvPr id="4" name="ZoneTexte 3"/>
          <p:cNvSpPr txBox="1"/>
          <p:nvPr/>
        </p:nvSpPr>
        <p:spPr>
          <a:xfrm>
            <a:off x="8328248" y="2564904"/>
            <a:ext cx="360039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 : ننقر بالزر اليسار للفأرة على الشكل لإضافة محتوى داخله</a:t>
            </a:r>
          </a:p>
          <a:p>
            <a:pPr algn="r" rtl="1"/>
            <a:r>
              <a:rPr lang="ar-DZ" sz="24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 : الضغط على </a:t>
            </a:r>
            <a:r>
              <a:rPr lang="fr-FR" sz="2400" dirty="0" smtClean="0">
                <a:cs typeface="Al-Jazeera-Arabic-Bold" panose="01000500000000020006" pitchFamily="2" charset="-78"/>
              </a:rPr>
              <a:t>Editer</a:t>
            </a:r>
            <a:endParaRPr lang="fr-FR" sz="2400" dirty="0"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5064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80728"/>
            <a:ext cx="6828571" cy="53047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7824192" y="1916832"/>
            <a:ext cx="38884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 : لإخراج النتيجة / عبارة</a:t>
            </a:r>
          </a:p>
          <a:p>
            <a:pPr algn="r" rtl="1"/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 : لإدخال المعطيات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6314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980728"/>
            <a:ext cx="6828571" cy="5304762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7824192" y="1916832"/>
            <a:ext cx="3744416" cy="1317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 : تنفيذ مباشر</a:t>
            </a:r>
          </a:p>
          <a:p>
            <a:pPr algn="r" rtl="1">
              <a:lnSpc>
                <a:spcPct val="150000"/>
              </a:lnSpc>
            </a:pPr>
            <a:r>
              <a:rPr lang="ar-DZ" sz="28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 : تنفيذ خطوة-خطوة</a:t>
            </a:r>
            <a:endParaRPr lang="fr-FR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43330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652" y="867438"/>
            <a:ext cx="10380952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32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3503712" y="457202"/>
            <a:ext cx="5832648" cy="695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2400" dirty="0"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تطبيقات على برنامج </a:t>
            </a:r>
            <a:r>
              <a:rPr lang="fr-FR" sz="2400" dirty="0"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 </a:t>
            </a:r>
            <a:r>
              <a:rPr lang="fr-FR" sz="2400" dirty="0" err="1">
                <a:ea typeface="Calibri"/>
                <a:cs typeface="Al-Jazeera-Arabic-Bold" panose="01000500000000020006" pitchFamily="2" charset="-78"/>
              </a:rPr>
              <a:t>Larp</a:t>
            </a:r>
            <a:endParaRPr lang="fr-FR" sz="1400" dirty="0">
              <a:ea typeface="Calibri"/>
              <a:cs typeface="Al-Jazeera-Arabic-Bold" panose="01000500000000020006" pitchFamily="2" charset="-7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3" y="724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latin typeface="Arial" pitchFamily="34" charset="0"/>
                <a:cs typeface="Arial" pitchFamily="34" charset="0"/>
              </a:rPr>
              <a:t/>
            </a:r>
            <a:br>
              <a:rPr lang="fr-FR" sz="800">
                <a:latin typeface="Arial" pitchFamily="34" charset="0"/>
                <a:cs typeface="Arial" pitchFamily="34" charset="0"/>
              </a:rPr>
            </a:br>
            <a:endParaRPr lang="fr-FR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3131276" y="1484203"/>
            <a:ext cx="8149299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04813" algn="r" rtl="1" fontAlgn="base">
              <a:spcBef>
                <a:spcPct val="0"/>
              </a:spcBef>
              <a:spcAft>
                <a:spcPct val="0"/>
              </a:spcAft>
            </a:pPr>
            <a:r>
              <a:rPr lang="ar-DZ" sz="2400" u="sng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التطبيق 1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اليك المخطط الانسيابي الموضح اسفله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قم بتنفيذ هذا المخطط الانسيابي 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استنتج عمل هذا المخطط الانسيابي 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u="sng" dirty="0" smtClean="0">
              <a:solidFill>
                <a:srgbClr val="FF0000"/>
              </a:solidFill>
              <a:latin typeface="Al-Jazeera-Arabic-Bold" panose="01000500000000020006" pitchFamily="2" charset="-78"/>
              <a:ea typeface="Calibri" pitchFamily="34" charset="0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400" u="sng" dirty="0" smtClean="0">
                <a:solidFill>
                  <a:srgbClr val="FF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التطبيق </a:t>
            </a:r>
            <a:r>
              <a:rPr lang="ar-SA" sz="2400" u="sng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2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أرسم المخطط الانسيابي لطباعة نتيجة تلميذ</a:t>
            </a: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( الإجازات أو العقوبة ) حسب المعدل بحيث :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المعدل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8 : " توبيخ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8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&gt;=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 المعدل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10 : " إنذار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10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&gt;=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 المعدل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12 : " لا شيء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12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&gt;=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 المعدل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13 : " لوحة شرف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13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&gt;=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 المعدل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14 : " تشجيع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14 </a:t>
            </a:r>
            <a:r>
              <a:rPr lang="fr-FR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&gt;=</a:t>
            </a:r>
            <a:r>
              <a:rPr lang="ar-DZ" sz="2000" dirty="0">
                <a:solidFill>
                  <a:srgbClr val="00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  المعدل : " تهنئة "</a:t>
            </a:r>
            <a:endParaRPr lang="fr-FR" sz="105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662" y="804864"/>
            <a:ext cx="2042337" cy="57154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6288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27648" y="457202"/>
            <a:ext cx="5976664" cy="695325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2800" dirty="0"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تطبيقات على برنامج </a:t>
            </a:r>
            <a:r>
              <a:rPr lang="fr-FR" sz="2800" dirty="0">
                <a:latin typeface="Al-Jazeera-Arabic-Bold" panose="01000500000000020006" pitchFamily="2" charset="-78"/>
                <a:ea typeface="Calibri"/>
                <a:cs typeface="Al-Jazeera-Arabic-Bold" panose="01000500000000020006" pitchFamily="2" charset="-78"/>
              </a:rPr>
              <a:t> </a:t>
            </a:r>
            <a:r>
              <a:rPr lang="fr-FR" sz="2800" dirty="0" err="1">
                <a:ea typeface="Calibri"/>
                <a:cs typeface="Al-Jazeera-Arabic-Bold" panose="01000500000000020006" pitchFamily="2" charset="-78"/>
              </a:rPr>
              <a:t>Larp</a:t>
            </a:r>
            <a:endParaRPr lang="fr-FR" sz="1600" dirty="0">
              <a:ea typeface="Calibri"/>
              <a:cs typeface="Al-Jazeera-Arabic-Bold" panose="01000500000000020006" pitchFamily="2" charset="-78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524003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24003" y="72483"/>
            <a:ext cx="184731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fr-FR" sz="800">
                <a:latin typeface="Arial" pitchFamily="34" charset="0"/>
                <a:cs typeface="Arial" pitchFamily="34" charset="0"/>
              </a:rPr>
              <a:t/>
            </a:r>
            <a:br>
              <a:rPr lang="fr-FR" sz="800">
                <a:latin typeface="Arial" pitchFamily="34" charset="0"/>
                <a:cs typeface="Arial" pitchFamily="34" charset="0"/>
              </a:rPr>
            </a:br>
            <a:endParaRPr lang="fr-FR">
              <a:latin typeface="Arial" pitchFamily="34" charset="0"/>
              <a:cs typeface="Arial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1710566" y="1485368"/>
            <a:ext cx="95700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3200" u="sng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التطبيق 3</a:t>
            </a:r>
            <a:endParaRPr lang="fr-FR" sz="1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إنشاء مخطط انسيابي لحساب مجموع عددين</a:t>
            </a:r>
            <a:endParaRPr lang="ar-DZ" sz="2800" dirty="0">
              <a:latin typeface="Al-Jazeera-Arabic-Bold" panose="01000500000000020006" pitchFamily="2" charset="-78"/>
              <a:ea typeface="Calibri" pitchFamily="34" charset="0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ar-DZ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ar-DZ" sz="2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1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3200" u="sng" dirty="0">
                <a:solidFill>
                  <a:srgbClr val="FF0000"/>
                </a:solidFill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التطبيق 4</a:t>
            </a:r>
            <a:endParaRPr lang="fr-FR" sz="1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indent="404813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ar-SA" sz="2800" dirty="0">
                <a:latin typeface="Al-Jazeera-Arabic-Bold" panose="01000500000000020006" pitchFamily="2" charset="-78"/>
                <a:ea typeface="Calibri" pitchFamily="34" charset="0"/>
                <a:cs typeface="Al-Jazeera-Arabic-Bold" panose="01000500000000020006" pitchFamily="2" charset="-78"/>
              </a:rPr>
              <a:t>إنشاء مخطط انسيابي لحل معادلة من الدرجة الأولى من الشكل :</a:t>
            </a:r>
            <a:r>
              <a:rPr lang="fr-FR" sz="2800" dirty="0" err="1">
                <a:ea typeface="Calibri" pitchFamily="34" charset="0"/>
                <a:cs typeface="Al-Jazeera-Arabic-Bold" panose="01000500000000020006" pitchFamily="2" charset="-78"/>
              </a:rPr>
              <a:t>ax+b</a:t>
            </a:r>
            <a:r>
              <a:rPr lang="fr-FR" sz="2800" dirty="0">
                <a:ea typeface="Calibri" pitchFamily="34" charset="0"/>
                <a:cs typeface="Al-Jazeera-Arabic-Bold" panose="01000500000000020006" pitchFamily="2" charset="-78"/>
              </a:rPr>
              <a:t>=0</a:t>
            </a:r>
            <a:endParaRPr lang="fr-FR" sz="3600" dirty="0"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39296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-1104800" y="188640"/>
            <a:ext cx="11761754" cy="1140768"/>
          </a:xfrm>
        </p:spPr>
        <p:txBody>
          <a:bodyPr>
            <a:noAutofit/>
          </a:bodyPr>
          <a:lstStyle/>
          <a:p>
            <a:pPr algn="r" rtl="1"/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إنشاء مخطط </a:t>
            </a:r>
            <a:r>
              <a:rPr lang="ar-SA" sz="3200" b="1" u="sng" dirty="0" err="1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200" b="1" u="sng" dirty="0" err="1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بإستعمال</a:t>
            </a:r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برنامج </a:t>
            </a:r>
            <a:r>
              <a:rPr lang="fr-FR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LARP </a:t>
            </a:r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</a:t>
            </a:r>
            <a:r>
              <a:rPr lang="fr-FR" sz="32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/>
            </a:r>
            <a:br>
              <a:rPr lang="fr-FR" sz="32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</a:br>
            <a:endParaRPr lang="fr-FR" sz="3200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23392" y="908720"/>
            <a:ext cx="11161240" cy="1296144"/>
          </a:xfrm>
        </p:spPr>
        <p:txBody>
          <a:bodyPr>
            <a:normAutofit/>
          </a:bodyPr>
          <a:lstStyle/>
          <a:p>
            <a:pPr marL="0" indent="0" algn="ctr" rtl="1">
              <a:buNone/>
            </a:pPr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تعريف برنامج </a:t>
            </a:r>
            <a:r>
              <a:rPr lang="fr-FR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LARP</a:t>
            </a:r>
            <a:r>
              <a:rPr lang="fr-FR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SA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 </a:t>
            </a:r>
            <a:endParaRPr lang="ar-DZ" sz="3200" b="1" u="sng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marL="0" indent="0">
              <a:buNone/>
            </a:pPr>
            <a:r>
              <a:rPr lang="fr-FR" sz="3200" b="1" u="sng" dirty="0">
                <a:solidFill>
                  <a:srgbClr val="002060"/>
                </a:solidFill>
                <a:latin typeface="Al-Jazeera-Arabic-Bold" panose="01000500000000020006" pitchFamily="2" charset="-78"/>
                <a:cs typeface="+mn-cs"/>
              </a:rPr>
              <a:t>(</a:t>
            </a:r>
            <a:r>
              <a:rPr lang="fr-FR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Logiciel d’Algorithme et de</a:t>
            </a:r>
            <a:r>
              <a:rPr lang="ar-DZ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sz="3200" b="1" u="sng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Résolution des </a:t>
            </a:r>
            <a:r>
              <a:rPr lang="fr-FR" sz="3200" b="1" u="sng" dirty="0" err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Problémes</a:t>
            </a:r>
            <a:r>
              <a:rPr lang="fr-FR" sz="3200" b="1" u="sng" dirty="0" smtClean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fr-FR" sz="3200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407368" y="2276872"/>
            <a:ext cx="11161240" cy="30243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برنامج تربوي تعليمي يساعد على إنشاء الخوارزميات على شكل مخطط </a:t>
            </a:r>
            <a:r>
              <a:rPr lang="ar-DZ" sz="3200" dirty="0" err="1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إنسيابي</a:t>
            </a: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أو شبه الترميز.</a:t>
            </a:r>
          </a:p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هو لغة برمجة تسمح بإنشاء نموذج سريع للخوارزميات.</a:t>
            </a:r>
            <a:endParaRPr lang="ar-DZ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94958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9" name="Picture 2" descr="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8" y="1884276"/>
            <a:ext cx="1494606" cy="1312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ZoneTexte 4"/>
          <p:cNvSpPr txBox="1">
            <a:spLocks noChangeArrowheads="1"/>
          </p:cNvSpPr>
          <p:nvPr/>
        </p:nvSpPr>
        <p:spPr bwMode="auto">
          <a:xfrm>
            <a:off x="3791744" y="1996810"/>
            <a:ext cx="715021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36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تنفذ البرمجية باستعمال الاختصار على سطح المكتب</a:t>
            </a:r>
          </a:p>
        </p:txBody>
      </p:sp>
      <p:sp>
        <p:nvSpPr>
          <p:cNvPr id="7" name="ZoneTexte 6"/>
          <p:cNvSpPr txBox="1">
            <a:spLocks noChangeArrowheads="1"/>
          </p:cNvSpPr>
          <p:nvPr/>
        </p:nvSpPr>
        <p:spPr bwMode="auto">
          <a:xfrm>
            <a:off x="695400" y="4221088"/>
            <a:ext cx="10441160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40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او باتباع المراحل الآتية :</a:t>
            </a:r>
          </a:p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fr-FR" sz="4000" dirty="0">
                <a:latin typeface="Arial" panose="020B0604020202020204" pitchFamily="34" charset="0"/>
              </a:rPr>
              <a:t>Démarrer ---Tous les programmes ---</a:t>
            </a:r>
            <a:r>
              <a:rPr lang="fr-FR" sz="4000" dirty="0" err="1">
                <a:latin typeface="Arial" panose="020B0604020202020204" pitchFamily="34" charset="0"/>
              </a:rPr>
              <a:t>Larp</a:t>
            </a:r>
            <a:endParaRPr lang="ar-DZ" sz="4000" dirty="0">
              <a:latin typeface="Arial" panose="020B0604020202020204" pitchFamily="34" charset="0"/>
            </a:endParaRPr>
          </a:p>
          <a:p>
            <a:pPr algn="l" rtl="0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ar-DZ" sz="18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3431704" y="836443"/>
            <a:ext cx="46085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000" b="1" u="sng" dirty="0">
                <a:solidFill>
                  <a:srgbClr val="002060"/>
                </a:solidFill>
                <a:latin typeface="Al-Jazeera-Arabic-Bold" panose="01000500000000020006" pitchFamily="2" charset="-78"/>
                <a:ea typeface="+mj-ea"/>
                <a:cs typeface="Al-Jazeera-Arabic-Bold" panose="01000500000000020006" pitchFamily="2" charset="-78"/>
              </a:rPr>
              <a:t>تنفيذ برمجية </a:t>
            </a:r>
            <a:r>
              <a:rPr lang="fr-FR" sz="4000" b="1" u="sng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Larp</a:t>
            </a:r>
            <a:r>
              <a:rPr lang="ar-DZ" sz="4000" b="1" u="sng" dirty="0">
                <a:solidFill>
                  <a:srgbClr val="002060"/>
                </a:solidFill>
                <a:latin typeface="Al-Jazeera-Arabic-Bold" panose="01000500000000020006" pitchFamily="2" charset="-78"/>
                <a:ea typeface="+mj-ea"/>
                <a:cs typeface="Al-Jazeera-Arabic-Bold" panose="01000500000000020006" pitchFamily="2" charset="-78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336823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ZoneTexte 5"/>
          <p:cNvSpPr txBox="1">
            <a:spLocks noChangeArrowheads="1"/>
          </p:cNvSpPr>
          <p:nvPr/>
        </p:nvSpPr>
        <p:spPr bwMode="auto">
          <a:xfrm>
            <a:off x="3359699" y="333094"/>
            <a:ext cx="4968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4000" dirty="0">
                <a:solidFill>
                  <a:srgbClr val="002060"/>
                </a:solidFill>
              </a:rPr>
              <a:t> واجهة برمجية </a:t>
            </a:r>
            <a:r>
              <a:rPr lang="fr-FR" sz="4000" dirty="0" err="1">
                <a:solidFill>
                  <a:srgbClr val="002060"/>
                </a:solidFill>
              </a:rPr>
              <a:t>Larp</a:t>
            </a:r>
            <a:endParaRPr lang="ar-DZ" sz="4000" dirty="0">
              <a:solidFill>
                <a:srgbClr val="002060"/>
              </a:solidFill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384" y="1268760"/>
            <a:ext cx="11161240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42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3"/>
          <p:cNvSpPr txBox="1">
            <a:spLocks noChangeArrowheads="1"/>
          </p:cNvSpPr>
          <p:nvPr/>
        </p:nvSpPr>
        <p:spPr bwMode="auto">
          <a:xfrm>
            <a:off x="2927648" y="260648"/>
            <a:ext cx="5991662" cy="1323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40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فتــــح ملـــف جــديـــد</a:t>
            </a:r>
            <a:endParaRPr lang="fr-FR" sz="4000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endParaRPr lang="ar-DZ" sz="4000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5570938" y="2270129"/>
            <a:ext cx="248245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algn="ctr" rtl="0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2800" b="1">
                <a:solidFill>
                  <a:srgbClr val="E8FDFE"/>
                </a:solidFill>
              </a:rPr>
              <a:t>ننقر على الأداة ملف جديد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071538"/>
            <a:ext cx="11233248" cy="5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35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4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ZoneTexte 3"/>
          <p:cNvSpPr txBox="1">
            <a:spLocks noChangeArrowheads="1"/>
          </p:cNvSpPr>
          <p:nvPr/>
        </p:nvSpPr>
        <p:spPr bwMode="auto">
          <a:xfrm>
            <a:off x="1747877" y="116632"/>
            <a:ext cx="8712969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36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ظهور </a:t>
            </a:r>
            <a:r>
              <a:rPr lang="ar-DZ" sz="3600" dirty="0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مساحة عمل لرسم المخطط </a:t>
            </a:r>
            <a:r>
              <a:rPr lang="ar-DZ" sz="3600" dirty="0" err="1" smtClean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endParaRPr lang="fr-FR" sz="3600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endParaRPr lang="ar-DZ" sz="3600" dirty="0">
              <a:solidFill>
                <a:srgbClr val="002060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511" y="933578"/>
            <a:ext cx="11715702" cy="530476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1415480" y="2716176"/>
            <a:ext cx="1022513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1 : فتح ملف جديد</a:t>
            </a:r>
          </a:p>
          <a:p>
            <a:pPr algn="r" rtl="1"/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2 : حفظ ملف</a:t>
            </a:r>
          </a:p>
          <a:p>
            <a:pPr algn="r" rtl="1"/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3 : تنفيذ المخطط </a:t>
            </a:r>
            <a:r>
              <a:rPr lang="ar-DZ" sz="2800" dirty="0" err="1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الإنسيابي</a:t>
            </a:r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و إظهار النتيجة</a:t>
            </a:r>
          </a:p>
          <a:p>
            <a:pPr algn="r" rtl="1"/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4 : الأشكال المقترحة </a:t>
            </a:r>
            <a:r>
              <a:rPr lang="ar-DZ" sz="2800" dirty="0" err="1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لإستعمالها</a:t>
            </a:r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في إنشاء المخطط</a:t>
            </a:r>
          </a:p>
          <a:p>
            <a:pPr algn="r" rtl="1"/>
            <a:r>
              <a:rPr lang="ar-DZ" sz="2800" dirty="0" smtClean="0">
                <a:solidFill>
                  <a:schemeClr val="bg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5 : الشكل النهائي للمخطط</a:t>
            </a:r>
            <a:endParaRPr lang="fr-FR" sz="2800" dirty="0">
              <a:solidFill>
                <a:schemeClr val="bg1"/>
              </a:solidFill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2652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ZoneTexte 3"/>
          <p:cNvSpPr txBox="1">
            <a:spLocks noChangeArrowheads="1"/>
          </p:cNvSpPr>
          <p:nvPr/>
        </p:nvSpPr>
        <p:spPr bwMode="auto">
          <a:xfrm>
            <a:off x="3071664" y="344850"/>
            <a:ext cx="551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40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تعليمات برمجية </a:t>
            </a:r>
            <a:r>
              <a:rPr lang="fr-FR" sz="4000" dirty="0" err="1">
                <a:solidFill>
                  <a:srgbClr val="002060"/>
                </a:solidFill>
                <a:latin typeface="+mn-lt"/>
                <a:cs typeface="Al-Jazeera-Arabic-Bold" panose="01000500000000020006" pitchFamily="2" charset="-78"/>
              </a:rPr>
              <a:t>Larp</a:t>
            </a:r>
            <a:r>
              <a:rPr lang="ar-DZ" sz="40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</a:t>
            </a:r>
          </a:p>
        </p:txBody>
      </p:sp>
      <p:sp>
        <p:nvSpPr>
          <p:cNvPr id="22532" name="ZoneTexte 5"/>
          <p:cNvSpPr txBox="1">
            <a:spLocks noChangeArrowheads="1"/>
          </p:cNvSpPr>
          <p:nvPr/>
        </p:nvSpPr>
        <p:spPr bwMode="auto">
          <a:xfrm>
            <a:off x="4295800" y="1628800"/>
            <a:ext cx="67949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لصياغة تعليمات العمليات الحسابية.</a:t>
            </a:r>
          </a:p>
        </p:txBody>
      </p:sp>
      <p:pic>
        <p:nvPicPr>
          <p:cNvPr id="2253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90" y="1340768"/>
            <a:ext cx="2664296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4727848" y="4797152"/>
            <a:ext cx="605646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3200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لصياغة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تعليمات الادخال و الاخراج 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090" y="3861048"/>
            <a:ext cx="2664296" cy="2211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34471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25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25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 tmFilter="0,0; .5, 1; 1, 1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5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/>
      <p:bldP spid="22532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ZoneTexte 3"/>
          <p:cNvSpPr txBox="1">
            <a:spLocks noChangeArrowheads="1"/>
          </p:cNvSpPr>
          <p:nvPr/>
        </p:nvSpPr>
        <p:spPr bwMode="auto">
          <a:xfrm>
            <a:off x="4312447" y="1181956"/>
            <a:ext cx="69797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هيكل البنية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الشرطية </a:t>
            </a:r>
            <a:r>
              <a:rPr lang="fr-FR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fr-FR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5603" name="ZoneTexte 4"/>
          <p:cNvSpPr txBox="1">
            <a:spLocks noChangeArrowheads="1"/>
          </p:cNvSpPr>
          <p:nvPr/>
        </p:nvSpPr>
        <p:spPr bwMode="auto">
          <a:xfrm>
            <a:off x="4318401" y="1698878"/>
            <a:ext cx="7322215" cy="1846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اثنين من سلاسل التعليمات تنفذ واحدة و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واحدة فقط بناء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على نتيجة تقييم الشرط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endParaRPr lang="fr-FR" sz="32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ar-DZ" sz="1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560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85" y="1541661"/>
            <a:ext cx="2615803" cy="1998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ZoneTexte 5"/>
          <p:cNvSpPr txBox="1">
            <a:spLocks noChangeArrowheads="1"/>
          </p:cNvSpPr>
          <p:nvPr/>
        </p:nvSpPr>
        <p:spPr bwMode="auto">
          <a:xfrm>
            <a:off x="4475514" y="3819536"/>
            <a:ext cx="68167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هيكل</a:t>
            </a:r>
            <a:r>
              <a:rPr lang="fr-FR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</a:t>
            </a:r>
            <a:r>
              <a:rPr lang="ar-DZ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البنية  التكرارية </a:t>
            </a:r>
            <a:r>
              <a:rPr lang="ar-DZ" dirty="0" smtClean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:</a:t>
            </a:r>
            <a:endParaRPr lang="ar-DZ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sp>
        <p:nvSpPr>
          <p:cNvPr id="25606" name="ZoneTexte 6"/>
          <p:cNvSpPr txBox="1">
            <a:spLocks noChangeArrowheads="1"/>
          </p:cNvSpPr>
          <p:nvPr/>
        </p:nvSpPr>
        <p:spPr bwMode="auto">
          <a:xfrm>
            <a:off x="4583832" y="4582750"/>
            <a:ext cx="7056784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algn="r" rtl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1pPr>
            <a:lvl2pPr marL="742950" indent="-28575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2pPr>
            <a:lvl3pPr marL="11430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3pPr>
            <a:lvl4pPr marL="16002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4pPr>
            <a:lvl5pPr marL="2057400" indent="-228600" algn="r" rtl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  <a:latin typeface="Rockwell" panose="02060603020205020403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ar-DZ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سلسلة من التعليمات تنفذ بالتكرار بناء على نتيجة تقييم الشرط</a:t>
            </a:r>
            <a:r>
              <a:rPr lang="fr-FR" sz="3200" dirty="0"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.</a:t>
            </a:r>
          </a:p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endParaRPr lang="ar-DZ" sz="1600" dirty="0">
              <a:latin typeface="Al-Jazeera-Arabic-Bold" panose="01000500000000020006" pitchFamily="2" charset="-78"/>
              <a:cs typeface="Al-Jazeera-Arabic-Bold" panose="01000500000000020006" pitchFamily="2" charset="-78"/>
            </a:endParaRPr>
          </a:p>
        </p:txBody>
      </p:sp>
      <p:pic>
        <p:nvPicPr>
          <p:cNvPr id="256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285" y="4221088"/>
            <a:ext cx="2615804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ZoneTexte 3"/>
          <p:cNvSpPr txBox="1">
            <a:spLocks noChangeArrowheads="1"/>
          </p:cNvSpPr>
          <p:nvPr/>
        </p:nvSpPr>
        <p:spPr bwMode="auto">
          <a:xfrm>
            <a:off x="3034866" y="334709"/>
            <a:ext cx="55102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r" rtl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ar-DZ" sz="40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تعليمات برمجية </a:t>
            </a:r>
            <a:r>
              <a:rPr lang="fr-FR" sz="4000" dirty="0" err="1">
                <a:solidFill>
                  <a:srgbClr val="002060"/>
                </a:solidFill>
                <a:latin typeface="+mn-lt"/>
                <a:cs typeface="Al-Jazeera-Arabic-Bold" panose="01000500000000020006" pitchFamily="2" charset="-78"/>
              </a:rPr>
              <a:t>Larp</a:t>
            </a:r>
            <a:r>
              <a:rPr lang="ar-DZ" sz="4000" dirty="0">
                <a:solidFill>
                  <a:srgbClr val="002060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38084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 tmFilter="0,0; .5, 1; 1, 1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 tmFilter="0,0; .5, 1; 1, 1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 tmFilter="0,0; .5, 1; 1, 1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 tmFilter="0,0; .5, 1; 1, 1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2" grpId="0" animBg="1"/>
      <p:bldP spid="25603" grpId="0"/>
      <p:bldP spid="25605" grpId="0" animBg="1"/>
      <p:bldP spid="25606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4"/>
          <p:cNvSpPr txBox="1">
            <a:spLocks noChangeArrowheads="1"/>
          </p:cNvSpPr>
          <p:nvPr/>
        </p:nvSpPr>
        <p:spPr bwMode="auto">
          <a:xfrm>
            <a:off x="2639616" y="260648"/>
            <a:ext cx="551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r" defTabSz="914400" rtl="1" eaLnBrk="1" latinLnBrk="0" hangingPunct="1">
              <a:defRPr sz="3200" b="1" u="sng">
                <a:solidFill>
                  <a:srgbClr val="FF0000"/>
                </a:solidFill>
                <a:latin typeface="+mj-lt"/>
                <a:ea typeface="+mj-ea"/>
                <a:cs typeface="+mj-cs"/>
              </a:defRPr>
            </a:lvl1pPr>
            <a:lvl2pPr defTabSz="914400" eaLnBrk="1" latinLnBrk="0" hangingPunct="1">
              <a:defRPr sz="1800">
                <a:latin typeface="+mn-lt"/>
                <a:cs typeface="+mn-cs"/>
              </a:defRPr>
            </a:lvl2pPr>
            <a:lvl3pPr defTabSz="914400" eaLnBrk="1" latinLnBrk="0" hangingPunct="1">
              <a:defRPr sz="1800">
                <a:latin typeface="+mn-lt"/>
                <a:cs typeface="+mn-cs"/>
              </a:defRPr>
            </a:lvl3pPr>
            <a:lvl4pPr defTabSz="914400" eaLnBrk="1" latinLnBrk="0" hangingPunct="1">
              <a:defRPr sz="1800">
                <a:latin typeface="+mn-lt"/>
                <a:cs typeface="+mn-cs"/>
              </a:defRPr>
            </a:lvl4pPr>
            <a:lvl5pPr defTabSz="914400" eaLnBrk="1" latinLnBrk="0" hangingPunct="1">
              <a:defRPr sz="1800">
                <a:latin typeface="+mn-lt"/>
                <a:cs typeface="+mn-cs"/>
              </a:defRPr>
            </a:lvl5pPr>
            <a:lvl6pPr algn="l" rtl="0">
              <a:defRPr sz="1800">
                <a:latin typeface="+mn-lt"/>
                <a:cs typeface="+mn-cs"/>
              </a:defRPr>
            </a:lvl6pPr>
            <a:lvl7pPr algn="l" rtl="0">
              <a:defRPr sz="1800">
                <a:latin typeface="+mn-lt"/>
                <a:cs typeface="+mn-cs"/>
              </a:defRPr>
            </a:lvl7pPr>
            <a:lvl8pPr algn="l" rtl="0">
              <a:defRPr sz="1800">
                <a:latin typeface="+mn-lt"/>
                <a:cs typeface="+mn-cs"/>
              </a:defRPr>
            </a:lvl8pPr>
            <a:lvl9pPr algn="l" rtl="0">
              <a:defRPr sz="1800">
                <a:latin typeface="+mn-lt"/>
                <a:cs typeface="+mn-cs"/>
              </a:defRPr>
            </a:lvl9pPr>
          </a:lstStyle>
          <a:p>
            <a:r>
              <a:rPr lang="ar-DZ" dirty="0">
                <a:solidFill>
                  <a:schemeClr val="tx1"/>
                </a:solidFill>
                <a:latin typeface="Al-Jazeera-Arabic-Bold" panose="01000500000000020006" pitchFamily="2" charset="-78"/>
                <a:cs typeface="Al-Jazeera-Arabic-Bold" panose="01000500000000020006" pitchFamily="2" charset="-78"/>
              </a:rPr>
              <a:t>حساب مجموع عددين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7448" y="1040185"/>
            <a:ext cx="9865096" cy="580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66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334</Words>
  <Application>Microsoft Office PowerPoint</Application>
  <PresentationFormat>Grand écran</PresentationFormat>
  <Paragraphs>60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2" baseType="lpstr">
      <vt:lpstr>Al-Jazeera-Arabic-Bold</vt:lpstr>
      <vt:lpstr>Arial</vt:lpstr>
      <vt:lpstr>Calibri</vt:lpstr>
      <vt:lpstr>Calibri Light</vt:lpstr>
      <vt:lpstr>Rockwell</vt:lpstr>
      <vt:lpstr>Times New Roman</vt:lpstr>
      <vt:lpstr>Thème Office</vt:lpstr>
      <vt:lpstr>المجال : مقدمة في البرمجة</vt:lpstr>
      <vt:lpstr>إنشاء مخطط إنسيابي بإستعمال برنامج LARP  :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المجال : بيئة التعامل مع الحاسوب</dc:title>
  <dc:creator>linda</dc:creator>
  <cp:lastModifiedBy>bakhta leila linda</cp:lastModifiedBy>
  <cp:revision>52</cp:revision>
  <dcterms:created xsi:type="dcterms:W3CDTF">2017-10-04T03:24:57Z</dcterms:created>
  <dcterms:modified xsi:type="dcterms:W3CDTF">2025-01-09T14:04:08Z</dcterms:modified>
</cp:coreProperties>
</file>