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56" r:id="rId4"/>
    <p:sldId id="257" r:id="rId5"/>
    <p:sldId id="272" r:id="rId6"/>
    <p:sldId id="273" r:id="rId7"/>
    <p:sldId id="261" r:id="rId8"/>
    <p:sldId id="258" r:id="rId9"/>
    <p:sldId id="262" r:id="rId10"/>
    <p:sldId id="274" r:id="rId11"/>
    <p:sldId id="275" r:id="rId12"/>
    <p:sldId id="271" r:id="rId13"/>
    <p:sldId id="283" r:id="rId14"/>
    <p:sldId id="259" r:id="rId15"/>
    <p:sldId id="260" r:id="rId16"/>
    <p:sldId id="263" r:id="rId17"/>
    <p:sldId id="264" r:id="rId18"/>
    <p:sldId id="281" r:id="rId19"/>
    <p:sldId id="265" r:id="rId20"/>
    <p:sldId id="267" r:id="rId21"/>
    <p:sldId id="282" r:id="rId22"/>
    <p:sldId id="266" r:id="rId23"/>
    <p:sldId id="268" r:id="rId24"/>
    <p:sldId id="280" r:id="rId25"/>
    <p:sldId id="269" r:id="rId26"/>
    <p:sldId id="279" r:id="rId27"/>
    <p:sldId id="270" r:id="rId28"/>
    <p:sldId id="276" r:id="rId29"/>
    <p:sldId id="27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122F860-59EF-417A-9E71-A8CFBA2844EB}">
          <p14:sldIdLst>
            <p14:sldId id="278"/>
          </p14:sldIdLst>
        </p14:section>
        <p14:section name="Section sans titre" id="{387DBA70-7573-4019-8C54-5A093EEA8E7E}">
          <p14:sldIdLst>
            <p14:sldId id="256"/>
            <p14:sldId id="257"/>
            <p14:sldId id="272"/>
            <p14:sldId id="273"/>
            <p14:sldId id="261"/>
            <p14:sldId id="258"/>
            <p14:sldId id="262"/>
            <p14:sldId id="274"/>
            <p14:sldId id="275"/>
            <p14:sldId id="271"/>
            <p14:sldId id="283"/>
            <p14:sldId id="259"/>
            <p14:sldId id="260"/>
            <p14:sldId id="263"/>
            <p14:sldId id="264"/>
            <p14:sldId id="281"/>
            <p14:sldId id="265"/>
            <p14:sldId id="267"/>
            <p14:sldId id="282"/>
            <p14:sldId id="266"/>
            <p14:sldId id="268"/>
            <p14:sldId id="280"/>
            <p14:sldId id="269"/>
            <p14:sldId id="279"/>
            <p14:sldId id="270"/>
          </p14:sldIdLst>
        </p14:section>
        <p14:section name="Section sans titre" id="{E6BC6860-74AD-4C68-B25E-0672AE06D085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3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6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49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6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816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1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0B7B24-D3B7-425A-BB84-8F458D5DBC7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D701B-A7A6-4707-986D-38CAE68B0B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6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9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96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3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6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4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6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1"/>
            </a:lvl2pPr>
            <a:lvl3pPr marL="914373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6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708F-30AF-4260-BC53-AEBCE84F3BB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2216-2E4F-45EA-A99C-15B12B6BD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9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7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4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1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5" algn="l" defTabSz="9143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6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AE5E2"/>
              </a:clrFrom>
              <a:clrTo>
                <a:srgbClr val="EAE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264682"/>
            <a:ext cx="11412414" cy="641948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8262" y="123092"/>
            <a:ext cx="11878407" cy="6646985"/>
          </a:xfrm>
          <a:prstGeom prst="rect">
            <a:avLst/>
          </a:prstGeom>
          <a:solidFill>
            <a:srgbClr val="FFFFFF">
              <a:alpha val="87059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264682"/>
            <a:ext cx="1565235" cy="10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2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46923" y="578051"/>
            <a:ext cx="4017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DZ" sz="28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كتابة و عرض صفحة ويب </a:t>
            </a:r>
            <a:endParaRPr lang="fr-FR" sz="2800" dirty="0">
              <a:cs typeface="Al-Jazeera-Arabic-Bold" panose="01000500000000020006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7534" y="1357576"/>
            <a:ext cx="440716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1"/>
              </a:spcAft>
            </a:pP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لإنشاء صفحة ويب نحتاج إلى : </a:t>
            </a:r>
            <a:endParaRPr lang="fr-FR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8569" y="417080"/>
            <a:ext cx="488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خصائص جسم صفحة الويب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48"/>
          <p:cNvSpPr txBox="1">
            <a:spLocks noChangeArrowheads="1"/>
          </p:cNvSpPr>
          <p:nvPr/>
        </p:nvSpPr>
        <p:spPr bwMode="auto">
          <a:xfrm>
            <a:off x="8904843" y="4448296"/>
            <a:ext cx="2568631" cy="121645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R="0" lvl="0" indent="0" algn="r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4400" b="1" i="0" u="none" strike="noStrike" cap="none" normalizeH="0" baseline="0">
                <a:ln>
                  <a:noFill/>
                </a:ln>
                <a:solidFill>
                  <a:srgbClr val="E46C0A"/>
                </a:solidFill>
                <a:effectLst/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dirty="0" err="1" smtClean="0"/>
              <a:t>bgcolor</a:t>
            </a:r>
            <a:endParaRPr lang="fr-FR" altLang="fr-FR" dirty="0"/>
          </a:p>
          <a:p>
            <a:endParaRPr lang="fr-FR" altLang="fr-FR" dirty="0"/>
          </a:p>
        </p:txBody>
      </p:sp>
      <p:sp>
        <p:nvSpPr>
          <p:cNvPr id="5" name="Zone de texte 46"/>
          <p:cNvSpPr txBox="1">
            <a:spLocks noChangeArrowheads="1"/>
          </p:cNvSpPr>
          <p:nvPr/>
        </p:nvSpPr>
        <p:spPr bwMode="auto">
          <a:xfrm>
            <a:off x="8756015" y="1866587"/>
            <a:ext cx="2676896" cy="134564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لون الخلفية</a:t>
            </a:r>
            <a:endParaRPr lang="fr-FR" alt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27019" y="1747302"/>
            <a:ext cx="290155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2800"/>
          </a:p>
        </p:txBody>
      </p:sp>
      <p:sp>
        <p:nvSpPr>
          <p:cNvPr id="9" name="Zone de texte 46"/>
          <p:cNvSpPr txBox="1">
            <a:spLocks noChangeArrowheads="1"/>
          </p:cNvSpPr>
          <p:nvPr/>
        </p:nvSpPr>
        <p:spPr bwMode="auto">
          <a:xfrm>
            <a:off x="5048844" y="1909952"/>
            <a:ext cx="2676896" cy="1302282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اللون العام للنص</a:t>
            </a:r>
            <a:endParaRPr lang="fr-FR" alt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 de texte 46"/>
          <p:cNvSpPr txBox="1">
            <a:spLocks noChangeArrowheads="1"/>
          </p:cNvSpPr>
          <p:nvPr/>
        </p:nvSpPr>
        <p:spPr bwMode="auto">
          <a:xfrm>
            <a:off x="1341673" y="1909952"/>
            <a:ext cx="2676896" cy="1345646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لون الخلفية</a:t>
            </a:r>
            <a:endParaRPr lang="fr-FR" alt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Zone de texte 48"/>
          <p:cNvSpPr txBox="1">
            <a:spLocks noChangeArrowheads="1"/>
          </p:cNvSpPr>
          <p:nvPr/>
        </p:nvSpPr>
        <p:spPr bwMode="auto">
          <a:xfrm>
            <a:off x="5177390" y="4448297"/>
            <a:ext cx="2568631" cy="121645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R="0" lvl="0" indent="0" algn="r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4400" b="1" i="0" u="none" strike="noStrike" cap="none" normalizeH="0" baseline="0">
                <a:ln>
                  <a:noFill/>
                </a:ln>
                <a:solidFill>
                  <a:srgbClr val="E46C0A"/>
                </a:solidFill>
                <a:effectLst/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fr-FR" dirty="0" smtClean="0"/>
              <a:t>text</a:t>
            </a:r>
            <a:endParaRPr lang="fr-FR" altLang="fr-FR" dirty="0"/>
          </a:p>
          <a:p>
            <a:endParaRPr lang="fr-FR" altLang="fr-FR" dirty="0"/>
          </a:p>
        </p:txBody>
      </p:sp>
      <p:sp>
        <p:nvSpPr>
          <p:cNvPr id="12" name="Zone de texte 48"/>
          <p:cNvSpPr txBox="1">
            <a:spLocks noChangeArrowheads="1"/>
          </p:cNvSpPr>
          <p:nvPr/>
        </p:nvSpPr>
        <p:spPr bwMode="auto">
          <a:xfrm>
            <a:off x="947651" y="4448297"/>
            <a:ext cx="3561895" cy="121645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R="0" lvl="0" indent="0" algn="r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4400" b="1" i="0" u="none" strike="noStrike" cap="none" normalizeH="0" baseline="0">
                <a:ln>
                  <a:noFill/>
                </a:ln>
                <a:solidFill>
                  <a:srgbClr val="E46C0A"/>
                </a:solidFill>
                <a:effectLst/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dirty="0" smtClean="0"/>
              <a:t>background</a:t>
            </a:r>
            <a:endParaRPr lang="fr-FR" altLang="fr-FR" dirty="0"/>
          </a:p>
          <a:p>
            <a:endParaRPr lang="fr-FR" alt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680121" y="3391593"/>
            <a:ext cx="0" cy="88114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448502" y="3424844"/>
            <a:ext cx="0" cy="88114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189158" y="3399906"/>
            <a:ext cx="0" cy="88114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9055" y="307173"/>
            <a:ext cx="3684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لون </a:t>
            </a:r>
            <a:r>
              <a:rPr lang="ar-SA" sz="3200" b="1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الخلفية</a:t>
            </a:r>
            <a:r>
              <a:rPr lang="ar-DZ" sz="3200" b="1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الصفحة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48"/>
          <p:cNvSpPr txBox="1">
            <a:spLocks noChangeArrowheads="1"/>
          </p:cNvSpPr>
          <p:nvPr/>
        </p:nvSpPr>
        <p:spPr bwMode="auto">
          <a:xfrm>
            <a:off x="2230582" y="3840068"/>
            <a:ext cx="7467600" cy="648805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R="0" lvl="0" indent="0" algn="r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4400" b="1" i="0" u="none" strike="noStrike" cap="none" normalizeH="0" baseline="0">
                <a:ln>
                  <a:noFill/>
                </a:ln>
                <a:solidFill>
                  <a:srgbClr val="E46C0A"/>
                </a:solidFill>
                <a:effectLst/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dirty="0"/>
              <a:t>&lt;body </a:t>
            </a:r>
            <a:r>
              <a:rPr lang="fr-FR" altLang="fr-FR" dirty="0" err="1"/>
              <a:t>bgcolor</a:t>
            </a:r>
            <a:r>
              <a:rPr lang="fr-FR" altLang="fr-FR" dirty="0"/>
              <a:t>="#0404B4" &gt; </a:t>
            </a:r>
          </a:p>
          <a:p>
            <a:endParaRPr lang="fr-FR" altLang="fr-FR" dirty="0"/>
          </a:p>
        </p:txBody>
      </p:sp>
      <p:sp>
        <p:nvSpPr>
          <p:cNvPr id="4" name="Zone de texte 47"/>
          <p:cNvSpPr txBox="1">
            <a:spLocks noChangeArrowheads="1"/>
          </p:cNvSpPr>
          <p:nvPr/>
        </p:nvSpPr>
        <p:spPr bwMode="auto">
          <a:xfrm>
            <a:off x="9072564" y="3212234"/>
            <a:ext cx="1481115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16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800" dirty="0">
              <a:latin typeface="Arial" panose="020B0604020202020204" pitchFamily="34" charset="0"/>
            </a:endParaRPr>
          </a:p>
        </p:txBody>
      </p:sp>
      <p:sp>
        <p:nvSpPr>
          <p:cNvPr id="5" name="Zone de texte 46"/>
          <p:cNvSpPr txBox="1">
            <a:spLocks noChangeArrowheads="1"/>
          </p:cNvSpPr>
          <p:nvPr/>
        </p:nvSpPr>
        <p:spPr bwMode="auto">
          <a:xfrm>
            <a:off x="2041384" y="2177184"/>
            <a:ext cx="7656798" cy="884670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600" b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&lt;body </a:t>
            </a:r>
            <a:r>
              <a:rPr lang="fr-FR" altLang="fr-FR" sz="3600" b="1">
                <a:solidFill>
                  <a:srgbClr val="4F81BD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bgcolor</a:t>
            </a:r>
            <a:r>
              <a:rPr lang="fr-FR" altLang="fr-FR" sz="3600" b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fr-FR" altLang="fr-FR" sz="3600" b="1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 </a:t>
            </a:r>
            <a:r>
              <a:rPr lang="fr-FR" altLang="fr-FR" sz="3600" b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"code couleur"&gt;</a:t>
            </a:r>
            <a:endParaRPr lang="fr-FR" altLang="fr-FR" sz="4000">
              <a:latin typeface="Arial" panose="020B0604020202020204" pitchFamily="34" charset="0"/>
            </a:endParaRPr>
          </a:p>
        </p:txBody>
      </p:sp>
      <p:sp>
        <p:nvSpPr>
          <p:cNvPr id="6" name="Zone de texte 49"/>
          <p:cNvSpPr txBox="1">
            <a:spLocks noChangeArrowheads="1"/>
          </p:cNvSpPr>
          <p:nvPr/>
        </p:nvSpPr>
        <p:spPr bwMode="auto">
          <a:xfrm>
            <a:off x="2230583" y="4821958"/>
            <a:ext cx="7467598" cy="706005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4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&lt;body </a:t>
            </a:r>
            <a:r>
              <a:rPr lang="fr-FR" altLang="fr-FR" sz="44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bgcolor</a:t>
            </a:r>
            <a:r>
              <a:rPr lang="fr-FR" altLang="fr-FR" sz="44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 </a:t>
            </a:r>
            <a:r>
              <a:rPr lang="fr-FR" altLang="fr-FR" sz="4400" b="1" dirty="0" err="1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red</a:t>
            </a:r>
            <a:r>
              <a:rPr lang="fr-FR" altLang="fr-FR" sz="4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&gt;</a:t>
            </a:r>
            <a:r>
              <a:rPr lang="fr-FR" altLang="fr-FR" sz="4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fr-FR" altLang="fr-FR" sz="32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480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722" y="1100053"/>
            <a:ext cx="8672946" cy="144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لتلوين خلفية الصفحة نستعمل الخاصية </a:t>
            </a:r>
            <a:r>
              <a:rPr lang="fr-FR" altLang="fr-FR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bgcolor</a:t>
            </a:r>
            <a:r>
              <a:rPr lang="fr-FR" altLang="fr-FR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للوسم </a:t>
            </a:r>
            <a:r>
              <a:rPr lang="fr-FR" altLang="fr-FR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body</a:t>
            </a:r>
            <a:endParaRPr lang="fr-FR" altLang="fr-FR" sz="24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 لتحديد كل ها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</a:t>
            </a: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ه الخصائص، يكفي أن نستعمل الوسم :</a:t>
            </a:r>
            <a:endParaRPr lang="fr-FR" altLang="fr-FR" sz="24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27019" y="1747302"/>
            <a:ext cx="290155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577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23"/>
          <p:cNvSpPr txBox="1">
            <a:spLocks noChangeArrowheads="1"/>
          </p:cNvSpPr>
          <p:nvPr/>
        </p:nvSpPr>
        <p:spPr bwMode="auto">
          <a:xfrm>
            <a:off x="2314143" y="3099954"/>
            <a:ext cx="7836830" cy="1984665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&lt;p&gt;</a:t>
            </a:r>
            <a:endParaRPr lang="fr-FR" altLang="fr-FR" sz="200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إضافة نص الفقرة الذي نريده</a:t>
            </a:r>
            <a:endParaRPr lang="en-US" altLang="fr-FR" sz="200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&lt;/p&gt;</a:t>
            </a:r>
            <a:endParaRPr lang="fr-FR" altLang="fr-FR" sz="200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>
              <a:latin typeface="Arial" panose="020B0604020202020204" pitchFamily="34" charset="0"/>
            </a:endParaRPr>
          </a:p>
        </p:txBody>
      </p:sp>
      <p:sp>
        <p:nvSpPr>
          <p:cNvPr id="3" name="Zone de texte 25"/>
          <p:cNvSpPr txBox="1">
            <a:spLocks noChangeArrowheads="1"/>
          </p:cNvSpPr>
          <p:nvPr/>
        </p:nvSpPr>
        <p:spPr bwMode="auto">
          <a:xfrm>
            <a:off x="2620531" y="1807730"/>
            <a:ext cx="5432702" cy="55571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&lt;p&gt; ...</a:t>
            </a:r>
            <a:r>
              <a:rPr lang="ar-DZ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......................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.... &lt;/p&gt;</a:t>
            </a:r>
            <a:endParaRPr lang="fr-FR" altLang="fr-FR" sz="1600" dirty="0"/>
          </a:p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800" dirty="0">
              <a:latin typeface="Arial" panose="020B0604020202020204" pitchFamily="34" charset="0"/>
            </a:endParaRPr>
          </a:p>
        </p:txBody>
      </p:sp>
      <p:sp>
        <p:nvSpPr>
          <p:cNvPr id="4" name="Zone de texte 28"/>
          <p:cNvSpPr txBox="1">
            <a:spLocks noChangeArrowheads="1"/>
          </p:cNvSpPr>
          <p:nvPr/>
        </p:nvSpPr>
        <p:spPr bwMode="auto">
          <a:xfrm>
            <a:off x="8605463" y="2363448"/>
            <a:ext cx="1342101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16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8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3055" y="861492"/>
            <a:ext cx="8991600" cy="120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لإضافة فقرة نستخدم الوسم :</a:t>
            </a:r>
            <a:endParaRPr lang="fr-FR" altLang="fr-FR" sz="2800" dirty="0"/>
          </a:p>
          <a:p>
            <a:pPr algn="r"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33055" y="1428646"/>
            <a:ext cx="605538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5150372" y="255900"/>
            <a:ext cx="2164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وسم الفقرة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6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9053" y="307173"/>
            <a:ext cx="3246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وسم فاصل السطر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 de texte 24"/>
          <p:cNvSpPr txBox="1">
            <a:spLocks noChangeArrowheads="1"/>
          </p:cNvSpPr>
          <p:nvPr/>
        </p:nvSpPr>
        <p:spPr bwMode="auto">
          <a:xfrm>
            <a:off x="2857933" y="3545940"/>
            <a:ext cx="5986030" cy="2700370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&lt;p&gt;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نص الفقرة الأولى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&lt;/p&gt;</a:t>
            </a:r>
            <a:endParaRPr lang="fr-FR" altLang="fr-FR" sz="2000" dirty="0"/>
          </a:p>
          <a:p>
            <a:pPr defTabSz="91437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br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 </a:t>
            </a:r>
            <a:endParaRPr lang="fr-FR" altLang="fr-FR" sz="2000" dirty="0"/>
          </a:p>
          <a:p>
            <a:pPr defTabSz="91437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&lt;p&gt;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نص الفقرة الثانية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&lt;/p&gt;</a:t>
            </a:r>
            <a:endParaRPr lang="fr-FR" altLang="fr-FR" sz="2000" dirty="0"/>
          </a:p>
          <a:p>
            <a:pPr defTabSz="91437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5" name="Zone de texte 26"/>
          <p:cNvSpPr txBox="1">
            <a:spLocks noChangeArrowheads="1"/>
          </p:cNvSpPr>
          <p:nvPr/>
        </p:nvSpPr>
        <p:spPr bwMode="auto">
          <a:xfrm>
            <a:off x="8387198" y="2828102"/>
            <a:ext cx="1621333" cy="7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2000" dirty="0"/>
          </a:p>
        </p:txBody>
      </p:sp>
      <p:sp>
        <p:nvSpPr>
          <p:cNvPr id="6" name="Zone de texte 27"/>
          <p:cNvSpPr txBox="1">
            <a:spLocks noChangeArrowheads="1"/>
          </p:cNvSpPr>
          <p:nvPr/>
        </p:nvSpPr>
        <p:spPr bwMode="auto">
          <a:xfrm>
            <a:off x="4146673" y="1962997"/>
            <a:ext cx="1523070" cy="630238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br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 </a:t>
            </a:r>
            <a:endParaRPr lang="fr-FR" altLang="fr-FR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4782" y="1117642"/>
            <a:ext cx="8395854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لإضافة فاصل السطر، نقوم بتوظيف الوسم :</a:t>
            </a:r>
            <a:endParaRPr lang="fr-FR" altLang="fr-FR" sz="28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96148" y="1768872"/>
            <a:ext cx="317623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2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9054" y="307173"/>
            <a:ext cx="2755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وسوم العناوين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31"/>
          <p:cNvSpPr txBox="1">
            <a:spLocks noChangeArrowheads="1"/>
          </p:cNvSpPr>
          <p:nvPr/>
        </p:nvSpPr>
        <p:spPr bwMode="auto">
          <a:xfrm>
            <a:off x="2955160" y="3664854"/>
            <a:ext cx="5569012" cy="760412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&lt;h1&gt;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نص الفقرة الأولى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&lt;/h1&gt;</a:t>
            </a:r>
            <a:endParaRPr lang="fr-FR" altLang="fr-FR" sz="2000" dirty="0"/>
          </a:p>
        </p:txBody>
      </p:sp>
      <p:sp>
        <p:nvSpPr>
          <p:cNvPr id="4" name="Zone de texte 30"/>
          <p:cNvSpPr txBox="1">
            <a:spLocks noChangeArrowheads="1"/>
          </p:cNvSpPr>
          <p:nvPr/>
        </p:nvSpPr>
        <p:spPr bwMode="auto">
          <a:xfrm>
            <a:off x="8748712" y="3194323"/>
            <a:ext cx="2049563" cy="71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2000" dirty="0"/>
          </a:p>
        </p:txBody>
      </p:sp>
      <p:sp>
        <p:nvSpPr>
          <p:cNvPr id="5" name="Zone de texte 32"/>
          <p:cNvSpPr txBox="1">
            <a:spLocks noChangeArrowheads="1"/>
          </p:cNvSpPr>
          <p:nvPr/>
        </p:nvSpPr>
        <p:spPr bwMode="auto">
          <a:xfrm>
            <a:off x="1026942" y="2268995"/>
            <a:ext cx="5817444" cy="697842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hx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 .................... &lt;/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hx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</p:txBody>
      </p:sp>
      <p:sp>
        <p:nvSpPr>
          <p:cNvPr id="6" name="Zone de texte 33"/>
          <p:cNvSpPr txBox="1">
            <a:spLocks noChangeArrowheads="1"/>
          </p:cNvSpPr>
          <p:nvPr/>
        </p:nvSpPr>
        <p:spPr bwMode="auto">
          <a:xfrm>
            <a:off x="7460508" y="2250665"/>
            <a:ext cx="1966750" cy="74218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x=[1,6]</a:t>
            </a:r>
            <a:endParaRPr lang="fr-FR" altLang="fr-FR" sz="2000" dirty="0"/>
          </a:p>
        </p:txBody>
      </p:sp>
      <p:sp>
        <p:nvSpPr>
          <p:cNvPr id="7" name="Zone de texte 34"/>
          <p:cNvSpPr txBox="1">
            <a:spLocks noChangeArrowheads="1"/>
          </p:cNvSpPr>
          <p:nvPr/>
        </p:nvSpPr>
        <p:spPr bwMode="auto">
          <a:xfrm>
            <a:off x="1200148" y="5252927"/>
            <a:ext cx="9957972" cy="1085851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يمكن أن تستعمل لتحديد موقع العنوان في الصفحة و تأخذ ثلاث قيم :</a:t>
            </a:r>
            <a:endParaRPr lang="en-US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</a:t>
            </a:r>
            <a:r>
              <a:rPr lang="fr-FR" altLang="fr-FR" sz="32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Right , Center</a:t>
            </a:r>
            <a:endParaRPr lang="fr-FR" alt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76021" y="1461345"/>
            <a:ext cx="7829550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لإضافة عنوان، نستخدم الوسم :</a:t>
            </a:r>
            <a:endParaRPr lang="fr-FR" altLang="fr-FR" sz="28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524169" y="4536336"/>
            <a:ext cx="3128964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800" b="1" dirty="0">
                <a:solidFill>
                  <a:srgbClr val="7030A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الخاصية </a:t>
            </a:r>
            <a:r>
              <a:rPr lang="fr-FR" altLang="fr-FR" sz="2800" b="1" dirty="0" err="1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align</a:t>
            </a:r>
            <a:r>
              <a:rPr lang="fr-FR" altLang="fr-FR" sz="2800" b="1" dirty="0">
                <a:solidFill>
                  <a:srgbClr val="7030A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r>
              <a:rPr lang="ar-DZ" altLang="fr-FR" sz="2800" b="1" dirty="0">
                <a:solidFill>
                  <a:srgbClr val="7030A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 : </a:t>
            </a:r>
            <a:endParaRPr lang="fr-FR" altLang="fr-FR" sz="2000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643061" y="1805673"/>
            <a:ext cx="401515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1562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9055" y="307173"/>
            <a:ext cx="28007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وسوم التنسيق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38"/>
          <p:cNvSpPr txBox="1">
            <a:spLocks noChangeArrowheads="1"/>
          </p:cNvSpPr>
          <p:nvPr/>
        </p:nvSpPr>
        <p:spPr bwMode="auto">
          <a:xfrm>
            <a:off x="487561" y="5954107"/>
            <a:ext cx="11138620" cy="609253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&lt;font </a:t>
            </a:r>
            <a:r>
              <a:rPr lang="fr-FR" altLang="fr-FR" sz="2400" b="1" dirty="0" smtClean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size=</a:t>
            </a:r>
            <a:r>
              <a:rPr lang="fr-FR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fr-FR" altLang="fr-FR" sz="24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4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face=</a:t>
            </a:r>
            <a:r>
              <a:rPr lang="fr-FR" altLang="fr-FR" sz="2400" b="1" dirty="0" err="1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andalus</a:t>
            </a:r>
            <a:r>
              <a:rPr lang="fr-FR" altLang="fr-FR" sz="24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4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color</a:t>
            </a:r>
            <a:r>
              <a:rPr lang="fr-FR" altLang="fr-FR" sz="24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fr-FR" altLang="fr-FR" sz="2400" b="1" dirty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green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ar-DZ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العلم نور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&lt;/font&gt;</a:t>
            </a:r>
            <a:endParaRPr lang="fr-FR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4" name="Zone de texte 37"/>
          <p:cNvSpPr txBox="1">
            <a:spLocks noChangeArrowheads="1"/>
          </p:cNvSpPr>
          <p:nvPr/>
        </p:nvSpPr>
        <p:spPr bwMode="auto">
          <a:xfrm>
            <a:off x="8610621" y="5098079"/>
            <a:ext cx="1759566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20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3600" dirty="0">
              <a:latin typeface="Arial" panose="020B0604020202020204" pitchFamily="34" charset="0"/>
            </a:endParaRPr>
          </a:p>
        </p:txBody>
      </p:sp>
      <p:sp>
        <p:nvSpPr>
          <p:cNvPr id="5" name="Zone de texte 36"/>
          <p:cNvSpPr txBox="1">
            <a:spLocks noChangeArrowheads="1"/>
          </p:cNvSpPr>
          <p:nvPr/>
        </p:nvSpPr>
        <p:spPr bwMode="auto">
          <a:xfrm>
            <a:off x="2787198" y="2111589"/>
            <a:ext cx="6539346" cy="666750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&lt;font&gt; ................ &lt;/font&gt;</a:t>
            </a:r>
            <a:endParaRPr lang="fr-FR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4715" y="1066312"/>
            <a:ext cx="10929659" cy="144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التنسيق هم تحديد الخصائص الجمالية للنص من حيث حجم الخط، لون الخط و نوعه.</a:t>
            </a:r>
            <a:endParaRPr lang="fr-FR" altLang="fr-FR" sz="24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 لتحديد كل </a:t>
            </a:r>
            <a:r>
              <a:rPr lang="ar-SA" altLang="fr-FR" sz="2400" dirty="0" err="1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هانه</a:t>
            </a: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الخصائص، يكفي أن نستعمل الوسم :</a:t>
            </a:r>
            <a:endParaRPr lang="fr-FR" altLang="fr-FR" sz="24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8126" y="3058306"/>
            <a:ext cx="6478055" cy="18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ts val="601"/>
              </a:spcAft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الوسم يحتاج إلى تحديد الخصائص التالية</a:t>
            </a: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</a:t>
            </a:r>
            <a:endParaRPr lang="fr-FR" altLang="fr-FR" sz="24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ts val="601"/>
              </a:spcAft>
            </a:pPr>
            <a:r>
              <a:rPr lang="fr-FR" altLang="fr-FR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Size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 لتحديد حجم الخط </a:t>
            </a:r>
            <a:r>
              <a:rPr lang="ar-DZ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DZ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 </a:t>
            </a:r>
            <a:r>
              <a:rPr lang="ar-DZ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يأخذ القيم من 1 إلى 7</a:t>
            </a:r>
            <a:endParaRPr lang="fr-FR" altLang="fr-FR" sz="2400" dirty="0">
              <a:solidFill>
                <a:srgbClr val="00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r" defTabSz="914373" rtl="1" eaLnBrk="0" fontAlgn="base" hangingPunct="0">
              <a:spcBef>
                <a:spcPct val="0"/>
              </a:spcBef>
              <a:spcAft>
                <a:spcPts val="601"/>
              </a:spcAft>
            </a:pPr>
            <a:r>
              <a:rPr lang="fr-FR" altLang="fr-FR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Face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 لتحديد نوع الخط </a:t>
            </a:r>
            <a:endParaRPr lang="fr-FR" altLang="fr-FR" sz="24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ts val="601"/>
              </a:spcAft>
            </a:pPr>
            <a:r>
              <a:rPr lang="fr-FR" altLang="fr-FR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Color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 لتحديد لون الخط</a:t>
            </a:r>
            <a:endParaRPr lang="fr-FR" altLang="fr-FR" sz="24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215089" y="1893562"/>
            <a:ext cx="184730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375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643504" y="557722"/>
            <a:ext cx="5675268" cy="369332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إذا أردنا </a:t>
            </a:r>
            <a:r>
              <a:rPr lang="ar-DZ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التحصل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على هذه النتيجة على صفحة الويب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84572" y="3150571"/>
            <a:ext cx="3935186" cy="369332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برأيك أي الكتابات تساعدنا على ذلك ؟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0549" y="2457121"/>
            <a:ext cx="968045" cy="1386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t="28175" b="17529"/>
          <a:stretch/>
        </p:blipFill>
        <p:spPr>
          <a:xfrm>
            <a:off x="3135086" y="1188029"/>
            <a:ext cx="3467491" cy="1665515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14" y="3996639"/>
            <a:ext cx="5365025" cy="214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43" y="3996639"/>
            <a:ext cx="5140774" cy="214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4898225" y="3844020"/>
            <a:ext cx="849085" cy="587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/>
              <a:t>2</a:t>
            </a:r>
            <a:endParaRPr lang="en-US" b="1" dirty="0"/>
          </a:p>
        </p:txBody>
      </p:sp>
      <p:sp>
        <p:nvSpPr>
          <p:cNvPr id="10" name="Ellipse 9"/>
          <p:cNvSpPr/>
          <p:nvPr/>
        </p:nvSpPr>
        <p:spPr>
          <a:xfrm>
            <a:off x="10424157" y="3844020"/>
            <a:ext cx="849085" cy="587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1</a:t>
            </a:r>
            <a:endParaRPr lang="en-US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420061" y="2679652"/>
            <a:ext cx="2714294" cy="1338260"/>
            <a:chOff x="4693596" y="4182115"/>
            <a:chExt cx="2714294" cy="1338260"/>
          </a:xfrm>
        </p:grpSpPr>
        <p:sp>
          <p:nvSpPr>
            <p:cNvPr id="12" name="Nuage 11"/>
            <p:cNvSpPr/>
            <p:nvPr/>
          </p:nvSpPr>
          <p:spPr>
            <a:xfrm>
              <a:off x="4693596" y="4581857"/>
              <a:ext cx="2022339" cy="938518"/>
            </a:xfrm>
            <a:prstGeom prst="cloud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ar-DZ" sz="1600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وسم القوائم</a:t>
              </a:r>
              <a:endParaRPr lang="en-US" sz="1600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4182115"/>
              <a:ext cx="1287586" cy="1287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8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7671" y="293316"/>
            <a:ext cx="5628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وسوم التعداد النقطي و الرقمي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58"/>
          <p:cNvSpPr txBox="1">
            <a:spLocks noChangeArrowheads="1"/>
          </p:cNvSpPr>
          <p:nvPr/>
        </p:nvSpPr>
        <p:spPr bwMode="auto">
          <a:xfrm>
            <a:off x="8520546" y="3598863"/>
            <a:ext cx="2119314" cy="73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20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3600" dirty="0">
              <a:latin typeface="Arial" panose="020B0604020202020204" pitchFamily="34" charset="0"/>
            </a:endParaRPr>
          </a:p>
        </p:txBody>
      </p:sp>
      <p:sp>
        <p:nvSpPr>
          <p:cNvPr id="4" name="Zone de texte 57"/>
          <p:cNvSpPr txBox="1">
            <a:spLocks noChangeArrowheads="1"/>
          </p:cNvSpPr>
          <p:nvPr/>
        </p:nvSpPr>
        <p:spPr bwMode="auto">
          <a:xfrm>
            <a:off x="3167064" y="2766934"/>
            <a:ext cx="5924117" cy="73354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ol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36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…………………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.. &lt;/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ol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5" name="Zone de texte 60"/>
          <p:cNvSpPr txBox="1">
            <a:spLocks noChangeArrowheads="1"/>
          </p:cNvSpPr>
          <p:nvPr/>
        </p:nvSpPr>
        <p:spPr bwMode="auto">
          <a:xfrm>
            <a:off x="3950711" y="3967669"/>
            <a:ext cx="3613870" cy="2631353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ol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fr-FR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32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&lt;li&gt;  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الرياضيات</a:t>
            </a:r>
            <a:endParaRPr lang="en-US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32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&lt;li&gt;  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الفيزياء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</a:t>
            </a:r>
            <a:endParaRPr lang="en-US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32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&lt;li&gt;   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إعلام آلي</a:t>
            </a:r>
            <a:r>
              <a:rPr lang="fr-FR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</a:t>
            </a:r>
            <a:endParaRPr lang="en-US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ol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95728" y="1141494"/>
            <a:ext cx="7837402" cy="9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يوجد نوعان من القوائم :</a:t>
            </a:r>
            <a:endParaRPr lang="fr-FR" altLang="fr-FR" sz="28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القوائم المرقمة (التعداد الرقمي) :  نستعمل الوسم </a:t>
            </a:r>
            <a:endParaRPr lang="fr-FR" altLang="fr-FR" sz="28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" y="134036"/>
            <a:ext cx="184730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2251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7671" y="293316"/>
            <a:ext cx="5628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وسوم التعداد النقطي و الرقمي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58"/>
          <p:cNvSpPr txBox="1">
            <a:spLocks noChangeArrowheads="1"/>
          </p:cNvSpPr>
          <p:nvPr/>
        </p:nvSpPr>
        <p:spPr bwMode="auto">
          <a:xfrm>
            <a:off x="8520546" y="3598863"/>
            <a:ext cx="2119314" cy="737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32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20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3600" dirty="0">
              <a:latin typeface="Arial" panose="020B0604020202020204" pitchFamily="34" charset="0"/>
            </a:endParaRPr>
          </a:p>
        </p:txBody>
      </p:sp>
      <p:sp>
        <p:nvSpPr>
          <p:cNvPr id="4" name="Zone de texte 57"/>
          <p:cNvSpPr txBox="1">
            <a:spLocks noChangeArrowheads="1"/>
          </p:cNvSpPr>
          <p:nvPr/>
        </p:nvSpPr>
        <p:spPr bwMode="auto">
          <a:xfrm>
            <a:off x="3167064" y="2766934"/>
            <a:ext cx="5924117" cy="73354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ul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36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…………………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.. &lt;/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ul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5" name="Zone de texte 60"/>
          <p:cNvSpPr txBox="1">
            <a:spLocks noChangeArrowheads="1"/>
          </p:cNvSpPr>
          <p:nvPr/>
        </p:nvSpPr>
        <p:spPr bwMode="auto">
          <a:xfrm>
            <a:off x="3950711" y="3967669"/>
            <a:ext cx="3613870" cy="2631353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ul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fr-FR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32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&lt;li&gt;  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الرياضيات</a:t>
            </a:r>
            <a:endParaRPr lang="en-US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32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&lt;li&gt;  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الفيزياء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</a:t>
            </a:r>
            <a:endParaRPr lang="en-US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32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&lt;li&gt;   </a:t>
            </a:r>
            <a:r>
              <a:rPr lang="ar-DZ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إعلام آلي</a:t>
            </a:r>
            <a:r>
              <a:rPr lang="fr-FR" altLang="fr-FR" sz="32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</a:t>
            </a:r>
            <a:endParaRPr lang="en-US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ul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173" y="1141494"/>
            <a:ext cx="8561959" cy="9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يوجد نوعان من القوائم :</a:t>
            </a:r>
            <a:endParaRPr lang="fr-FR" altLang="fr-FR" sz="2800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القوائم </a:t>
            </a:r>
            <a:r>
              <a:rPr lang="ar-DZ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غير </a:t>
            </a: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المرقمة (التعداد ال</a:t>
            </a:r>
            <a:r>
              <a:rPr lang="ar-DZ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نقطي</a:t>
            </a: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) :  نستعمل الوسم </a:t>
            </a:r>
            <a:endParaRPr lang="fr-FR" altLang="fr-FR" sz="28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" y="134036"/>
            <a:ext cx="184730" cy="6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18469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74482"/>
            <a:ext cx="791429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1"/>
              </a:spcAft>
            </a:pPr>
            <a:r>
              <a:rPr lang="ar-DZ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كلمة </a:t>
            </a:r>
            <a:r>
              <a:rPr lang="fr-FR" sz="3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HTML</a:t>
            </a:r>
            <a:r>
              <a:rPr lang="ar-DZ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هي اختصار لعبارة </a:t>
            </a:r>
            <a:r>
              <a:rPr lang="fr-FR" sz="3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HyperText </a:t>
            </a:r>
            <a:r>
              <a:rPr lang="fr-FR" sz="32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Markup</a:t>
            </a:r>
            <a:r>
              <a:rPr lang="fr-FR" sz="32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Language</a:t>
            </a:r>
            <a:r>
              <a:rPr lang="ar-DZ" sz="3200" dirty="0">
                <a:solidFill>
                  <a:srgbClr val="000000"/>
                </a:solidFill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r>
              <a:rPr lang="ar-DZ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و تعني لفة توصيف الروابط التشعبية</a:t>
            </a:r>
            <a:r>
              <a:rPr lang="ar-DZ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، تعليمات لغة الـ </a:t>
            </a:r>
            <a:r>
              <a:rPr lang="fr-FR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HTML </a:t>
            </a:r>
            <a:r>
              <a:rPr lang="ar-DZ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تسمى الوسوم.</a:t>
            </a:r>
            <a:endParaRPr lang="fr-FR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9261" y="831522"/>
            <a:ext cx="3504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تعريف لغة </a:t>
            </a:r>
            <a:r>
              <a:rPr lang="fr-FR" sz="3600" b="1" dirty="0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HTML</a:t>
            </a:r>
            <a:endParaRPr lang="fr-FR" sz="3600" dirty="0">
              <a:cs typeface="Al-Jazeera-Arabic-Bold" panose="01000500000000020006" pitchFamily="2" charset="-78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" y="1028700"/>
            <a:ext cx="4972444" cy="31148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4729611" y="1716913"/>
            <a:ext cx="7000414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1"/>
              </a:spcAft>
            </a:pPr>
            <a:r>
              <a:rPr lang="ar-DZ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هي اللغة المستخدمة لإنشاء صفحات الويب، يتم تنفيذ تعليماتها مباشرة من طرف المتصفح </a:t>
            </a:r>
            <a:r>
              <a:rPr lang="ar-DZ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الـ </a:t>
            </a:r>
            <a:r>
              <a:rPr lang="fr-FR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HTML </a:t>
            </a:r>
            <a:r>
              <a:rPr lang="ar-DZ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 تسمى الوسوم.</a:t>
            </a:r>
            <a:endParaRPr lang="fr-FR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0" y="3882440"/>
            <a:ext cx="3631324" cy="27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698670" y="557722"/>
            <a:ext cx="6044643" cy="369332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كيف نغير شكل المستعمل في القائمة أو كيفية الترقيم ؟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892" y="48938"/>
            <a:ext cx="968045" cy="1386899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1393175" y="557722"/>
            <a:ext cx="4305495" cy="1338260"/>
            <a:chOff x="4693596" y="4182115"/>
            <a:chExt cx="2714294" cy="1338260"/>
          </a:xfrm>
        </p:grpSpPr>
        <p:sp>
          <p:nvSpPr>
            <p:cNvPr id="6" name="Nuage 5"/>
            <p:cNvSpPr/>
            <p:nvPr/>
          </p:nvSpPr>
          <p:spPr>
            <a:xfrm>
              <a:off x="4693596" y="4581857"/>
              <a:ext cx="2022339" cy="938518"/>
            </a:xfrm>
            <a:prstGeom prst="cloud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ar-DZ" sz="1600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استعمال الخاصية </a:t>
              </a:r>
              <a:r>
                <a:rPr lang="en-US" sz="1600" dirty="0" smtClean="0">
                  <a:cs typeface="Al-Jazeera-Arabic-Bold" panose="01000500000000020006" pitchFamily="2" charset="-78"/>
                </a:rPr>
                <a:t>TYPE</a:t>
              </a:r>
              <a:endParaRPr lang="en-US" sz="1600" dirty="0">
                <a:cs typeface="Al-Jazeera-Arabic-Bold" panose="01000500000000020006" pitchFamily="2" charset="-78"/>
              </a:endParaRPr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4182115"/>
              <a:ext cx="1287586" cy="1287586"/>
            </a:xfrm>
            <a:prstGeom prst="rect">
              <a:avLst/>
            </a:prstGeom>
          </p:spPr>
        </p:pic>
      </p:grpSp>
      <p:sp>
        <p:nvSpPr>
          <p:cNvPr id="8" name="Zone de texte 57"/>
          <p:cNvSpPr txBox="1">
            <a:spLocks noChangeArrowheads="1"/>
          </p:cNvSpPr>
          <p:nvPr/>
        </p:nvSpPr>
        <p:spPr bwMode="auto">
          <a:xfrm>
            <a:off x="6613463" y="3011862"/>
            <a:ext cx="5129850" cy="73354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ol</a:t>
            </a:r>
            <a:r>
              <a:rPr lang="fr-FR" altLang="fr-FR" sz="36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3600" b="1" dirty="0" smtClean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……………</a:t>
            </a:r>
            <a:r>
              <a:rPr lang="fr-FR" altLang="fr-FR" sz="36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.. 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ol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9" name="Zone de texte 57"/>
          <p:cNvSpPr txBox="1">
            <a:spLocks noChangeArrowheads="1"/>
          </p:cNvSpPr>
          <p:nvPr/>
        </p:nvSpPr>
        <p:spPr bwMode="auto">
          <a:xfrm>
            <a:off x="418027" y="3011863"/>
            <a:ext cx="5280643" cy="733547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ul</a:t>
            </a:r>
            <a:r>
              <a:rPr lang="fr-FR" altLang="fr-FR" sz="36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3600" b="1" dirty="0" smtClean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…………</a:t>
            </a:r>
            <a:r>
              <a:rPr lang="fr-FR" altLang="fr-FR" sz="36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.. 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</a:t>
            </a:r>
            <a:r>
              <a:rPr lang="fr-FR" altLang="fr-FR" sz="36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ul</a:t>
            </a:r>
            <a:r>
              <a:rPr lang="fr-FR" altLang="fr-FR" sz="36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endParaRPr lang="fr-FR" altLang="fr-FR" sz="2000" dirty="0"/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59872" y="2269256"/>
            <a:ext cx="2898083" cy="369332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الخاصية </a:t>
            </a:r>
            <a:r>
              <a:rPr lang="fr-FR" dirty="0" smtClean="0">
                <a:cs typeface="Al-Jazeera-Arabic-Bold" panose="01000500000000020006" pitchFamily="2" charset="-78"/>
              </a:rPr>
              <a:t>TYPE </a:t>
            </a:r>
            <a:r>
              <a:rPr lang="ar-DZ" dirty="0" smtClean="0"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تأخذ القيم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32962" y="3980790"/>
            <a:ext cx="3490852" cy="2554545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1 : 1 , 2 , 3 , 4 ,…..</a:t>
            </a:r>
          </a:p>
          <a:p>
            <a:r>
              <a:rPr lang="en-US" sz="3200" b="1" dirty="0" smtClean="0"/>
              <a:t>a : a, b, c, d,…..</a:t>
            </a:r>
          </a:p>
          <a:p>
            <a:r>
              <a:rPr lang="en-US" sz="3200" b="1" dirty="0" smtClean="0"/>
              <a:t>A : A, B, C, D,….</a:t>
            </a:r>
          </a:p>
          <a:p>
            <a:r>
              <a:rPr lang="en-US" sz="3200" b="1" dirty="0" err="1" smtClean="0"/>
              <a:t>i</a:t>
            </a:r>
            <a:r>
              <a:rPr lang="en-US" sz="3200" b="1" dirty="0" smtClean="0"/>
              <a:t> : 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, ii, iii, iv , ….</a:t>
            </a:r>
          </a:p>
          <a:p>
            <a:r>
              <a:rPr lang="en-US" sz="3200" b="1" dirty="0" smtClean="0"/>
              <a:t>I : I, II, III, IV, ………</a:t>
            </a:r>
            <a:endParaRPr lang="en-US" sz="3200" b="1" dirty="0"/>
          </a:p>
        </p:txBody>
      </p:sp>
      <p:grpSp>
        <p:nvGrpSpPr>
          <p:cNvPr id="16" name="Groupe 15"/>
          <p:cNvGrpSpPr/>
          <p:nvPr/>
        </p:nvGrpSpPr>
        <p:grpSpPr>
          <a:xfrm>
            <a:off x="1362052" y="4291035"/>
            <a:ext cx="3490852" cy="1569660"/>
            <a:chOff x="1362052" y="3980790"/>
            <a:chExt cx="3490852" cy="1569660"/>
          </a:xfrm>
        </p:grpSpPr>
        <p:sp>
          <p:nvSpPr>
            <p:cNvPr id="12" name="ZoneTexte 11"/>
            <p:cNvSpPr txBox="1"/>
            <p:nvPr/>
          </p:nvSpPr>
          <p:spPr>
            <a:xfrm>
              <a:off x="1362052" y="3980790"/>
              <a:ext cx="3490852" cy="1569660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Circle :  </a:t>
              </a:r>
            </a:p>
            <a:p>
              <a:r>
                <a:rPr lang="en-US" sz="3200" b="1" dirty="0" smtClean="0"/>
                <a:t>Square : </a:t>
              </a:r>
            </a:p>
            <a:p>
              <a:r>
                <a:rPr lang="en-US" sz="3200" b="1" dirty="0" smtClean="0"/>
                <a:t>Disc : </a:t>
              </a:r>
              <a:endParaRPr lang="en-US" sz="3200" b="1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857500" y="4167672"/>
              <a:ext cx="155951" cy="2083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7121" y="4637313"/>
              <a:ext cx="235935" cy="2239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520042" y="5152839"/>
              <a:ext cx="155951" cy="2083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3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9055" y="307173"/>
            <a:ext cx="2254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لون الخلفية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15847"/>
              </p:ext>
            </p:extLst>
          </p:nvPr>
        </p:nvGraphicFramePr>
        <p:xfrm>
          <a:off x="2914652" y="2868007"/>
          <a:ext cx="6527669" cy="3575648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320126">
                  <a:extLst>
                    <a:ext uri="{9D8B030D-6E8A-4147-A177-3AD203B41FA5}">
                      <a16:colId xmlns:a16="http://schemas.microsoft.com/office/drawing/2014/main" val="1696499253"/>
                    </a:ext>
                  </a:extLst>
                </a:gridCol>
                <a:gridCol w="3207543">
                  <a:extLst>
                    <a:ext uri="{9D8B030D-6E8A-4147-A177-3AD203B41FA5}">
                      <a16:colId xmlns:a16="http://schemas.microsoft.com/office/drawing/2014/main" val="1638399160"/>
                    </a:ext>
                  </a:extLst>
                </a:gridCol>
              </a:tblGrid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#0000FF</a:t>
                      </a:r>
                      <a:endParaRPr lang="fr-FR" sz="2500" b="1" kern="120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أزرق </a:t>
                      </a:r>
                      <a:r>
                        <a:rPr lang="fr-FR" sz="25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Blue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710093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#00FF00</a:t>
                      </a:r>
                      <a:endParaRPr lang="fr-FR" sz="2500" b="1" kern="120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أخضر </a:t>
                      </a:r>
                      <a:r>
                        <a:rPr lang="fr-FR" sz="25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Green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233001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#FFFFFF</a:t>
                      </a:r>
                      <a:endParaRPr lang="fr-FR" sz="25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أبيض </a:t>
                      </a:r>
                      <a:r>
                        <a:rPr lang="fr-FR" sz="25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white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1041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#8000FF</a:t>
                      </a:r>
                      <a:endParaRPr lang="fr-FR" sz="2500" b="1" kern="120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بنفسجي  </a:t>
                      </a:r>
                      <a:r>
                        <a:rPr lang="fr-FR" sz="25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violet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376392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#FF0000</a:t>
                      </a:r>
                      <a:endParaRPr lang="fr-FR" sz="2500" b="1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أحمر  </a:t>
                      </a:r>
                      <a:r>
                        <a:rPr lang="fr-FR" sz="25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Red</a:t>
                      </a:r>
                      <a:endParaRPr lang="fr-FR" sz="25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818404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#FFFF00</a:t>
                      </a:r>
                      <a:endParaRPr lang="fr-FR" sz="2500" b="1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أصفر  </a:t>
                      </a:r>
                      <a:r>
                        <a:rPr lang="fr-FR" sz="2500" b="1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yellow</a:t>
                      </a:r>
                      <a:endParaRPr lang="fr-FR" sz="2500" b="1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5442466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#C0C0C0</a:t>
                      </a:r>
                      <a:endParaRPr lang="fr-FR" sz="2500" b="1" kern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رمادي </a:t>
                      </a:r>
                      <a:r>
                        <a:rPr lang="fr-FR" sz="25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 Gray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223624"/>
                  </a:ext>
                </a:extLst>
              </a:tr>
              <a:tr h="446956"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#000000</a:t>
                      </a:r>
                      <a:endParaRPr lang="fr-FR" sz="25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أسود  </a:t>
                      </a:r>
                      <a:r>
                        <a:rPr lang="fr-FR" sz="2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Black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27997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0655" y="840616"/>
            <a:ext cx="11015660" cy="323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fr-FR" sz="3200" b="1" u="sng" dirty="0">
                <a:solidFill>
                  <a:srgbClr val="7030A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رموز الألوان : </a:t>
            </a:r>
            <a:endParaRPr lang="fr-FR" altLang="fr-FR" sz="2000" dirty="0"/>
          </a:p>
          <a:p>
            <a:pPr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كل عنصر من الألوان الثلاثة ( أحمر، أخضر و أزرق)</a:t>
            </a:r>
            <a:endParaRPr lang="fr-FR" altLang="fr-FR" sz="2000" dirty="0"/>
          </a:p>
          <a:p>
            <a:pPr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مشفر على 8 بيت بالنظام العشري من 00 إلى غاية </a:t>
            </a:r>
            <a:r>
              <a:rPr lang="fr-FR" altLang="fr-FR" sz="2000" dirty="0">
                <a:solidFill>
                  <a:srgbClr val="00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FF</a:t>
            </a:r>
            <a:r>
              <a:rPr lang="ar-SA" alt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(من 0 إلى 255)</a:t>
            </a:r>
            <a:endParaRPr lang="fr-FR" altLang="fr-FR" sz="2000" dirty="0"/>
          </a:p>
          <a:p>
            <a:pPr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أمثلة :</a:t>
            </a:r>
            <a:endParaRPr lang="fr-FR" altLang="fr-FR" sz="2000" dirty="0"/>
          </a:p>
          <a:p>
            <a:pPr algn="r" defTabSz="91437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1564" y="293316"/>
            <a:ext cx="2018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وسم الصور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52"/>
          <p:cNvSpPr txBox="1">
            <a:spLocks noChangeArrowheads="1"/>
          </p:cNvSpPr>
          <p:nvPr/>
        </p:nvSpPr>
        <p:spPr bwMode="auto">
          <a:xfrm>
            <a:off x="2863347" y="5938767"/>
            <a:ext cx="5135273" cy="573810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28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img</a:t>
            </a: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8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src</a:t>
            </a:r>
            <a:r>
              <a:rPr lang="fr-FR" altLang="fr-FR" sz="28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fr-FR" altLang="fr-FR" sz="2800" b="1" dirty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"image.jpg"</a:t>
            </a: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&gt;</a:t>
            </a:r>
            <a:r>
              <a:rPr lang="fr-FR" altLang="fr-FR" sz="28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fr-FR" altLang="fr-FR" sz="1801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3200" dirty="0">
              <a:latin typeface="Arial" panose="020B0604020202020204" pitchFamily="34" charset="0"/>
            </a:endParaRPr>
          </a:p>
        </p:txBody>
      </p:sp>
      <p:sp>
        <p:nvSpPr>
          <p:cNvPr id="4" name="Zone de texte 51"/>
          <p:cNvSpPr txBox="1">
            <a:spLocks noChangeArrowheads="1"/>
          </p:cNvSpPr>
          <p:nvPr/>
        </p:nvSpPr>
        <p:spPr bwMode="auto">
          <a:xfrm>
            <a:off x="7986716" y="5181479"/>
            <a:ext cx="1905433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8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28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1801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3200" dirty="0">
              <a:latin typeface="Arial" panose="020B0604020202020204" pitchFamily="34" charset="0"/>
            </a:endParaRPr>
          </a:p>
        </p:txBody>
      </p:sp>
      <p:sp>
        <p:nvSpPr>
          <p:cNvPr id="5" name="Zone de texte 50"/>
          <p:cNvSpPr txBox="1">
            <a:spLocks noChangeArrowheads="1"/>
          </p:cNvSpPr>
          <p:nvPr/>
        </p:nvSpPr>
        <p:spPr bwMode="auto">
          <a:xfrm>
            <a:off x="2535381" y="1848403"/>
            <a:ext cx="5791200" cy="592576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</a:t>
            </a:r>
            <a:r>
              <a:rPr lang="fr-FR" altLang="fr-FR" sz="3200" b="1" dirty="0" err="1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img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3200" b="1" dirty="0" err="1">
                <a:solidFill>
                  <a:srgbClr val="4F81BD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src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fr-FR" altLang="fr-FR" sz="32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 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</a:t>
            </a:r>
            <a:r>
              <a:rPr lang="fr-FR" altLang="fr-FR" sz="32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……………………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"&gt;</a:t>
            </a:r>
            <a:endParaRPr lang="fr-FR" altLang="fr-FR" sz="36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69987" y="1158446"/>
            <a:ext cx="4724370" cy="5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800" dirty="0" err="1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لاضافة</a:t>
            </a:r>
            <a:r>
              <a:rPr lang="ar-SA" altLang="fr-FR" sz="28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صورة، نستعمل الوسم :</a:t>
            </a:r>
            <a:endParaRPr lang="fr-FR" altLang="fr-FR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63347" y="2607717"/>
            <a:ext cx="8945076" cy="269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41" indent="-285741" algn="r" defTabSz="914373" rtl="1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الوسم يحتاج "الزاما" للخاصية </a:t>
            </a:r>
            <a:r>
              <a:rPr lang="fr-FR" altLang="fr-FR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src</a:t>
            </a:r>
            <a:endParaRPr lang="fr-FR" altLang="fr-FR" sz="2400" dirty="0"/>
          </a:p>
          <a:p>
            <a:pPr marL="285741" indent="-285741" algn="r" defTabSz="914373" rtl="1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يجب أن تكون الصورة و ملف الصفحة مخزنين في نفس المجلد</a:t>
            </a:r>
            <a:endParaRPr lang="fr-FR" altLang="fr-FR" sz="2400" dirty="0"/>
          </a:p>
          <a:p>
            <a:pPr marL="285741" indent="-285741" algn="r" defTabSz="914373" rtl="1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يسمح بالتحكم في مميزات أخرى للصورة بتحديد الخصائص التالية :</a:t>
            </a:r>
            <a:endParaRPr lang="fr-FR" altLang="fr-FR" sz="2400" dirty="0"/>
          </a:p>
          <a:p>
            <a:pPr marL="342890" indent="-342890" algn="r" defTabSz="914373" rtl="1">
              <a:spcAft>
                <a:spcPts val="601"/>
              </a:spcAft>
              <a:buFont typeface="Courier New" panose="02070309020205020404" pitchFamily="49" charset="0"/>
              <a:buChar char="o"/>
            </a:pPr>
            <a:r>
              <a:rPr lang="fr-FR" altLang="fr-FR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Width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 لتحديد عرض الصورة </a:t>
            </a:r>
            <a:endParaRPr lang="fr-FR" altLang="fr-FR" sz="2400" dirty="0"/>
          </a:p>
          <a:p>
            <a:pPr marL="342890" indent="-342890" algn="r" defTabSz="914373" rtl="1">
              <a:spcAft>
                <a:spcPts val="601"/>
              </a:spcAft>
              <a:buFont typeface="Courier New" panose="02070309020205020404" pitchFamily="49" charset="0"/>
              <a:buChar char="o"/>
            </a:pPr>
            <a:r>
              <a:rPr lang="fr-FR" altLang="fr-FR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Height</a:t>
            </a:r>
            <a:r>
              <a:rPr lang="fr-FR" altLang="fr-FR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 لتحديد ارتفاع الصورة</a:t>
            </a:r>
            <a:endParaRPr lang="fr-FR" altLang="fr-FR" sz="2400" dirty="0"/>
          </a:p>
          <a:p>
            <a:pPr marL="342890" indent="-342890" algn="r" defTabSz="914373" rtl="1">
              <a:spcAft>
                <a:spcPts val="601"/>
              </a:spcAft>
              <a:buFont typeface="Courier New" panose="02070309020205020404" pitchFamily="49" charset="0"/>
              <a:buChar char="o"/>
            </a:pPr>
            <a:r>
              <a:rPr lang="fr-FR" altLang="fr-FR" sz="2400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Border</a:t>
            </a: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: لتحديد سمك إطار الصورة</a:t>
            </a:r>
            <a:endParaRPr lang="fr-FR" altLang="fr-FR" sz="24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050474" y="2547795"/>
            <a:ext cx="184730" cy="5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1997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76057" y="913557"/>
            <a:ext cx="7242811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ذكرنا ان موقع الويب عبارة عن صفحات يتم ربطها، فكيف يتم ذلك ؟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2937" y="323467"/>
            <a:ext cx="968045" cy="138689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2" y="2537663"/>
            <a:ext cx="4543425" cy="3957766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2873828" y="2888811"/>
            <a:ext cx="3440047" cy="1338260"/>
            <a:chOff x="4693596" y="4182115"/>
            <a:chExt cx="2714294" cy="1338260"/>
          </a:xfrm>
        </p:grpSpPr>
        <p:sp>
          <p:nvSpPr>
            <p:cNvPr id="5" name="Nuage 4"/>
            <p:cNvSpPr/>
            <p:nvPr/>
          </p:nvSpPr>
          <p:spPr>
            <a:xfrm>
              <a:off x="4693596" y="4581857"/>
              <a:ext cx="2022339" cy="938518"/>
            </a:xfrm>
            <a:prstGeom prst="cloud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ar-DZ" sz="1600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استعمال الروابط التشعبية</a:t>
              </a:r>
              <a:endParaRPr lang="en-US" sz="1600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304" y="4182115"/>
              <a:ext cx="1287586" cy="1287586"/>
            </a:xfrm>
            <a:prstGeom prst="rect">
              <a:avLst/>
            </a:prstGeom>
          </p:spPr>
        </p:pic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75" y="1522334"/>
            <a:ext cx="4550836" cy="29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7997" y="279462"/>
            <a:ext cx="4597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وسم </a:t>
            </a:r>
            <a:r>
              <a:rPr lang="ar-SA" sz="3200" b="1" dirty="0" err="1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الإرتباطات</a:t>
            </a:r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التشعبية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 de texte 55"/>
          <p:cNvSpPr txBox="1">
            <a:spLocks noChangeArrowheads="1"/>
          </p:cNvSpPr>
          <p:nvPr/>
        </p:nvSpPr>
        <p:spPr bwMode="auto">
          <a:xfrm>
            <a:off x="5734124" y="4573465"/>
            <a:ext cx="5698578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يمكن استعمال هذا الوسم لـ : </a:t>
            </a:r>
            <a:endParaRPr lang="en-US" altLang="fr-FR" sz="2400" dirty="0">
              <a:solidFill>
                <a:srgbClr val="00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3200" dirty="0">
              <a:latin typeface="Arial" panose="020B0604020202020204" pitchFamily="34" charset="0"/>
            </a:endParaRPr>
          </a:p>
        </p:txBody>
      </p:sp>
      <p:sp>
        <p:nvSpPr>
          <p:cNvPr id="5" name="Zone de texte 54"/>
          <p:cNvSpPr txBox="1">
            <a:spLocks noChangeArrowheads="1"/>
          </p:cNvSpPr>
          <p:nvPr/>
        </p:nvSpPr>
        <p:spPr bwMode="auto">
          <a:xfrm>
            <a:off x="2037342" y="1802044"/>
            <a:ext cx="7393564" cy="582613"/>
          </a:xfrm>
          <a:prstGeom prst="rect">
            <a:avLst/>
          </a:prstGeom>
          <a:solidFill>
            <a:srgbClr val="EAF1DD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&lt;a </a:t>
            </a:r>
            <a:r>
              <a:rPr lang="fr-FR" altLang="fr-FR" sz="2800" b="1" dirty="0" err="1">
                <a:solidFill>
                  <a:srgbClr val="4F81BD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href</a:t>
            </a: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fr-FR" altLang="fr-FR" sz="28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 </a:t>
            </a: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</a:t>
            </a:r>
            <a:r>
              <a:rPr lang="fr-FR" altLang="fr-FR" sz="28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……………………</a:t>
            </a:r>
            <a:r>
              <a:rPr lang="fr-FR" altLang="fr-FR" sz="28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"&gt;</a:t>
            </a:r>
            <a:r>
              <a:rPr lang="fr-FR" altLang="fr-FR" sz="32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……</a:t>
            </a:r>
            <a:r>
              <a:rPr lang="fr-FR" altLang="fr-FR" sz="32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&lt; /a&gt;</a:t>
            </a:r>
            <a:r>
              <a:rPr lang="fr-FR" altLang="fr-FR" sz="3200" b="1" dirty="0">
                <a:solidFill>
                  <a:srgbClr val="E46C0A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fr-FR" altLang="fr-FR" sz="32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41991" y="1123137"/>
            <a:ext cx="4666662" cy="46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لإدراج رابط تشعبي </a:t>
            </a:r>
            <a:r>
              <a:rPr lang="ar-SA" altLang="fr-FR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نوظف </a:t>
            </a:r>
            <a:r>
              <a:rPr lang="ar-SA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الوسم :</a:t>
            </a:r>
            <a:endParaRPr lang="fr-FR" altLang="fr-FR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038" y="2601897"/>
            <a:ext cx="11311760" cy="17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373" rtl="1">
              <a:lnSpc>
                <a:spcPct val="150000"/>
              </a:lnSpc>
              <a:buFontTx/>
              <a:buChar char="•"/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الوسم يحتاج "الزاما" للخاصية </a:t>
            </a:r>
            <a:r>
              <a:rPr lang="fr-FR" altLang="fr-FR" sz="2400" dirty="0" err="1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href</a:t>
            </a:r>
            <a:endParaRPr lang="fr-FR" altLang="fr-FR" sz="2400" dirty="0"/>
          </a:p>
          <a:p>
            <a:pPr algn="r" defTabSz="914373" rtl="1">
              <a:lnSpc>
                <a:spcPct val="150000"/>
              </a:lnSpc>
              <a:buFontTx/>
              <a:buChar char="•"/>
            </a:pPr>
            <a:r>
              <a:rPr lang="ar-DZ" altLang="fr-FR" sz="24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ما يكتب بين وسم البداية هو نص/صورة يظهر على صفحة الويب، إذا ضغطنا عليه نتوجه إلى الصفحة الثانية.</a:t>
            </a:r>
            <a:endParaRPr lang="fr-FR" altLang="fr-FR" sz="24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86693" y="1799880"/>
            <a:ext cx="184730" cy="5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3200"/>
          </a:p>
        </p:txBody>
      </p:sp>
      <p:sp>
        <p:nvSpPr>
          <p:cNvPr id="10" name="Zone de texte 55"/>
          <p:cNvSpPr txBox="1">
            <a:spLocks noChangeArrowheads="1"/>
          </p:cNvSpPr>
          <p:nvPr/>
        </p:nvSpPr>
        <p:spPr bwMode="auto">
          <a:xfrm>
            <a:off x="-730317" y="4537975"/>
            <a:ext cx="7772308" cy="167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marL="342900" indent="-342900"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altLang="fr-FR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الانتقال لموقع آخر </a:t>
            </a:r>
          </a:p>
          <a:p>
            <a:pPr marL="342900" indent="-342900"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altLang="fr-FR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الانتقال </a:t>
            </a:r>
            <a:r>
              <a:rPr lang="ar-DZ" altLang="fr-FR" sz="2400" dirty="0" err="1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لارسال</a:t>
            </a:r>
            <a:r>
              <a:rPr lang="ar-DZ" altLang="fr-FR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بريد الكتروني لشخص معين</a:t>
            </a:r>
          </a:p>
          <a:p>
            <a:pPr marL="342900" indent="-342900"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altLang="fr-FR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الانتقال لصفحة ثانية من نفس الموقع</a:t>
            </a:r>
          </a:p>
          <a:p>
            <a:pPr marL="342900" indent="-342900"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altLang="fr-FR" sz="2400" dirty="0" smtClean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الانتقال لعنصر جديد من نفس الصفحة</a:t>
            </a:r>
            <a:endParaRPr lang="en-US" altLang="fr-FR" sz="2400" dirty="0">
              <a:solidFill>
                <a:srgbClr val="00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marL="457200" indent="-457200"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7997" y="279462"/>
            <a:ext cx="4597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وسم </a:t>
            </a:r>
            <a:r>
              <a:rPr lang="ar-SA" sz="3200" b="1" dirty="0" err="1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الإرتباطات</a:t>
            </a:r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التشعبية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56"/>
          <p:cNvSpPr txBox="1">
            <a:spLocks noChangeArrowheads="1"/>
          </p:cNvSpPr>
          <p:nvPr/>
        </p:nvSpPr>
        <p:spPr bwMode="auto">
          <a:xfrm>
            <a:off x="244929" y="1863152"/>
            <a:ext cx="7428143" cy="82829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&lt;a </a:t>
            </a:r>
            <a:r>
              <a:rPr lang="fr-FR" altLang="fr-FR" sz="24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href</a:t>
            </a:r>
            <a:r>
              <a:rPr lang="fr-FR" altLang="fr-FR" sz="24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fr-FR" altLang="fr-FR" sz="2400" b="1" dirty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"http://wikipedia.org"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&gt;</a:t>
            </a:r>
            <a:r>
              <a:rPr lang="fr-FR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ce lien 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 /a&gt;</a:t>
            </a:r>
            <a:endParaRPr lang="fr-FR" altLang="fr-FR" sz="2800" dirty="0">
              <a:latin typeface="Arial" panose="020B0604020202020204" pitchFamily="34" charset="0"/>
            </a:endParaRPr>
          </a:p>
          <a:p>
            <a:pPr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altLang="fr-FR" dirty="0"/>
          </a:p>
          <a:p>
            <a:pPr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800" dirty="0">
              <a:latin typeface="Arial" panose="020B0604020202020204" pitchFamily="34" charset="0"/>
            </a:endParaRPr>
          </a:p>
        </p:txBody>
      </p:sp>
      <p:sp>
        <p:nvSpPr>
          <p:cNvPr id="4" name="Zone de texte 55"/>
          <p:cNvSpPr txBox="1">
            <a:spLocks noChangeArrowheads="1"/>
          </p:cNvSpPr>
          <p:nvPr/>
        </p:nvSpPr>
        <p:spPr bwMode="auto">
          <a:xfrm>
            <a:off x="2514600" y="984976"/>
            <a:ext cx="9305925" cy="59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800" b="1" dirty="0" smtClean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أمثلة عن استعمالات الوسم الروابط التشعبية : </a:t>
            </a:r>
            <a:endParaRPr lang="en-US" altLang="fr-FR" sz="1801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3200" dirty="0"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86693" y="1799880"/>
            <a:ext cx="184730" cy="5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3200"/>
          </a:p>
        </p:txBody>
      </p:sp>
      <p:sp>
        <p:nvSpPr>
          <p:cNvPr id="9" name="Zone de texte 56"/>
          <p:cNvSpPr txBox="1">
            <a:spLocks noChangeArrowheads="1"/>
          </p:cNvSpPr>
          <p:nvPr/>
        </p:nvSpPr>
        <p:spPr bwMode="auto">
          <a:xfrm>
            <a:off x="244929" y="2915806"/>
            <a:ext cx="7428143" cy="82829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&lt;a </a:t>
            </a:r>
            <a:r>
              <a:rPr lang="fr-FR" altLang="fr-FR" sz="24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href</a:t>
            </a:r>
            <a:r>
              <a:rPr lang="fr-FR" altLang="fr-FR" sz="2400" b="1" dirty="0" smtClean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ar-DZ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“</a:t>
            </a:r>
            <a:r>
              <a:rPr lang="en-US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mailto:infosecrets@gmail.com</a:t>
            </a:r>
            <a:r>
              <a:rPr lang="fr-FR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</a:t>
            </a:r>
            <a:r>
              <a:rPr lang="fr-FR" altLang="fr-FR" sz="24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ce lien 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 /a&gt;</a:t>
            </a:r>
            <a:endParaRPr lang="fr-FR" altLang="fr-FR" sz="2800" dirty="0">
              <a:latin typeface="Arial" panose="020B0604020202020204" pitchFamily="34" charset="0"/>
            </a:endParaRPr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altLang="fr-FR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800" dirty="0">
              <a:latin typeface="Arial" panose="020B0604020202020204" pitchFamily="34" charset="0"/>
            </a:endParaRPr>
          </a:p>
        </p:txBody>
      </p:sp>
      <p:sp>
        <p:nvSpPr>
          <p:cNvPr id="10" name="Zone de texte 56"/>
          <p:cNvSpPr txBox="1">
            <a:spLocks noChangeArrowheads="1"/>
          </p:cNvSpPr>
          <p:nvPr/>
        </p:nvSpPr>
        <p:spPr bwMode="auto">
          <a:xfrm>
            <a:off x="244929" y="3968460"/>
            <a:ext cx="7428143" cy="82829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&lt;a </a:t>
            </a:r>
            <a:r>
              <a:rPr lang="fr-FR" altLang="fr-FR" sz="24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href</a:t>
            </a:r>
            <a:r>
              <a:rPr lang="fr-FR" altLang="fr-FR" sz="2400" b="1" dirty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ar-DZ" altLang="fr-FR" sz="2400" b="1" dirty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</a:t>
            </a:r>
            <a:r>
              <a:rPr lang="fr-FR" altLang="fr-FR" sz="2400" b="1" dirty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 page2.html"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&gt;</a:t>
            </a:r>
            <a:r>
              <a:rPr lang="fr-FR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ce lien 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 /a&gt;</a:t>
            </a:r>
            <a:endParaRPr lang="fr-FR" altLang="fr-FR" sz="2800" dirty="0">
              <a:latin typeface="Arial" panose="020B0604020202020204" pitchFamily="34" charset="0"/>
            </a:endParaRPr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altLang="fr-FR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800" dirty="0">
              <a:latin typeface="Arial" panose="020B0604020202020204" pitchFamily="34" charset="0"/>
            </a:endParaRPr>
          </a:p>
        </p:txBody>
      </p:sp>
      <p:sp>
        <p:nvSpPr>
          <p:cNvPr id="11" name="Zone de texte 56"/>
          <p:cNvSpPr txBox="1">
            <a:spLocks noChangeArrowheads="1"/>
          </p:cNvSpPr>
          <p:nvPr/>
        </p:nvSpPr>
        <p:spPr bwMode="auto">
          <a:xfrm>
            <a:off x="244929" y="5023773"/>
            <a:ext cx="7428143" cy="828299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&lt;a </a:t>
            </a:r>
            <a:r>
              <a:rPr lang="fr-FR" altLang="fr-FR" sz="2400" b="1" dirty="0" err="1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href</a:t>
            </a:r>
            <a:r>
              <a:rPr lang="fr-FR" altLang="fr-FR" sz="2400" b="1" dirty="0" smtClean="0">
                <a:solidFill>
                  <a:srgbClr val="558ED5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=</a:t>
            </a:r>
            <a:r>
              <a:rPr lang="ar-DZ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“</a:t>
            </a:r>
            <a:r>
              <a:rPr lang="en-US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#paragraphe2</a:t>
            </a:r>
            <a:r>
              <a:rPr lang="fr-FR" altLang="fr-FR" sz="2400" b="1" dirty="0" smtClean="0">
                <a:solidFill>
                  <a:srgbClr val="948A54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"</a:t>
            </a:r>
            <a:r>
              <a:rPr lang="fr-FR" altLang="fr-FR" sz="2400" b="1" dirty="0" smtClean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&gt;</a:t>
            </a:r>
            <a:r>
              <a:rPr lang="fr-FR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ce lien </a:t>
            </a:r>
            <a:r>
              <a:rPr lang="fr-FR" altLang="fr-FR" sz="24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 /a&gt;</a:t>
            </a:r>
            <a:endParaRPr lang="fr-FR" altLang="fr-FR" sz="2800" dirty="0">
              <a:latin typeface="Arial" panose="020B0604020202020204" pitchFamily="34" charset="0"/>
            </a:endParaRPr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4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endParaRPr lang="en-US" altLang="fr-FR" dirty="0"/>
          </a:p>
          <a:p>
            <a:pPr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800" dirty="0">
              <a:latin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637140" y="1765688"/>
            <a:ext cx="3314701" cy="925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التوجه لموقع آخر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8637139" y="2867073"/>
            <a:ext cx="3314701" cy="925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التوجه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لارسال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بريد الكتروني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637140" y="3968460"/>
            <a:ext cx="3314701" cy="925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التوجه لصفحة من نفس الموقع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8637139" y="5021224"/>
            <a:ext cx="3314701" cy="9257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التوجه لعنصر معين من نفس الصفحة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6" name="Flèche droite 15"/>
          <p:cNvSpPr/>
          <p:nvPr/>
        </p:nvSpPr>
        <p:spPr>
          <a:xfrm rot="10800000">
            <a:off x="7738046" y="2132903"/>
            <a:ext cx="834120" cy="37015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 droite 16"/>
          <p:cNvSpPr/>
          <p:nvPr/>
        </p:nvSpPr>
        <p:spPr>
          <a:xfrm rot="10800000">
            <a:off x="7738046" y="3113297"/>
            <a:ext cx="834120" cy="37015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droite 17"/>
          <p:cNvSpPr/>
          <p:nvPr/>
        </p:nvSpPr>
        <p:spPr>
          <a:xfrm rot="10800000">
            <a:off x="7738046" y="4197531"/>
            <a:ext cx="834120" cy="37015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 droite 18"/>
          <p:cNvSpPr/>
          <p:nvPr/>
        </p:nvSpPr>
        <p:spPr>
          <a:xfrm rot="10800000">
            <a:off x="7738046" y="5252844"/>
            <a:ext cx="834120" cy="37015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3853" y="224044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وسم الجداول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 de texte 66"/>
          <p:cNvSpPr txBox="1">
            <a:spLocks noChangeArrowheads="1"/>
          </p:cNvSpPr>
          <p:nvPr/>
        </p:nvSpPr>
        <p:spPr bwMode="auto">
          <a:xfrm>
            <a:off x="2488519" y="1916537"/>
            <a:ext cx="5244377" cy="4683557"/>
          </a:xfrm>
          <a:prstGeom prst="rect">
            <a:avLst/>
          </a:prstGeom>
          <a:solidFill>
            <a:srgbClr val="FDE9D9"/>
          </a:solidFill>
          <a:ln w="6350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&lt;table border="1" &gt;</a:t>
            </a:r>
            <a:endParaRPr lang="en-US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</a:t>
            </a:r>
            <a:r>
              <a:rPr lang="fr-FR" altLang="fr-FR" sz="20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&lt;tr&gt;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   </a:t>
            </a:r>
            <a:r>
              <a:rPr lang="fr-FR" altLang="fr-FR" sz="2000" b="1" dirty="0">
                <a:solidFill>
                  <a:srgbClr val="0070C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&lt;td&gt;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السطر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الأول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و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العمود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الأول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&lt;/td&gt;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   </a:t>
            </a:r>
            <a:r>
              <a:rPr lang="fr-FR" altLang="fr-FR" sz="2000" b="1" dirty="0">
                <a:solidFill>
                  <a:srgbClr val="0070C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&lt;td&gt;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السطر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الأول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و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العمود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الثاني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&lt;/td&gt;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</a:t>
            </a:r>
            <a:r>
              <a:rPr lang="fr-FR" altLang="fr-FR" sz="20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&lt;/tr&gt;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&lt;tr&gt;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0070C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   &lt;td&gt;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السطر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الثاني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و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العمود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الأول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&lt;/td&gt;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     </a:t>
            </a:r>
            <a:r>
              <a:rPr lang="fr-FR" altLang="fr-FR" sz="2000" b="1" dirty="0">
                <a:solidFill>
                  <a:srgbClr val="0070C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&lt;td&gt;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السطر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الثاني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و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العمود</a:t>
            </a:r>
            <a:r>
              <a:rPr lang="fr-FR" altLang="fr-FR" sz="2000" b="1" dirty="0"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SA" altLang="fr-FR" sz="2000" b="1" dirty="0">
                <a:latin typeface="Calibri" panose="020F0502020204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الثاني</a:t>
            </a: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&lt;/td&gt;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00B050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&lt;/tr&gt;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fr-FR" altLang="fr-FR" sz="2000" b="1" dirty="0">
                <a:solidFill>
                  <a:srgbClr val="E46C0A"/>
                </a:solidFill>
                <a:latin typeface="Khmer UI" panose="020B0502040204020203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&lt;/table&gt;</a:t>
            </a:r>
            <a:endParaRPr lang="fr-FR" altLang="fr-FR" sz="1401" dirty="0"/>
          </a:p>
          <a:p>
            <a:pPr defTabSz="914373" eaLnBrk="0" fontAlgn="base" hangingPunct="0">
              <a:spcBef>
                <a:spcPct val="0"/>
              </a:spcBef>
              <a:spcAft>
                <a:spcPts val="1200"/>
              </a:spcAft>
            </a:pPr>
            <a:endParaRPr lang="fr-FR" altLang="fr-FR" sz="2400" dirty="0">
              <a:latin typeface="Arial" panose="020B0604020202020204" pitchFamily="34" charset="0"/>
            </a:endParaRPr>
          </a:p>
        </p:txBody>
      </p:sp>
      <p:sp>
        <p:nvSpPr>
          <p:cNvPr id="4" name="Zone de texte 65"/>
          <p:cNvSpPr txBox="1">
            <a:spLocks noChangeArrowheads="1"/>
          </p:cNvSpPr>
          <p:nvPr/>
        </p:nvSpPr>
        <p:spPr bwMode="auto">
          <a:xfrm>
            <a:off x="9673507" y="1916536"/>
            <a:ext cx="942974" cy="5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0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</a:t>
            </a:r>
            <a:r>
              <a:rPr lang="fr-FR" altLang="fr-FR" sz="20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:</a:t>
            </a:r>
            <a:endParaRPr lang="en-US" altLang="fr-FR" sz="1401" dirty="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330" y="981441"/>
            <a:ext cx="184730" cy="46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6184" y="858141"/>
            <a:ext cx="10363701" cy="9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1"/>
              </a:spcAft>
            </a:pP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يتم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إدراج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الجدول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بالوسم</a:t>
            </a:r>
            <a:r>
              <a:rPr lang="fr-FR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&lt;table&gt;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وداخل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الجدول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يجب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إدراج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صفوف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باستخدام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الوسم</a:t>
            </a:r>
            <a:r>
              <a:rPr lang="fr-FR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&lt;tr&gt; </a:t>
            </a:r>
            <a:r>
              <a:rPr lang="ar-DZ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 الأعمدة </a:t>
            </a:r>
            <a:r>
              <a:rPr lang="fr-FR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&lt;td&gt;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 يمكن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وضع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إطار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للجدول</a:t>
            </a:r>
            <a:r>
              <a:rPr lang="ar-SA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SA" altLang="fr-FR" sz="1801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بالخاصية </a:t>
            </a:r>
            <a:r>
              <a:rPr lang="fr-FR" altLang="fr-FR" sz="1801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border</a:t>
            </a:r>
            <a:endParaRPr lang="fr-FR" altLang="fr-FR" sz="180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0330" y="1210042"/>
            <a:ext cx="184730" cy="46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6869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55569"/>
              </p:ext>
            </p:extLst>
          </p:nvPr>
        </p:nvGraphicFramePr>
        <p:xfrm>
          <a:off x="2110153" y="228599"/>
          <a:ext cx="9680332" cy="625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4474">
                  <a:extLst>
                    <a:ext uri="{9D8B030D-6E8A-4147-A177-3AD203B41FA5}">
                      <a16:colId xmlns:a16="http://schemas.microsoft.com/office/drawing/2014/main" val="2503611300"/>
                    </a:ext>
                  </a:extLst>
                </a:gridCol>
                <a:gridCol w="4069367">
                  <a:extLst>
                    <a:ext uri="{9D8B030D-6E8A-4147-A177-3AD203B41FA5}">
                      <a16:colId xmlns:a16="http://schemas.microsoft.com/office/drawing/2014/main" val="3817921532"/>
                    </a:ext>
                  </a:extLst>
                </a:gridCol>
                <a:gridCol w="2856491">
                  <a:extLst>
                    <a:ext uri="{9D8B030D-6E8A-4147-A177-3AD203B41FA5}">
                      <a16:colId xmlns:a16="http://schemas.microsoft.com/office/drawing/2014/main" val="1003169232"/>
                    </a:ext>
                  </a:extLst>
                </a:gridCol>
              </a:tblGrid>
              <a:tr h="517862">
                <a:tc>
                  <a:txBody>
                    <a:bodyPr/>
                    <a:lstStyle/>
                    <a:p>
                      <a:pPr algn="ctr"/>
                      <a:r>
                        <a:rPr lang="ar-DZ" sz="2800" dirty="0" smtClean="0">
                          <a:latin typeface="+mn-lt"/>
                          <a:cs typeface="Al-Jazeera-Arabic-Bold" panose="01000500000000020006" pitchFamily="2" charset="-78"/>
                        </a:rPr>
                        <a:t>خصائصه</a:t>
                      </a:r>
                      <a:endParaRPr lang="fr-FR" sz="2800" dirty="0">
                        <a:solidFill>
                          <a:srgbClr val="FFFF00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dirty="0" smtClean="0">
                          <a:latin typeface="+mn-lt"/>
                          <a:cs typeface="Al-Jazeera-Arabic-Bold" panose="01000500000000020006" pitchFamily="2" charset="-78"/>
                        </a:rPr>
                        <a:t>استعماله</a:t>
                      </a:r>
                      <a:r>
                        <a:rPr lang="ar-DZ" sz="28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</a:t>
                      </a:r>
                      <a:endParaRPr lang="fr-FR" sz="2800" dirty="0">
                        <a:solidFill>
                          <a:srgbClr val="FFFF00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dirty="0" smtClean="0">
                          <a:latin typeface="+mn-lt"/>
                          <a:cs typeface="Al-Jazeera-Arabic-Bold" panose="01000500000000020006" pitchFamily="2" charset="-78"/>
                        </a:rPr>
                        <a:t>الوسم </a:t>
                      </a:r>
                      <a:endParaRPr lang="fr-FR" sz="2800" dirty="0">
                        <a:solidFill>
                          <a:srgbClr val="FFFF00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324070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algn="ctr" rtl="1"/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لتحديد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بداية و نهاية ملف 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&lt;html&gt;…………… &lt;/html&gt;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15220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algn="ctr" rtl="1"/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لتحديد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بداية و نهاية جزء رأس ملف 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head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&gt;…………… &lt;/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head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75577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عنوان صفحة الويب في جزء الرأس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title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&gt;…………… &lt;/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title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25227"/>
                  </a:ext>
                </a:extLst>
              </a:tr>
              <a:tr h="517862"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Bgcolor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, </a:t>
                      </a:r>
                      <a:r>
                        <a:rPr lang="fr-FR" sz="1400" baseline="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dir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, </a:t>
                      </a:r>
                      <a:r>
                        <a:rPr lang="fr-FR" sz="1400" baseline="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align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, </a:t>
                      </a:r>
                      <a:r>
                        <a:rPr lang="fr-FR" sz="1400" baseline="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text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لتحديد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بداية و نهاية جزء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جسم ملف 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&lt;body&gt;…………… &lt;/body&gt;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963171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algn="ctr" rtl="1"/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Align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 </a:t>
                      </a: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dir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فقرة في جسم ملف 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&lt;p&gt; ............... &lt;/p&gt;</a:t>
                      </a:r>
                      <a:endParaRPr lang="fr-FR" altLang="fr-FR" sz="105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10923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algn="ctr" rtl="1"/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فاصل السطر (العودة للسطر)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br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 </a:t>
                      </a:r>
                      <a:endParaRPr lang="fr-FR" altLang="fr-FR" sz="105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27328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Align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 </a:t>
                      </a: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dir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عنوان رئيسي في ملف 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&lt;h</a:t>
                      </a:r>
                      <a:r>
                        <a:rPr lang="ar-DZ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1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 .................... &lt;/h</a:t>
                      </a:r>
                      <a:r>
                        <a:rPr lang="ar-DZ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1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  <a:endParaRPr lang="fr-FR" altLang="fr-FR" sz="105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985343"/>
                  </a:ext>
                </a:extLst>
              </a:tr>
              <a:tr h="517862">
                <a:tc>
                  <a:txBody>
                    <a:bodyPr/>
                    <a:lstStyle/>
                    <a:p>
                      <a:pPr algn="ctr" rtl="1"/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Size, face, </a:t>
                      </a: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color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لتنسيق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الخط من حيث الحجم، اللون و النوع 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&lt;font&gt; ................ &lt;/font&gt;</a:t>
                      </a:r>
                      <a:endParaRPr lang="fr-FR" altLang="fr-FR" sz="105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89283"/>
                  </a:ext>
                </a:extLst>
              </a:tr>
              <a:tr h="961743">
                <a:tc>
                  <a:txBody>
                    <a:bodyPr/>
                    <a:lstStyle/>
                    <a:p>
                      <a:pPr algn="ctr" rtl="1"/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Dir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type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قائمة مرقمة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ol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&lt;li&gt;………</a:t>
                      </a: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&lt;li&gt;…….. </a:t>
                      </a: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&lt;/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ol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  <a:endParaRPr lang="fr-FR" altLang="fr-FR" sz="100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86035"/>
                  </a:ext>
                </a:extLst>
              </a:tr>
              <a:tr h="961743"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Dir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</a:t>
                      </a:r>
                      <a:r>
                        <a:rPr lang="fr-FR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type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قائمة منقطة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ul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&lt;li&gt;………</a:t>
                      </a: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&lt;li&gt;…….. </a:t>
                      </a: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/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ul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59095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algn="ctr" rtl="1"/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Width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 </a:t>
                      </a: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height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 </a:t>
                      </a:r>
                      <a:r>
                        <a:rPr 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alt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, border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صورة في ملف 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img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src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= "……………………"&gt;</a:t>
                      </a:r>
                      <a:endParaRPr lang="fr-FR" altLang="fr-FR" sz="160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64702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ctr" rtl="1"/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رابط تشعبي (لصفحة او موقع أو ..)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&lt;a 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href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= "……"&gt;</a:t>
                      </a:r>
                      <a:r>
                        <a:rPr lang="fr-FR" altLang="fr-FR" sz="1600" dirty="0" smtClean="0">
                          <a:latin typeface="+mn-lt"/>
                          <a:cs typeface="Al-Jazeera-Arabic-Bold" panose="01000500000000020006" pitchFamily="2" charset="-78"/>
                        </a:rPr>
                        <a:t>…… &lt; /a&gt;</a:t>
                      </a:r>
                      <a:endParaRPr lang="fr-FR" sz="1400" b="1" dirty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4732"/>
                  </a:ext>
                </a:extLst>
              </a:tr>
              <a:tr h="304953">
                <a:tc>
                  <a:txBody>
                    <a:bodyPr/>
                    <a:lstStyle/>
                    <a:p>
                      <a:pPr algn="ctr" rtl="1"/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border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جدول في ملف </a:t>
                      </a:r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HTML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&lt;table&gt;…………… &lt;/table&gt;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60748"/>
              </p:ext>
            </p:extLst>
          </p:nvPr>
        </p:nvGraphicFramePr>
        <p:xfrm>
          <a:off x="1915717" y="1011116"/>
          <a:ext cx="9127421" cy="2940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147">
                  <a:extLst>
                    <a:ext uri="{9D8B030D-6E8A-4147-A177-3AD203B41FA5}">
                      <a16:colId xmlns:a16="http://schemas.microsoft.com/office/drawing/2014/main" val="2503611300"/>
                    </a:ext>
                  </a:extLst>
                </a:gridCol>
                <a:gridCol w="3836937">
                  <a:extLst>
                    <a:ext uri="{9D8B030D-6E8A-4147-A177-3AD203B41FA5}">
                      <a16:colId xmlns:a16="http://schemas.microsoft.com/office/drawing/2014/main" val="3817921532"/>
                    </a:ext>
                  </a:extLst>
                </a:gridCol>
                <a:gridCol w="2693337">
                  <a:extLst>
                    <a:ext uri="{9D8B030D-6E8A-4147-A177-3AD203B41FA5}">
                      <a16:colId xmlns:a16="http://schemas.microsoft.com/office/drawing/2014/main" val="1003169232"/>
                    </a:ext>
                  </a:extLst>
                </a:gridCol>
              </a:tblGrid>
              <a:tr h="702706">
                <a:tc>
                  <a:txBody>
                    <a:bodyPr/>
                    <a:lstStyle/>
                    <a:p>
                      <a:pPr algn="ctr"/>
                      <a:r>
                        <a:rPr lang="ar-DZ" sz="2800" dirty="0" smtClean="0">
                          <a:latin typeface="+mn-lt"/>
                          <a:cs typeface="Al-Jazeera-Arabic-Bold" panose="01000500000000020006" pitchFamily="2" charset="-78"/>
                        </a:rPr>
                        <a:t>خصائصه</a:t>
                      </a:r>
                      <a:endParaRPr lang="fr-FR" sz="2800" dirty="0">
                        <a:solidFill>
                          <a:srgbClr val="FFFF00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dirty="0" smtClean="0">
                          <a:latin typeface="+mn-lt"/>
                          <a:cs typeface="Al-Jazeera-Arabic-Bold" panose="01000500000000020006" pitchFamily="2" charset="-78"/>
                        </a:rPr>
                        <a:t>استعماله</a:t>
                      </a:r>
                      <a:r>
                        <a:rPr lang="ar-DZ" sz="28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</a:t>
                      </a:r>
                      <a:endParaRPr lang="fr-FR" sz="2800" dirty="0">
                        <a:solidFill>
                          <a:srgbClr val="FFFF00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dirty="0" smtClean="0">
                          <a:latin typeface="+mn-lt"/>
                          <a:cs typeface="Al-Jazeera-Arabic-Bold" panose="01000500000000020006" pitchFamily="2" charset="-78"/>
                        </a:rPr>
                        <a:t>الوسم </a:t>
                      </a:r>
                      <a:endParaRPr lang="fr-FR" sz="2800" dirty="0">
                        <a:solidFill>
                          <a:srgbClr val="FFFF00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324070"/>
                  </a:ext>
                </a:extLst>
              </a:tr>
              <a:tr h="429893">
                <a:tc>
                  <a:txBody>
                    <a:bodyPr/>
                    <a:lstStyle/>
                    <a:p>
                      <a:pPr algn="ctr" rtl="1"/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للكتابة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بخط غليظ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strong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&gt;…………… &lt;</a:t>
                      </a:r>
                      <a:r>
                        <a:rPr lang="fr-FR" altLang="fr-FR" sz="1400" kern="12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strong</a:t>
                      </a: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&gt;</a:t>
                      </a:r>
                      <a:endParaRPr lang="ar-DZ" altLang="fr-FR" sz="1400" kern="1200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&lt;b&gt;…………… &lt;b&gt;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15220"/>
                  </a:ext>
                </a:extLst>
              </a:tr>
              <a:tr h="429893">
                <a:tc>
                  <a:txBody>
                    <a:bodyPr/>
                    <a:lstStyle/>
                    <a:p>
                      <a:pPr algn="ctr" rtl="1"/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للتسطير تحت الكتابة 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&lt;u&gt;…………… &lt;/u&gt;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75577"/>
                  </a:ext>
                </a:extLst>
              </a:tr>
              <a:tr h="429893"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للتشطيب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على نص معين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&lt;s&gt;…………… &lt;/s&gt;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25227"/>
                  </a:ext>
                </a:extLst>
              </a:tr>
              <a:tr h="429893"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لتوسيط العنصر في الصفحة</a:t>
                      </a:r>
                      <a:endParaRPr lang="fr-FR" sz="1400" dirty="0" smtClean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kern="1200" dirty="0" smtClean="0">
                          <a:latin typeface="+mn-lt"/>
                          <a:cs typeface="Al-Jazeera-Arabic-Bold" panose="01000500000000020006" pitchFamily="2" charset="-78"/>
                        </a:rPr>
                        <a:t>&lt;center&gt;…………… &lt;/center&gt;</a:t>
                      </a:r>
                      <a:endParaRPr lang="fr-FR" altLang="fr-FR" sz="1400" b="1" kern="1200" dirty="0" smtClean="0">
                        <a:solidFill>
                          <a:srgbClr val="E46C0A"/>
                        </a:solidFill>
                        <a:latin typeface="+mn-lt"/>
                        <a:ea typeface="Arial Unicode MS" panose="020B0604020202020204" pitchFamily="34" charset="-128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963171"/>
                  </a:ext>
                </a:extLst>
              </a:tr>
              <a:tr h="429893">
                <a:tc>
                  <a:txBody>
                    <a:bodyPr/>
                    <a:lstStyle/>
                    <a:p>
                      <a:pPr algn="ctr" rtl="1"/>
                      <a:r>
                        <a:rPr 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size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لإدراج فاصل (سطر</a:t>
                      </a:r>
                      <a:r>
                        <a:rPr lang="ar-DZ" sz="1400" baseline="0" dirty="0" smtClean="0">
                          <a:latin typeface="+mn-lt"/>
                          <a:cs typeface="Al-Jazeera-Arabic-Bold" panose="01000500000000020006" pitchFamily="2" charset="-78"/>
                        </a:rPr>
                        <a:t> افقي)</a:t>
                      </a:r>
                      <a:endParaRPr lang="fr-FR" sz="1400" dirty="0">
                        <a:solidFill>
                          <a:schemeClr val="tx1"/>
                        </a:solidFill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&lt;</a:t>
                      </a:r>
                      <a:r>
                        <a:rPr lang="fr-FR" altLang="fr-FR" sz="1400" dirty="0" err="1" smtClean="0">
                          <a:latin typeface="+mn-lt"/>
                          <a:cs typeface="Al-Jazeera-Arabic-Bold" panose="01000500000000020006" pitchFamily="2" charset="-78"/>
                        </a:rPr>
                        <a:t>hr</a:t>
                      </a:r>
                      <a:r>
                        <a:rPr lang="fr-FR" altLang="fr-FR" sz="1400" dirty="0" smtClean="0">
                          <a:latin typeface="+mn-lt"/>
                          <a:cs typeface="Al-Jazeera-Arabic-Bold" panose="01000500000000020006" pitchFamily="2" charset="-78"/>
                        </a:rPr>
                        <a:t>&gt; </a:t>
                      </a:r>
                      <a:endParaRPr lang="fr-FR" altLang="fr-FR" sz="1050" b="1" dirty="0" smtClean="0">
                        <a:latin typeface="+mn-lt"/>
                        <a:cs typeface="Al-Jazeera-Arabic-Bold" panose="01000500000000020006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2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43871"/>
            <a:ext cx="18473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32590" y="494768"/>
            <a:ext cx="2670924" cy="132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fr-FR" sz="1600" b="1" dirty="0">
              <a:solidFill>
                <a:srgbClr val="FF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تعريف الوسوم</a:t>
            </a:r>
            <a:endParaRPr lang="fr-FR" alt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 err="1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Balises</a:t>
            </a:r>
            <a:endParaRPr lang="en-US" altLang="fr-FR" sz="3600" dirty="0">
              <a:cs typeface="Al-Jazeera-Arabic-Bold" panose="01000500000000020006" pitchFamily="2" charset="-7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1434664" y="2539011"/>
            <a:ext cx="8284716" cy="1381538"/>
            <a:chOff x="-780310" y="-88333"/>
            <a:chExt cx="6014753" cy="1078933"/>
          </a:xfrm>
        </p:grpSpPr>
        <p:sp>
          <p:nvSpPr>
            <p:cNvPr id="13" name="Zone de texte 4"/>
            <p:cNvSpPr txBox="1"/>
            <p:nvPr/>
          </p:nvSpPr>
          <p:spPr>
            <a:xfrm>
              <a:off x="-780310" y="-88333"/>
              <a:ext cx="6014753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1"/>
                </a:spcAft>
              </a:pPr>
              <a:r>
                <a:rPr lang="ar-DZ" sz="2400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&lt;</a:t>
              </a:r>
              <a:r>
                <a:rPr lang="ar-DZ" sz="2400" b="1" dirty="0" err="1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اسم_الوسم</a:t>
              </a:r>
              <a:r>
                <a:rPr lang="ar-DZ" sz="2400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/&gt;</a:t>
              </a:r>
              <a:r>
                <a:rPr lang="ar-DZ" sz="24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  </a:t>
              </a:r>
              <a:r>
                <a:rPr lang="ar-DZ" sz="2400" dirty="0">
                  <a:solidFill>
                    <a:srgbClr val="FF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النص الذي تطبق عليه تعليمة الوسم</a:t>
              </a:r>
              <a:r>
                <a:rPr lang="ar-DZ" sz="2400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    &lt;</a:t>
              </a:r>
              <a:r>
                <a:rPr lang="ar-DZ" sz="2400" b="1" dirty="0" err="1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اسم_الوسم</a:t>
              </a:r>
              <a:r>
                <a:rPr lang="ar-DZ" sz="2400" b="1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&gt;</a:t>
              </a:r>
              <a:endParaRPr lang="fr-FR" sz="180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Pensées 13"/>
            <p:cNvSpPr/>
            <p:nvPr/>
          </p:nvSpPr>
          <p:spPr>
            <a:xfrm>
              <a:off x="-180941" y="438150"/>
              <a:ext cx="1952591" cy="533400"/>
            </a:xfrm>
            <a:prstGeom prst="cloudCallout">
              <a:avLst>
                <a:gd name="adj1" fmla="val -34905"/>
                <a:gd name="adj2" fmla="val -9279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1"/>
                </a:spcAft>
              </a:pPr>
              <a:r>
                <a:rPr lang="ar-DZ" sz="2400" b="1">
                  <a:ea typeface="Times New Roman" panose="02020603050405020304" pitchFamily="18" charset="0"/>
                  <a:cs typeface="Arial" panose="020B0604020202020204" pitchFamily="34" charset="0"/>
                </a:rPr>
                <a:t>وسم البداية</a:t>
              </a:r>
              <a:endParaRPr lang="fr-FR" sz="1801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" name="Pensées 14"/>
            <p:cNvSpPr/>
            <p:nvPr/>
          </p:nvSpPr>
          <p:spPr>
            <a:xfrm>
              <a:off x="2247934" y="457200"/>
              <a:ext cx="1952591" cy="533400"/>
            </a:xfrm>
            <a:prstGeom prst="cloudCallout">
              <a:avLst>
                <a:gd name="adj1" fmla="val 61144"/>
                <a:gd name="adj2" fmla="val -9366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1"/>
                </a:spcAft>
              </a:pPr>
              <a:r>
                <a:rPr lang="ar-DZ" sz="2400" b="1">
                  <a:ea typeface="Times New Roman" panose="02020603050405020304" pitchFamily="18" charset="0"/>
                  <a:cs typeface="Arial" panose="020B0604020202020204" pitchFamily="34" charset="0"/>
                </a:rPr>
                <a:t>وسم النهاية</a:t>
              </a:r>
              <a:endParaRPr lang="fr-FR" sz="1801"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 de texte 11"/>
          <p:cNvSpPr txBox="1">
            <a:spLocks noChangeArrowheads="1"/>
          </p:cNvSpPr>
          <p:nvPr/>
        </p:nvSpPr>
        <p:spPr bwMode="auto">
          <a:xfrm>
            <a:off x="2047854" y="4785039"/>
            <a:ext cx="6789945" cy="6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fr-FR" alt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ar-DZ" alt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/&gt;</a:t>
            </a:r>
            <a:r>
              <a:rPr lang="ar-DZ" altLang="fr-FR" sz="32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ar-DZ" altLang="fr-FR" sz="3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الجملة التي ستكتب بشكل مائل</a:t>
            </a:r>
            <a:r>
              <a:rPr lang="ar-DZ" alt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&lt;</a:t>
            </a:r>
            <a:r>
              <a:rPr lang="fr-FR" alt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ar-DZ" alt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ar-DZ" alt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2260231" y="1900920"/>
            <a:ext cx="9717724" cy="4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هي عبارة عن رموز، دورها اعطاء تعليمات، تكتب من اليسار الى اليمين و تكون من الشكل </a:t>
            </a:r>
            <a:r>
              <a:rPr lang="ar-DZ" alt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: </a:t>
            </a:r>
            <a:endParaRPr lang="fr-FR" altLang="fr-FR" sz="2000" dirty="0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13157198" y="1919942"/>
            <a:ext cx="184730" cy="109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1">
                <a:latin typeface="Arial" panose="020B0604020202020204" pitchFamily="34" charset="0"/>
              </a:rPr>
              <a:t/>
            </a:r>
            <a:br>
              <a:rPr lang="fr-FR" altLang="fr-FR" sz="1801">
                <a:latin typeface="Arial" panose="020B0604020202020204" pitchFamily="34" charset="0"/>
              </a:rPr>
            </a:br>
            <a:endParaRPr lang="fr-FR" altLang="fr-FR" sz="1801">
              <a:latin typeface="Arial" panose="020B0604020202020204" pitchFamily="34" charset="0"/>
            </a:endParaRPr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801">
              <a:latin typeface="Arial" panose="020B0604020202020204" pitchFamily="34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313894" y="5399181"/>
            <a:ext cx="11351636" cy="83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373" rtl="1"/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الكتابة السابقة في ملف </a:t>
            </a:r>
            <a:r>
              <a:rPr lang="fr-FR" altLang="fr-FR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HTML</a:t>
            </a:r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تسمح بكتابة الجملة ما بين الوسمين بخط مائل لأن الوسم &lt;</a:t>
            </a:r>
            <a:r>
              <a:rPr lang="fr-FR" altLang="fr-FR" sz="2400" dirty="0">
                <a:latin typeface="+mn-lt"/>
                <a:ea typeface="Arial Unicode MS" panose="020B0604020202020204" pitchFamily="34" charset="-128"/>
                <a:cs typeface="Al-Jazeera-Arabic-Bold" panose="01000500000000020006" pitchFamily="2" charset="-78"/>
              </a:rPr>
              <a:t>i</a:t>
            </a:r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&gt; يسمح بكتابة الخط بشكل مائل</a:t>
            </a:r>
            <a:endParaRPr lang="fr-FR" alt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10003512" y="4091517"/>
            <a:ext cx="1159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altLang="fr-FR" sz="28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مثال : 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19227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43871"/>
            <a:ext cx="18473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36958" y="656728"/>
            <a:ext cx="2670924" cy="132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fr-FR" sz="1600" b="1" dirty="0">
              <a:solidFill>
                <a:srgbClr val="FF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تعريف الوسوم</a:t>
            </a:r>
            <a:endParaRPr lang="fr-FR" alt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 err="1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Balises</a:t>
            </a:r>
            <a:endParaRPr lang="en-US" altLang="fr-FR" sz="3600" dirty="0">
              <a:cs typeface="Al-Jazeera-Arabic-Bold" panose="01000500000000020006" pitchFamily="2" charset="-78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13157198" y="1919942"/>
            <a:ext cx="184730" cy="109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1">
                <a:latin typeface="Arial" panose="020B0604020202020204" pitchFamily="34" charset="0"/>
              </a:rPr>
              <a:t/>
            </a:r>
            <a:br>
              <a:rPr lang="fr-FR" altLang="fr-FR" sz="1801">
                <a:latin typeface="Arial" panose="020B0604020202020204" pitchFamily="34" charset="0"/>
              </a:rPr>
            </a:br>
            <a:endParaRPr lang="fr-FR" altLang="fr-FR" sz="1801">
              <a:latin typeface="Arial" panose="020B0604020202020204" pitchFamily="34" charset="0"/>
            </a:endParaRPr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801"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AE5E2"/>
              </a:clrFrom>
              <a:clrTo>
                <a:srgbClr val="EAE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0" y="301803"/>
            <a:ext cx="3614740" cy="20332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1" y="2295525"/>
            <a:ext cx="8702565" cy="30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43871"/>
            <a:ext cx="18473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336958" y="656728"/>
            <a:ext cx="2670924" cy="132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fr-FR" sz="1600" b="1" dirty="0">
              <a:solidFill>
                <a:srgbClr val="FF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تعريف الوسوم</a:t>
            </a:r>
            <a:endParaRPr lang="fr-FR" alt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 err="1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Balises</a:t>
            </a:r>
            <a:endParaRPr lang="en-US" altLang="fr-FR" sz="3600" dirty="0">
              <a:cs typeface="Al-Jazeera-Arabic-Bold" panose="01000500000000020006" pitchFamily="2" charset="-78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13157198" y="1919942"/>
            <a:ext cx="184730" cy="109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1">
                <a:latin typeface="Arial" panose="020B0604020202020204" pitchFamily="34" charset="0"/>
              </a:rPr>
              <a:t/>
            </a:r>
            <a:br>
              <a:rPr lang="fr-FR" altLang="fr-FR" sz="1801">
                <a:latin typeface="Arial" panose="020B0604020202020204" pitchFamily="34" charset="0"/>
              </a:rPr>
            </a:br>
            <a:endParaRPr lang="fr-FR" altLang="fr-FR" sz="1801">
              <a:latin typeface="Arial" panose="020B0604020202020204" pitchFamily="34" charset="0"/>
            </a:endParaRPr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801"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AE5E2"/>
              </a:clrFrom>
              <a:clrTo>
                <a:srgbClr val="EAE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0" y="301803"/>
            <a:ext cx="3614740" cy="20332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50" y="2179693"/>
            <a:ext cx="8308427" cy="44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" y="43871"/>
            <a:ext cx="18473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180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98328" y="275544"/>
            <a:ext cx="2670924" cy="132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3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altLang="fr-FR" sz="1600" b="1" dirty="0">
              <a:solidFill>
                <a:srgbClr val="FF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fr-FR" sz="32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تعريف الوسوم</a:t>
            </a:r>
            <a:endParaRPr lang="fr-FR" alt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3200" b="1" dirty="0" err="1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Balises</a:t>
            </a:r>
            <a:endParaRPr lang="en-US" altLang="fr-FR" sz="3600" dirty="0">
              <a:cs typeface="Al-Jazeera-Arabic-Bold" panose="01000500000000020006" pitchFamily="2" charset="-78"/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13157198" y="1919942"/>
            <a:ext cx="184730" cy="109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100"/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1">
                <a:latin typeface="Arial" panose="020B0604020202020204" pitchFamily="34" charset="0"/>
              </a:rPr>
              <a:t/>
            </a:r>
            <a:br>
              <a:rPr lang="fr-FR" altLang="fr-FR" sz="1801">
                <a:latin typeface="Arial" panose="020B0604020202020204" pitchFamily="34" charset="0"/>
              </a:rPr>
            </a:br>
            <a:endParaRPr lang="fr-FR" altLang="fr-FR" sz="1801">
              <a:latin typeface="Arial" panose="020B0604020202020204" pitchFamily="34" charset="0"/>
            </a:endParaRPr>
          </a:p>
          <a:p>
            <a:pPr algn="r" defTabSz="91437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801">
              <a:latin typeface="Arial" panose="020B0604020202020204" pitchFamily="34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523386" y="1643135"/>
            <a:ext cx="11506201" cy="273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373" rtl="1"/>
            <a:endParaRPr lang="ar-DZ" altLang="fr-FR" sz="3200" dirty="0">
              <a:latin typeface="Al-Jazeera-Arabic-Bold" panose="01000500000000020006" pitchFamily="2" charset="-78"/>
              <a:ea typeface="Arial Unicode MS" panose="020B0604020202020204" pitchFamily="34" charset="-128"/>
              <a:cs typeface="Al-Jazeera-Arabic-Bold" panose="01000500000000020006" pitchFamily="2" charset="-78"/>
            </a:endParaRPr>
          </a:p>
          <a:p>
            <a:pPr algn="r" defTabSz="914373" rtl="1"/>
            <a:r>
              <a:rPr lang="ar-DZ" altLang="fr-FR" sz="2400" dirty="0">
                <a:solidFill>
                  <a:srgbClr val="604A7B"/>
                </a:solidFill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ملاحظات </a:t>
            </a:r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:</a:t>
            </a:r>
            <a:endParaRPr lang="fr-FR" altLang="fr-FR" sz="2400" dirty="0"/>
          </a:p>
          <a:p>
            <a:pPr marL="342890" indent="-342890" algn="r" defTabSz="914373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الوسوم الثنائية هي التي تحتوي على وسم البداية و وسم النهاية</a:t>
            </a:r>
            <a:endParaRPr lang="fr-FR" altLang="fr-FR" sz="2400" dirty="0"/>
          </a:p>
          <a:p>
            <a:pPr marL="342890" indent="-342890" algn="r" defTabSz="914373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الوسوم الأحادية هي وسوم لا تحتاج لوسم النهاية</a:t>
            </a:r>
            <a:endParaRPr lang="en-US" altLang="fr-FR" sz="2400" dirty="0">
              <a:latin typeface="Al-Jazeera-Arabic-Bold" panose="01000500000000020006" pitchFamily="2" charset="-78"/>
              <a:ea typeface="Arial Unicode MS" panose="020B0604020202020204" pitchFamily="34" charset="-128"/>
              <a:cs typeface="Al-Jazeera-Arabic-Bold" panose="01000500000000020006" pitchFamily="2" charset="-78"/>
            </a:endParaRPr>
          </a:p>
          <a:p>
            <a:pPr marL="342890" indent="-342890" algn="r" defTabSz="914373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DZ" alt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عادة ما يحتاج الوسم لمعلومات إضافية على كيفية تطبيق التعليمة على النص ما بين الوسمين، هاته المعلومات الإضافية تسمى خصائص الوسم و تحدد داخل وسم البداية</a:t>
            </a:r>
            <a:r>
              <a:rPr lang="fr-FR" altLang="fr-FR" sz="2400" dirty="0"/>
              <a:t> </a:t>
            </a:r>
            <a:endParaRPr lang="fr-FR" altLang="fr-FR" sz="4000" dirty="0"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AE5E2"/>
              </a:clrFrom>
              <a:clrTo>
                <a:srgbClr val="EAE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6" y="433149"/>
            <a:ext cx="3614740" cy="20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0" y="1065918"/>
            <a:ext cx="7682960" cy="52856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25126" y="542698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بنية ملف </a:t>
            </a:r>
            <a:r>
              <a:rPr lang="fr-FR" sz="2800" b="1" dirty="0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HTML</a:t>
            </a:r>
            <a:endParaRPr lang="fr-FR" sz="2800" dirty="0">
              <a:cs typeface="Al-Jazeera-Arabic-Bold" panose="01000500000000020006" pitchFamily="2" charset="-78"/>
            </a:endParaRPr>
          </a:p>
        </p:txBody>
      </p:sp>
      <p:sp>
        <p:nvSpPr>
          <p:cNvPr id="17" name="Pensées 16"/>
          <p:cNvSpPr/>
          <p:nvPr/>
        </p:nvSpPr>
        <p:spPr>
          <a:xfrm>
            <a:off x="8018301" y="1447814"/>
            <a:ext cx="2295220" cy="1078094"/>
          </a:xfrm>
          <a:prstGeom prst="cloudCallout">
            <a:avLst>
              <a:gd name="adj1" fmla="val -71211"/>
              <a:gd name="adj2" fmla="val 495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1"/>
              </a:spcAft>
            </a:pPr>
            <a:r>
              <a:rPr lang="ar-DZ" sz="2400" b="1" dirty="0">
                <a:ea typeface="Times New Roman" panose="02020603050405020304" pitchFamily="18" charset="0"/>
                <a:cs typeface="Arial" panose="020B0604020202020204" pitchFamily="34" charset="0"/>
              </a:rPr>
              <a:t>منها عنوان الصفحة</a:t>
            </a:r>
            <a:endParaRPr lang="fr-FR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Pensées 17"/>
          <p:cNvSpPr/>
          <p:nvPr/>
        </p:nvSpPr>
        <p:spPr>
          <a:xfrm>
            <a:off x="8017177" y="3902860"/>
            <a:ext cx="2725573" cy="1078094"/>
          </a:xfrm>
          <a:prstGeom prst="cloudCallout">
            <a:avLst>
              <a:gd name="adj1" fmla="val -71211"/>
              <a:gd name="adj2" fmla="val 495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1"/>
              </a:spcAft>
            </a:pPr>
            <a:r>
              <a:rPr lang="ar-DZ" sz="2400" b="1" dirty="0">
                <a:ea typeface="Times New Roman" panose="02020603050405020304" pitchFamily="18" charset="0"/>
                <a:cs typeface="Arial" panose="020B0604020202020204" pitchFamily="34" charset="0"/>
              </a:rPr>
              <a:t>محتوى الصفحة</a:t>
            </a:r>
            <a:endParaRPr lang="fr-FR" sz="16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25126" y="542698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800" b="1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بنية ملف </a:t>
            </a:r>
            <a:r>
              <a:rPr lang="fr-FR" sz="2800" b="1" dirty="0">
                <a:solidFill>
                  <a:srgbClr val="FF0000"/>
                </a:solidFill>
                <a:ea typeface="Calibri" panose="020F0502020204030204" pitchFamily="34" charset="0"/>
                <a:cs typeface="Al-Jazeera-Arabic-Bold" panose="01000500000000020006" pitchFamily="2" charset="-78"/>
              </a:rPr>
              <a:t>HTML</a:t>
            </a:r>
            <a:endParaRPr lang="fr-FR" sz="2800" dirty="0">
              <a:cs typeface="Al-Jazeera-Arabic-Bold" panose="01000500000000020006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53744" y="1136859"/>
            <a:ext cx="4407164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1"/>
              </a:spcAft>
            </a:pP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الوسم &lt;</a:t>
            </a:r>
            <a:r>
              <a:rPr lang="fr-FR" sz="2400" dirty="0" err="1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head</a:t>
            </a: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&gt; </a:t>
            </a:r>
            <a:r>
              <a:rPr lang="ar-DZ" sz="2400" dirty="0">
                <a:latin typeface="Calibri" panose="020F0502020204030204" pitchFamily="34" charset="0"/>
                <a:ea typeface="Arial Unicode MS" panose="020B0604020202020204" pitchFamily="34" charset="-128"/>
                <a:cs typeface="Cambria" panose="02040503050406030204" pitchFamily="18" charset="0"/>
              </a:rPr>
              <a:t> </a:t>
            </a: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 و &lt;</a:t>
            </a:r>
            <a:r>
              <a:rPr lang="fr-FR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/</a:t>
            </a:r>
            <a:r>
              <a:rPr lang="fr-FR" sz="2400" dirty="0" err="1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head</a:t>
            </a: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&gt; يحدد رأس ملف </a:t>
            </a:r>
            <a:r>
              <a:rPr lang="fr-FR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HTML</a:t>
            </a: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الذي يحتوي عادة على معلومات خاصة بالصفحة كعنوان الصفحة، اللغة، اسم الكاتب</a:t>
            </a:r>
            <a:endParaRPr lang="fr-FR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1"/>
              </a:spcAft>
            </a:pP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 </a:t>
            </a:r>
            <a:endParaRPr lang="fr-FR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1"/>
              </a:spcAft>
            </a:pP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الوسم </a:t>
            </a:r>
            <a:r>
              <a:rPr lang="ar-DZ" sz="2400" dirty="0">
                <a:latin typeface="Calibri" panose="020F0502020204030204" pitchFamily="34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&lt;</a:t>
            </a:r>
            <a:r>
              <a:rPr lang="fr-FR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body</a:t>
            </a:r>
            <a:r>
              <a:rPr lang="ar-DZ" sz="2400" dirty="0">
                <a:latin typeface="Calibri" panose="020F0502020204030204" pitchFamily="34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&gt; و &lt;</a:t>
            </a:r>
            <a:r>
              <a:rPr lang="fr-FR" sz="2400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rial" panose="020B0604020202020204" pitchFamily="34" charset="0"/>
              </a:rPr>
              <a:t>/</a:t>
            </a:r>
            <a:r>
              <a:rPr lang="fr-FR" sz="2400" dirty="0">
                <a:ea typeface="Arial Unicode MS" panose="020B0604020202020204" pitchFamily="34" charset="-128"/>
                <a:cs typeface="Arial" panose="020B0604020202020204" pitchFamily="34" charset="0"/>
              </a:rPr>
              <a:t>body</a:t>
            </a:r>
            <a:r>
              <a:rPr lang="ar-DZ" sz="2400" dirty="0">
                <a:latin typeface="Calibri" panose="020F0502020204030204" pitchFamily="34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&gt; يحدد جسم ملف </a:t>
            </a:r>
            <a:r>
              <a:rPr lang="fr-FR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HTML</a:t>
            </a: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الذي يحدد محتويات الصفحة بما فيها من نصوص و وصلات تشعبية و صور</a:t>
            </a:r>
            <a:endParaRPr lang="fr-FR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30" y="1136859"/>
            <a:ext cx="5925826" cy="52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46923" y="578051"/>
            <a:ext cx="4017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DZ" sz="28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كتابة و عرض صفحة ويب </a:t>
            </a:r>
            <a:endParaRPr lang="fr-FR" sz="2800" dirty="0">
              <a:cs typeface="Al-Jazeera-Arabic-Bold" panose="01000500000000020006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7534" y="1357576"/>
            <a:ext cx="440716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1"/>
              </a:spcAft>
            </a:pPr>
            <a:r>
              <a:rPr lang="ar-DZ" sz="2400" dirty="0">
                <a:latin typeface="Cambria" panose="02040503050406030204" pitchFamily="18" charset="0"/>
                <a:ea typeface="Arial Unicode MS" panose="020B0604020202020204" pitchFamily="34" charset="-128"/>
                <a:cs typeface="Al-Jazeera-Arabic-Bold" panose="01000500000000020006" pitchFamily="2" charset="-78"/>
              </a:rPr>
              <a:t>لإنشاء صفحة ويب نحتاج إلى : </a:t>
            </a:r>
            <a:endParaRPr lang="fr-FR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932" y="2816116"/>
            <a:ext cx="4681280" cy="28279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9" y="2816116"/>
            <a:ext cx="4654505" cy="27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1360</Words>
  <Application>Microsoft Office PowerPoint</Application>
  <PresentationFormat>Grand écran</PresentationFormat>
  <Paragraphs>260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9" baseType="lpstr">
      <vt:lpstr>Arial Unicode MS</vt:lpstr>
      <vt:lpstr>Al-Jazeera-Arabic-Bold</vt:lpstr>
      <vt:lpstr>Arial</vt:lpstr>
      <vt:lpstr>Calibri</vt:lpstr>
      <vt:lpstr>Calibri Light</vt:lpstr>
      <vt:lpstr>Cambria</vt:lpstr>
      <vt:lpstr>Courier New</vt:lpstr>
      <vt:lpstr>Khmer UI</vt:lpstr>
      <vt:lpstr>Times New Roman</vt:lpstr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38</cp:revision>
  <dcterms:created xsi:type="dcterms:W3CDTF">2022-04-01T11:01:17Z</dcterms:created>
  <dcterms:modified xsi:type="dcterms:W3CDTF">2025-04-18T20:29:09Z</dcterms:modified>
</cp:coreProperties>
</file>