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2" r:id="rId3"/>
    <p:sldId id="265" r:id="rId4"/>
    <p:sldId id="275" r:id="rId5"/>
    <p:sldId id="266" r:id="rId6"/>
    <p:sldId id="274" r:id="rId7"/>
    <p:sldId id="267" r:id="rId8"/>
    <p:sldId id="268" r:id="rId9"/>
    <p:sldId id="269" r:id="rId10"/>
    <p:sldId id="27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0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75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2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31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8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4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384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7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6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7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06FB9-7094-47B5-B77D-FFD59D555203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D32A-54EA-4412-BD33-144501C4F41B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14" y="5671037"/>
            <a:ext cx="1584763" cy="10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6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783632" y="0"/>
            <a:ext cx="7200800" cy="952128"/>
          </a:xfrm>
        </p:spPr>
        <p:txBody>
          <a:bodyPr>
            <a:noAutofit/>
          </a:bodyPr>
          <a:lstStyle/>
          <a:p>
            <a:pPr rtl="1"/>
            <a:r>
              <a:rPr lang="ar-SA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تحديد وتحليل عناصر المسألة</a:t>
            </a:r>
            <a:r>
              <a:rPr lang="fr-FR" sz="40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5360" y="952128"/>
            <a:ext cx="114966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 لتمثيل 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هاته الخطوات نستعمل </a:t>
            </a: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طريقتين </a:t>
            </a:r>
            <a:r>
              <a:rPr lang="ar-DZ" sz="36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sz="3600" dirty="0" smtClean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algn="r" rtl="1"/>
            <a:endParaRPr lang="fr-FR" sz="3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398" y="2361034"/>
            <a:ext cx="3941925" cy="349136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058923" y="6165303"/>
            <a:ext cx="36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المخططات الانسيابية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endParaRPr lang="en-US" sz="2800" dirty="0"/>
          </a:p>
        </p:txBody>
      </p:sp>
      <p:sp>
        <p:nvSpPr>
          <p:cNvPr id="6" name="ZoneTexte 5"/>
          <p:cNvSpPr txBox="1"/>
          <p:nvPr/>
        </p:nvSpPr>
        <p:spPr>
          <a:xfrm>
            <a:off x="7002061" y="6165303"/>
            <a:ext cx="46085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لغة الشبه ترميز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023" y="2292414"/>
            <a:ext cx="5879977" cy="40328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790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84589"/>
              </p:ext>
            </p:extLst>
          </p:nvPr>
        </p:nvGraphicFramePr>
        <p:xfrm>
          <a:off x="1565002" y="1397726"/>
          <a:ext cx="9144001" cy="3719736"/>
        </p:xfrm>
        <a:graphic>
          <a:graphicData uri="http://schemas.openxmlformats.org/drawingml/2006/table">
            <a:tbl>
              <a:tblPr rtl="1" firstRow="1" firstCol="1" bandRow="1">
                <a:tableStyleId>{21E4AEA4-8DFA-4A89-87EB-49C32662AFE0}</a:tableStyleId>
              </a:tblPr>
              <a:tblGrid>
                <a:gridCol w="3047709">
                  <a:extLst>
                    <a:ext uri="{9D8B030D-6E8A-4147-A177-3AD203B41FA5}">
                      <a16:colId xmlns:a16="http://schemas.microsoft.com/office/drawing/2014/main" val="628085165"/>
                    </a:ext>
                  </a:extLst>
                </a:gridCol>
                <a:gridCol w="3047709">
                  <a:extLst>
                    <a:ext uri="{9D8B030D-6E8A-4147-A177-3AD203B41FA5}">
                      <a16:colId xmlns:a16="http://schemas.microsoft.com/office/drawing/2014/main" val="1350911510"/>
                    </a:ext>
                  </a:extLst>
                </a:gridCol>
                <a:gridCol w="3048583">
                  <a:extLst>
                    <a:ext uri="{9D8B030D-6E8A-4147-A177-3AD203B41FA5}">
                      <a16:colId xmlns:a16="http://schemas.microsoft.com/office/drawing/2014/main" val="1778221018"/>
                    </a:ext>
                  </a:extLst>
                </a:gridCol>
              </a:tblGrid>
              <a:tr h="944421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العمليات الحسابية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عمليات المقارنة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العمليات المنطقية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0743025"/>
                  </a:ext>
                </a:extLst>
              </a:tr>
              <a:tr h="2775315"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+ الجمع 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- الطرح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* الضرب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/ القسمة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>
                          <a:solidFill>
                            <a:schemeClr val="tx1"/>
                          </a:solidFill>
                          <a:effectLst/>
                        </a:rPr>
                        <a:t>^</a:t>
                      </a: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 الأس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>
                          <a:solidFill>
                            <a:schemeClr val="tx1"/>
                          </a:solidFill>
                          <a:effectLst/>
                        </a:rPr>
                        <a:t>Div</a:t>
                      </a: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 حاصل القسمة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>
                          <a:solidFill>
                            <a:schemeClr val="tx1"/>
                          </a:solidFill>
                          <a:effectLst/>
                        </a:rPr>
                        <a:t>Mod</a:t>
                      </a:r>
                      <a:r>
                        <a:rPr lang="ar-DZ" sz="2400" b="1">
                          <a:solidFill>
                            <a:schemeClr val="tx1"/>
                          </a:solidFill>
                          <a:effectLst/>
                        </a:rPr>
                        <a:t> باقي القسمة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==    يساوي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&lt;&gt;   يختلف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&gt; أصغر تماما      &lt; أكبر تماما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=&gt;  أصغر أو تساوي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=&lt;   أكبر أو تساوي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effectLst/>
                        </a:rPr>
                        <a:t>Et </a:t>
                      </a: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    و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effectLst/>
                        </a:rPr>
                        <a:t>OU</a:t>
                      </a: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   أو 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solidFill>
                            <a:schemeClr val="tx1"/>
                          </a:solidFill>
                          <a:effectLst/>
                        </a:rPr>
                        <a:t>Non</a:t>
                      </a:r>
                      <a:r>
                        <a:rPr lang="ar-DZ" sz="2400" b="1" dirty="0">
                          <a:solidFill>
                            <a:schemeClr val="tx1"/>
                          </a:solidFill>
                          <a:effectLst/>
                        </a:rPr>
                        <a:t>     نفي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5380927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060545" y="266002"/>
            <a:ext cx="8152913" cy="658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6.الرموز الرياضية و المنطقية : 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5599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4949" y="1762045"/>
            <a:ext cx="11207931" cy="1870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هي </a:t>
            </a:r>
            <a:r>
              <a:rPr lang="ar-DZ" sz="36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وصف لطريقة معالجة أي مسألة واجب تنفيذها على الكمبيوتر، على شكل مجموعة من الخطوات المرتبة و ذلك بتنفيذ عمليات حسابية و منطقية.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17854" y="390344"/>
            <a:ext cx="9689653" cy="72148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1.تعريف الخوارزميات :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Les algorithmes</a:t>
            </a:r>
            <a:r>
              <a:rPr lang="ar-DZ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</a:t>
            </a:r>
            <a:r>
              <a:rPr lang="fr-FR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858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28" y="880945"/>
            <a:ext cx="6126480" cy="554598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65602" y="164082"/>
            <a:ext cx="9689653" cy="7168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2.الهيكل العام للخوارزمية: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599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-32086" y="1416370"/>
            <a:ext cx="12224086" cy="1709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"/>
            </a:pPr>
            <a:r>
              <a:rPr lang="ar-DZ" sz="36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رأس الخوارزمية  </a:t>
            </a:r>
            <a:r>
              <a:rPr lang="fr-FR" sz="3600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 tête d’algorithme </a:t>
            </a:r>
            <a:r>
              <a:rPr lang="ar-DZ" sz="36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:</a:t>
            </a:r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يحتوي على كلمة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Algorithme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متبوعا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بالإسم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الذي يعرف الخوارزمية و يكون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ذو دلالة و يحترم قواعد تسمية 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المعرفات.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مثال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: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Algorithme   </a:t>
            </a:r>
            <a:r>
              <a:rPr lang="fr-FR" sz="28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surface_rectangle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65602" y="164082"/>
            <a:ext cx="9689653" cy="71686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2.الهيكل العام للخوارزمية:</a:t>
            </a:r>
            <a:endParaRPr lang="en-US" sz="4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3893648" y="919472"/>
            <a:ext cx="76548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تتكون من ثلاثة أجزاء تتمثل في  :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13415" y="3307104"/>
            <a:ext cx="11421292" cy="1706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"/>
            </a:pPr>
            <a:r>
              <a:rPr lang="ar-DZ" sz="32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جزء التصريحات </a:t>
            </a:r>
            <a:r>
              <a:rPr lang="fr-FR" sz="3200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Partie Déclarations</a:t>
            </a:r>
            <a:r>
              <a:rPr lang="ar-DZ" sz="32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/>
            <a:r>
              <a:rPr lang="ar-DZ" sz="3200" dirty="0">
                <a:ea typeface="Calibri" panose="020F0502020204030204" pitchFamily="34" charset="0"/>
                <a:cs typeface="Al-Jazeera-Arabic-Bold" panose="01000500000000020006" pitchFamily="2" charset="-78"/>
              </a:rPr>
              <a:t>يحتوي على المعطيات (ثوابت، متغيرات، مدخلات، مخرجات ...) التي تستخدم في جسم الخوارزمية مع تحديد نوعها.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2057400" y="5098572"/>
            <a:ext cx="10134600" cy="177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"/>
            </a:pPr>
            <a:r>
              <a:rPr lang="ar-DZ" sz="32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جزء التعليمات </a:t>
            </a:r>
            <a:r>
              <a:rPr lang="fr-FR" sz="3200" u="sng" dirty="0">
                <a:solidFill>
                  <a:srgbClr val="00B0F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Partie Instructions</a:t>
            </a:r>
            <a:r>
              <a:rPr lang="ar-DZ" sz="3200" u="sng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:</a:t>
            </a:r>
            <a:endParaRPr lang="en-US" sz="24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هي عبارة عن سلسلة من العمليات و الخطوات المعطاة على شكل تعليمات يجب تنفيذها.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88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25143" y="3422469"/>
            <a:ext cx="1240971" cy="5225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/>
          <p:cNvSpPr/>
          <p:nvPr/>
        </p:nvSpPr>
        <p:spPr>
          <a:xfrm>
            <a:off x="470263" y="1162285"/>
            <a:ext cx="11168743" cy="3334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u="sng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ه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ي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أسماء تطلق على </a:t>
            </a: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الخوارزمية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، </a:t>
            </a: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المتغيرات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و </a:t>
            </a: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الثوابت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التي تستعمل في كتابة الخوارزمية. و تخضع تسمية المعرفات إلى قواعد وجب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إحترامها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يكون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ذو دلالة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يتكون من أحرف و أرقام و لا تستعمل لا الرموز و لا الفراغات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لا يبدأ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برقم و لا يكون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محجوز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لا يستعمل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في جزء التعليمات غير مصرح به في جزء التصريحات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3120" y="195634"/>
            <a:ext cx="7785463" cy="658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3. </a:t>
            </a: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المعرفات و قواعد تسميتها </a:t>
            </a:r>
            <a:r>
              <a:rPr lang="ar-DZ" sz="36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:</a:t>
            </a: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Pensées 3"/>
          <p:cNvSpPr/>
          <p:nvPr/>
        </p:nvSpPr>
        <p:spPr>
          <a:xfrm>
            <a:off x="2382715" y="4441372"/>
            <a:ext cx="6792906" cy="2416628"/>
          </a:xfrm>
          <a:prstGeom prst="cloudCallout">
            <a:avLst>
              <a:gd name="adj1" fmla="val -2808"/>
              <a:gd name="adj2" fmla="val -64209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b="1" dirty="0" smtClean="0">
                <a:solidFill>
                  <a:schemeClr val="tx1"/>
                </a:solidFill>
              </a:rPr>
              <a:t>كلمات ثابتة خاصة بالخوارزمية مثل :</a:t>
            </a:r>
          </a:p>
          <a:p>
            <a:pPr algn="ctr"/>
            <a:r>
              <a:rPr lang="fr-FR" sz="2800" b="1" dirty="0" smtClean="0">
                <a:solidFill>
                  <a:schemeClr val="tx1"/>
                </a:solidFill>
              </a:rPr>
              <a:t>Algorithme, début, fin, lire, écrire, var, </a:t>
            </a:r>
            <a:r>
              <a:rPr lang="fr-FR" sz="2800" b="1" dirty="0" err="1" smtClean="0">
                <a:solidFill>
                  <a:schemeClr val="tx1"/>
                </a:solidFill>
              </a:rPr>
              <a:t>const</a:t>
            </a:r>
            <a:endParaRPr lang="fr-F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00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70263" y="1162285"/>
            <a:ext cx="11168743" cy="595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u="sng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مثال :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3120" y="195634"/>
            <a:ext cx="7785463" cy="658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3. المعرفات و قواعد تسميتها 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grpSp>
        <p:nvGrpSpPr>
          <p:cNvPr id="7" name="Groupe 6"/>
          <p:cNvGrpSpPr/>
          <p:nvPr/>
        </p:nvGrpSpPr>
        <p:grpSpPr>
          <a:xfrm>
            <a:off x="7241169" y="2066099"/>
            <a:ext cx="770709" cy="584775"/>
            <a:chOff x="2965271" y="4376056"/>
            <a:chExt cx="770709" cy="584775"/>
          </a:xfrm>
        </p:grpSpPr>
        <p:sp>
          <p:nvSpPr>
            <p:cNvPr id="4" name="Ellipse 3"/>
            <p:cNvSpPr/>
            <p:nvPr/>
          </p:nvSpPr>
          <p:spPr>
            <a:xfrm>
              <a:off x="3082834" y="4454434"/>
              <a:ext cx="274320" cy="32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2965271" y="4376056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ar-DZ" sz="3200" dirty="0" smtClean="0"/>
                <a:t> </a:t>
              </a:r>
              <a:endParaRPr lang="fr-FR" sz="3200" dirty="0"/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7815937" y="2015375"/>
            <a:ext cx="770709" cy="584775"/>
            <a:chOff x="3039291" y="5300692"/>
            <a:chExt cx="770709" cy="584775"/>
          </a:xfrm>
        </p:grpSpPr>
        <p:sp>
          <p:nvSpPr>
            <p:cNvPr id="5" name="Ellipse 4"/>
            <p:cNvSpPr/>
            <p:nvPr/>
          </p:nvSpPr>
          <p:spPr>
            <a:xfrm>
              <a:off x="3082834" y="5429794"/>
              <a:ext cx="274320" cy="326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3039291" y="5300692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X</a:t>
              </a:r>
              <a:endParaRPr lang="fr-FR" sz="3200" b="1" dirty="0"/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3927563" y="2066099"/>
            <a:ext cx="2934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Nom </a:t>
            </a:r>
            <a:r>
              <a:rPr lang="fr-FR" sz="2800" b="1" dirty="0" err="1" smtClean="0"/>
              <a:t>prenom</a:t>
            </a:r>
            <a:endParaRPr lang="fr-F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 smtClean="0"/>
              <a:t>Adresse_maison</a:t>
            </a:r>
            <a:endParaRPr lang="fr-F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2eme_nombre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Lire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 smtClean="0"/>
              <a:t>Lire_a</a:t>
            </a:r>
            <a:endParaRPr lang="fr-FR" sz="28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smtClean="0"/>
              <a:t>nombre1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800" b="1" dirty="0" err="1" smtClean="0"/>
              <a:t>adress</a:t>
            </a:r>
            <a:r>
              <a:rPr lang="fr-FR" sz="2800" b="1" dirty="0" smtClean="0"/>
              <a:t>@</a:t>
            </a:r>
            <a:endParaRPr lang="fr-FR" sz="2800" b="1" dirty="0"/>
          </a:p>
        </p:txBody>
      </p:sp>
      <p:grpSp>
        <p:nvGrpSpPr>
          <p:cNvPr id="12" name="Groupe 11"/>
          <p:cNvGrpSpPr/>
          <p:nvPr/>
        </p:nvGrpSpPr>
        <p:grpSpPr>
          <a:xfrm>
            <a:off x="7225931" y="2538985"/>
            <a:ext cx="770709" cy="584775"/>
            <a:chOff x="2965271" y="4376056"/>
            <a:chExt cx="770709" cy="584775"/>
          </a:xfrm>
        </p:grpSpPr>
        <p:sp>
          <p:nvSpPr>
            <p:cNvPr id="13" name="Ellipse 12"/>
            <p:cNvSpPr/>
            <p:nvPr/>
          </p:nvSpPr>
          <p:spPr>
            <a:xfrm>
              <a:off x="3082834" y="4454434"/>
              <a:ext cx="274320" cy="32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ZoneTexte 13"/>
            <p:cNvSpPr txBox="1"/>
            <p:nvPr/>
          </p:nvSpPr>
          <p:spPr>
            <a:xfrm>
              <a:off x="2965271" y="4376056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ar-DZ" sz="3200" dirty="0" smtClean="0"/>
                <a:t> </a:t>
              </a:r>
              <a:endParaRPr lang="fr-FR" sz="3200" dirty="0"/>
            </a:p>
          </p:txBody>
        </p:sp>
      </p:grpSp>
      <p:grpSp>
        <p:nvGrpSpPr>
          <p:cNvPr id="15" name="Groupe 14"/>
          <p:cNvGrpSpPr/>
          <p:nvPr/>
        </p:nvGrpSpPr>
        <p:grpSpPr>
          <a:xfrm>
            <a:off x="7306480" y="2959620"/>
            <a:ext cx="770709" cy="584775"/>
            <a:chOff x="3039291" y="5300692"/>
            <a:chExt cx="770709" cy="584775"/>
          </a:xfrm>
        </p:grpSpPr>
        <p:sp>
          <p:nvSpPr>
            <p:cNvPr id="16" name="Ellipse 15"/>
            <p:cNvSpPr/>
            <p:nvPr/>
          </p:nvSpPr>
          <p:spPr>
            <a:xfrm>
              <a:off x="3082834" y="5429794"/>
              <a:ext cx="274320" cy="326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3039291" y="5300692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X</a:t>
              </a:r>
              <a:endParaRPr lang="fr-FR" sz="3200" b="1" dirty="0"/>
            </a:p>
          </p:txBody>
        </p:sp>
      </p:grpSp>
      <p:grpSp>
        <p:nvGrpSpPr>
          <p:cNvPr id="21" name="Groupe 20"/>
          <p:cNvGrpSpPr/>
          <p:nvPr/>
        </p:nvGrpSpPr>
        <p:grpSpPr>
          <a:xfrm>
            <a:off x="7238988" y="3440357"/>
            <a:ext cx="770709" cy="584775"/>
            <a:chOff x="2965271" y="4376056"/>
            <a:chExt cx="770709" cy="584775"/>
          </a:xfrm>
        </p:grpSpPr>
        <p:sp>
          <p:nvSpPr>
            <p:cNvPr id="22" name="Ellipse 21"/>
            <p:cNvSpPr/>
            <p:nvPr/>
          </p:nvSpPr>
          <p:spPr>
            <a:xfrm>
              <a:off x="3082834" y="4454434"/>
              <a:ext cx="274320" cy="32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ZoneTexte 22"/>
            <p:cNvSpPr txBox="1"/>
            <p:nvPr/>
          </p:nvSpPr>
          <p:spPr>
            <a:xfrm>
              <a:off x="2965271" y="4376056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ar-DZ" sz="3200" dirty="0" smtClean="0"/>
                <a:t> </a:t>
              </a:r>
              <a:endParaRPr lang="fr-FR" sz="3200" dirty="0"/>
            </a:p>
          </p:txBody>
        </p:sp>
      </p:grpSp>
      <p:grpSp>
        <p:nvGrpSpPr>
          <p:cNvPr id="24" name="Groupe 23"/>
          <p:cNvGrpSpPr/>
          <p:nvPr/>
        </p:nvGrpSpPr>
        <p:grpSpPr>
          <a:xfrm>
            <a:off x="7306479" y="3796094"/>
            <a:ext cx="770709" cy="584775"/>
            <a:chOff x="3039291" y="5300692"/>
            <a:chExt cx="770709" cy="584775"/>
          </a:xfrm>
        </p:grpSpPr>
        <p:sp>
          <p:nvSpPr>
            <p:cNvPr id="25" name="Ellipse 24"/>
            <p:cNvSpPr/>
            <p:nvPr/>
          </p:nvSpPr>
          <p:spPr>
            <a:xfrm>
              <a:off x="3082834" y="5429794"/>
              <a:ext cx="274320" cy="326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3039291" y="5300692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X</a:t>
              </a:r>
              <a:endParaRPr lang="fr-FR" sz="3200" b="1" dirty="0"/>
            </a:p>
          </p:txBody>
        </p:sp>
      </p:grpSp>
      <p:grpSp>
        <p:nvGrpSpPr>
          <p:cNvPr id="27" name="Groupe 26"/>
          <p:cNvGrpSpPr/>
          <p:nvPr/>
        </p:nvGrpSpPr>
        <p:grpSpPr>
          <a:xfrm>
            <a:off x="7306479" y="4154768"/>
            <a:ext cx="770709" cy="584775"/>
            <a:chOff x="3039291" y="5300692"/>
            <a:chExt cx="770709" cy="584775"/>
          </a:xfrm>
        </p:grpSpPr>
        <p:sp>
          <p:nvSpPr>
            <p:cNvPr id="28" name="Ellipse 27"/>
            <p:cNvSpPr/>
            <p:nvPr/>
          </p:nvSpPr>
          <p:spPr>
            <a:xfrm>
              <a:off x="3082834" y="5429794"/>
              <a:ext cx="274320" cy="326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3039291" y="5300692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X</a:t>
              </a:r>
              <a:endParaRPr lang="fr-FR" sz="3200" b="1" dirty="0"/>
            </a:p>
          </p:txBody>
        </p:sp>
      </p:grpSp>
      <p:grpSp>
        <p:nvGrpSpPr>
          <p:cNvPr id="30" name="Groupe 29"/>
          <p:cNvGrpSpPr/>
          <p:nvPr/>
        </p:nvGrpSpPr>
        <p:grpSpPr>
          <a:xfrm>
            <a:off x="7247697" y="4613226"/>
            <a:ext cx="770709" cy="584775"/>
            <a:chOff x="2965271" y="4376056"/>
            <a:chExt cx="770709" cy="584775"/>
          </a:xfrm>
        </p:grpSpPr>
        <p:sp>
          <p:nvSpPr>
            <p:cNvPr id="31" name="Ellipse 30"/>
            <p:cNvSpPr/>
            <p:nvPr/>
          </p:nvSpPr>
          <p:spPr>
            <a:xfrm>
              <a:off x="3082834" y="4454434"/>
              <a:ext cx="274320" cy="32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2965271" y="4376056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ar-DZ" sz="3200" dirty="0" smtClean="0"/>
                <a:t> </a:t>
              </a:r>
              <a:endParaRPr lang="fr-FR" sz="3200" dirty="0"/>
            </a:p>
          </p:txBody>
        </p:sp>
      </p:grpSp>
      <p:grpSp>
        <p:nvGrpSpPr>
          <p:cNvPr id="33" name="Groupe 32"/>
          <p:cNvGrpSpPr/>
          <p:nvPr/>
        </p:nvGrpSpPr>
        <p:grpSpPr>
          <a:xfrm>
            <a:off x="7282518" y="5005111"/>
            <a:ext cx="770709" cy="584775"/>
            <a:chOff x="2965271" y="4376056"/>
            <a:chExt cx="770709" cy="584775"/>
          </a:xfrm>
        </p:grpSpPr>
        <p:sp>
          <p:nvSpPr>
            <p:cNvPr id="34" name="Ellipse 33"/>
            <p:cNvSpPr/>
            <p:nvPr/>
          </p:nvSpPr>
          <p:spPr>
            <a:xfrm>
              <a:off x="3082834" y="4454434"/>
              <a:ext cx="274320" cy="326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2965271" y="4376056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ü"/>
              </a:pPr>
              <a:r>
                <a:rPr lang="ar-DZ" sz="3200" dirty="0" smtClean="0"/>
                <a:t> </a:t>
              </a:r>
              <a:endParaRPr lang="fr-FR" sz="3200" dirty="0"/>
            </a:p>
          </p:txBody>
        </p:sp>
      </p:grpSp>
      <p:grpSp>
        <p:nvGrpSpPr>
          <p:cNvPr id="36" name="Groupe 35"/>
          <p:cNvGrpSpPr/>
          <p:nvPr/>
        </p:nvGrpSpPr>
        <p:grpSpPr>
          <a:xfrm>
            <a:off x="7365260" y="5430358"/>
            <a:ext cx="770709" cy="584775"/>
            <a:chOff x="3039291" y="5300692"/>
            <a:chExt cx="770709" cy="584775"/>
          </a:xfrm>
        </p:grpSpPr>
        <p:sp>
          <p:nvSpPr>
            <p:cNvPr id="37" name="Ellipse 36"/>
            <p:cNvSpPr/>
            <p:nvPr/>
          </p:nvSpPr>
          <p:spPr>
            <a:xfrm>
              <a:off x="3082834" y="5429794"/>
              <a:ext cx="274320" cy="32657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3039291" y="5300692"/>
              <a:ext cx="77070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b="1" dirty="0" smtClean="0"/>
                <a:t>X</a:t>
              </a:r>
              <a:endParaRPr lang="fr-FR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899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7565" y="1396115"/>
            <a:ext cx="11914013" cy="4107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  <a:tabLst>
                <a:tab pos="3780155" algn="r"/>
              </a:tabLst>
            </a:pP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النوع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هو المجال الذي تنتمي اليه البيانات سواء كانت معطيات او نتائج و بصنفيها متغيرة او ثابتة من بين الانواع المستعملة ما يلي: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780155" algn="r"/>
              </a:tabLs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Entier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عدد صحيح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780155" algn="r"/>
              </a:tabLs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Réel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عدد حقيقي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780155" algn="r"/>
              </a:tabLs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Caractère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حرف او رمز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780155" algn="r"/>
              </a:tabLs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Chaines de caractères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مجموعة من 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الحروف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و الرموز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r" rtl="1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3780155" algn="r"/>
              </a:tabLst>
            </a:pP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Booléen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منطقي يحتمل </a:t>
            </a:r>
            <a:r>
              <a:rPr lang="ar-DZ" sz="2800" u="sng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قيمتين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vrai</a:t>
            </a:r>
            <a:r>
              <a:rPr lang="fr-FR" sz="2800" dirty="0"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و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faux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3943" y="233521"/>
            <a:ext cx="6096000" cy="658578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4.انواع البيانات : 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734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807242" y="3105639"/>
            <a:ext cx="4488466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</a:t>
            </a:r>
            <a:r>
              <a:rPr lang="ar-DZ" sz="28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الشكل النظامي :           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6291" y="268247"/>
            <a:ext cx="8399417" cy="685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5.التصريح عن الثوابت و المتغيرات: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25642" y="1555821"/>
            <a:ext cx="11165305" cy="1146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  <a:buFont typeface="Symbol" panose="05050102010706020507" pitchFamily="18" charset="2"/>
              <a:buChar char=""/>
            </a:pPr>
            <a:r>
              <a:rPr lang="ar-DZ" sz="3200" b="1" u="sng" dirty="0" smtClean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الثوابت</a:t>
            </a:r>
            <a:r>
              <a:rPr lang="ar-DZ" sz="32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:  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هي تلك البيانات التي لا تتغير أثناء تنفيذ الخوارزمية تتميز باسم معين وقيمة ثابتة  ، و يتم </a:t>
            </a:r>
            <a:r>
              <a:rPr lang="ar-DZ" sz="32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التصريح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08684" y="3951921"/>
            <a:ext cx="9317140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64820"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           </a:t>
            </a:r>
            <a:r>
              <a:rPr lang="ar-DZ" sz="2800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مثال:</a:t>
            </a: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</a:t>
            </a:r>
            <a:endParaRPr lang="ar-DZ" sz="36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marL="464820">
              <a:lnSpc>
                <a:spcPct val="107000"/>
              </a:lnSpc>
              <a:spcAft>
                <a:spcPts val="800"/>
              </a:spcAft>
            </a:pPr>
            <a:r>
              <a:rPr lang="ar-DZ" sz="3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</a:t>
            </a:r>
            <a:r>
              <a:rPr lang="fr-FR" sz="24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ar-DZ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Pi   =    3,14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50620" indent="-340995" rtl="1">
              <a:lnSpc>
                <a:spcPct val="107000"/>
              </a:lnSpc>
              <a:spcAft>
                <a:spcPts val="0"/>
              </a:spcAft>
              <a:tabLst>
                <a:tab pos="1379220" algn="r"/>
                <a:tab pos="1493520" algn="r"/>
                <a:tab pos="2065020" algn="r"/>
                <a:tab pos="2179320" algn="r"/>
              </a:tabLst>
            </a:pPr>
            <a:r>
              <a:rPr lang="ar-DZ" sz="2400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                                 </a:t>
            </a:r>
            <a:r>
              <a:rPr lang="fr-F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</a:t>
            </a:r>
            <a:r>
              <a:rPr lang="fr-FR" sz="2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G    =    9,98</a:t>
            </a:r>
            <a:r>
              <a:rPr lang="ar-DZ" sz="24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8568" y="3126213"/>
            <a:ext cx="1360254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800" b="1" dirty="0" err="1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85473" y="3233904"/>
            <a:ext cx="2446422" cy="7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</a:t>
            </a:r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 </a:t>
            </a: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Constante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07305" y="3211229"/>
            <a:ext cx="449179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31894" y="3256579"/>
            <a:ext cx="1219200" cy="7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valeur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7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93222" y="242121"/>
            <a:ext cx="9953897" cy="685124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5.التصريح عن الثوابت و المتغيرات: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20804" y="1203325"/>
            <a:ext cx="10026315" cy="2610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r" rtl="1">
              <a:lnSpc>
                <a:spcPct val="150000"/>
              </a:lnSpc>
              <a:spcAft>
                <a:spcPts val="800"/>
              </a:spcAft>
              <a:buClr>
                <a:srgbClr val="00B050"/>
              </a:buClr>
              <a:buFont typeface="Symbol" panose="05050102010706020507" pitchFamily="18" charset="2"/>
              <a:buChar char=""/>
            </a:pPr>
            <a:r>
              <a:rPr lang="ar-DZ" sz="2800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المتغيرات: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المتغير هو الكائن الذي يمكن لمحتواه أن يتغير أثناء تنفيذ 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الخوارزمية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،</a:t>
            </a:r>
            <a:r>
              <a:rPr lang="ar-DZ" sz="2800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يتميز باسم معين وقيمة ونوع </a:t>
            </a:r>
            <a:r>
              <a:rPr lang="fr-FR" sz="2800" dirty="0"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fr-FR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fr-FR" sz="2800" dirty="0">
                <a:latin typeface="Al-Jazeera-Arabic-Bold" panose="01000500000000020006" pitchFamily="2" charset="-78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،</a:t>
            </a:r>
            <a:r>
              <a:rPr lang="ar-DZ" sz="2800" dirty="0">
                <a:solidFill>
                  <a:srgbClr val="FFFFFF"/>
                </a:solidFill>
                <a:latin typeface="Calibri" panose="020F0502020204030204" pitchFamily="34" charset="0"/>
                <a:cs typeface="Al-Jazeera-Arabic-Bold" panose="01000500000000020006" pitchFamily="2" charset="-78"/>
              </a:rPr>
              <a:t> 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المتغير </a:t>
            </a:r>
            <a:r>
              <a:rPr lang="ar-DZ" sz="2800" dirty="0" err="1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إسم</a:t>
            </a:r>
            <a:r>
              <a:rPr lang="ar-DZ" sz="2800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يدل على موقع (مخزن) داخل ذاكرة الحاسوب يتم فيه تخزين قيمة عددية أو حرفية و يتم التصريح بها كما يلي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07242" y="3779404"/>
            <a:ext cx="4488466" cy="849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</a:t>
            </a:r>
            <a:r>
              <a:rPr lang="ar-DZ" sz="2800" b="1" dirty="0" smtClean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الشكل النظامي :           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27747" y="4766823"/>
            <a:ext cx="10347158" cy="1746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sz="28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           </a:t>
            </a:r>
            <a:r>
              <a:rPr lang="ar-DZ" sz="2800" u="sng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مثال:</a:t>
            </a:r>
            <a:r>
              <a:rPr lang="ar-DZ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</a:t>
            </a:r>
            <a:endParaRPr lang="ar-DZ" sz="3600" dirty="0" smtClean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Al-Jazeera-Arabic-Bold" panose="01000500000000020006" pitchFamily="2" charset="-78"/>
            </a:endParaRPr>
          </a:p>
          <a:p>
            <a:pPr marL="464820">
              <a:lnSpc>
                <a:spcPct val="107000"/>
              </a:lnSpc>
              <a:spcAft>
                <a:spcPts val="800"/>
              </a:spcAft>
            </a:pPr>
            <a:r>
              <a:rPr lang="ar-DZ" sz="3600" dirty="0" smtClean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</a:t>
            </a:r>
            <a:r>
              <a:rPr lang="ar-DZ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fr-FR" sz="2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moy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:   réel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150620" indent="-340995" rtl="1">
              <a:lnSpc>
                <a:spcPct val="107000"/>
              </a:lnSpc>
              <a:spcAft>
                <a:spcPts val="0"/>
              </a:spcAft>
              <a:tabLst>
                <a:tab pos="1379220" algn="r"/>
                <a:tab pos="1493520" algn="r"/>
                <a:tab pos="2065020" algn="r"/>
                <a:tab pos="2179320" algn="r"/>
              </a:tabLst>
            </a:pPr>
            <a:r>
              <a:rPr lang="ar-DZ" sz="2400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                                 </a:t>
            </a:r>
            <a:r>
              <a:rPr lang="fr-FR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     </a:t>
            </a:r>
            <a:r>
              <a:rPr lang="fr-FR" sz="2400" b="1" dirty="0" err="1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nb_éléves</a:t>
            </a:r>
            <a:r>
              <a:rPr lang="fr-FR" sz="2400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: entier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8568" y="3799978"/>
            <a:ext cx="1360254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800" b="1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</a:t>
            </a:r>
            <a:r>
              <a:rPr lang="fr-FR" b="1" dirty="0" smtClean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085473" y="3907669"/>
            <a:ext cx="2446422" cy="7180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Nom </a:t>
            </a:r>
            <a:r>
              <a:rPr lang="fr-FR" sz="2000" b="1" dirty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_ </a:t>
            </a: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variable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07305" y="3884994"/>
            <a:ext cx="449179" cy="783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400" b="1" dirty="0" smtClean="0">
                <a:solidFill>
                  <a:srgbClr val="7030A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88043" y="3907525"/>
            <a:ext cx="994610" cy="696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>
              <a:lnSpc>
                <a:spcPct val="107000"/>
              </a:lnSpc>
              <a:spcAft>
                <a:spcPts val="800"/>
              </a:spcAft>
              <a:buClr>
                <a:srgbClr val="00B050"/>
              </a:buClr>
            </a:pPr>
            <a: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/>
            </a:r>
            <a:br>
              <a:rPr lang="ar-DZ" b="1" u="sng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</a:br>
            <a:r>
              <a:rPr lang="fr-FR" sz="2000" b="1" dirty="0" smtClean="0">
                <a:solidFill>
                  <a:srgbClr val="00B050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type</a:t>
            </a:r>
            <a:r>
              <a:rPr lang="fr-FR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r>
              <a:rPr lang="ar-DZ" b="1" dirty="0">
                <a:latin typeface="Calibri" panose="020F0502020204030204" pitchFamily="34" charset="0"/>
                <a:ea typeface="Calibri" panose="020F0502020204030204" pitchFamily="34" charset="0"/>
                <a:cs typeface="Al-Jazeera-Arabic-Bold" panose="01000500000000020006" pitchFamily="2" charset="-78"/>
              </a:rPr>
              <a:t>              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47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</Words>
  <Application>Microsoft Office PowerPoint</Application>
  <PresentationFormat>Grand écran</PresentationFormat>
  <Paragraphs>93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Al-Jazeera-Arabic-Bold</vt:lpstr>
      <vt:lpstr>Arial</vt:lpstr>
      <vt:lpstr>Calibri</vt:lpstr>
      <vt:lpstr>Calibri Light</vt:lpstr>
      <vt:lpstr>Symbol</vt:lpstr>
      <vt:lpstr>Wingdings</vt:lpstr>
      <vt:lpstr>Thème Office</vt:lpstr>
      <vt:lpstr>تحديد وتحليل عناصر المسألة: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</dc:creator>
  <cp:lastModifiedBy>bakhta leila linda</cp:lastModifiedBy>
  <cp:revision>11</cp:revision>
  <dcterms:created xsi:type="dcterms:W3CDTF">2022-01-04T20:02:55Z</dcterms:created>
  <dcterms:modified xsi:type="dcterms:W3CDTF">2025-01-09T09:13:40Z</dcterms:modified>
</cp:coreProperties>
</file>