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7" r:id="rId2"/>
    <p:sldId id="258" r:id="rId3"/>
    <p:sldId id="344" r:id="rId4"/>
    <p:sldId id="334" r:id="rId5"/>
    <p:sldId id="289" r:id="rId6"/>
    <p:sldId id="256" r:id="rId7"/>
    <p:sldId id="291" r:id="rId8"/>
    <p:sldId id="335" r:id="rId9"/>
    <p:sldId id="293" r:id="rId10"/>
    <p:sldId id="340" r:id="rId11"/>
    <p:sldId id="346" r:id="rId12"/>
    <p:sldId id="347" r:id="rId13"/>
    <p:sldId id="348" r:id="rId14"/>
    <p:sldId id="336" r:id="rId15"/>
    <p:sldId id="337" r:id="rId16"/>
    <p:sldId id="328" r:id="rId17"/>
    <p:sldId id="332" r:id="rId18"/>
    <p:sldId id="331" r:id="rId19"/>
    <p:sldId id="339" r:id="rId20"/>
    <p:sldId id="338" r:id="rId21"/>
    <p:sldId id="330" r:id="rId22"/>
    <p:sldId id="329" r:id="rId23"/>
    <p:sldId id="264" r:id="rId24"/>
    <p:sldId id="294" r:id="rId25"/>
    <p:sldId id="32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7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1" autoAdjust="0"/>
    <p:restoredTop sz="94660"/>
  </p:normalViewPr>
  <p:slideViewPr>
    <p:cSldViewPr>
      <p:cViewPr varScale="1">
        <p:scale>
          <a:sx n="82" d="100"/>
          <a:sy n="82" d="100"/>
        </p:scale>
        <p:origin x="41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29F3851-5D98-43FC-97C0-30CCE447EFDD}" type="datetimeFigureOut">
              <a:rPr lang="ar-DZ" smtClean="0"/>
              <a:t>18-04-1446</a:t>
            </a:fld>
            <a:endParaRPr lang="ar-DZ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DZ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3C3917A-7B57-4D2E-983B-4ECFFA831720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14483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DZ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3917A-7B57-4D2E-983B-4ECFFA831720}" type="slidenum">
              <a:rPr lang="ar-DZ" smtClean="0"/>
              <a:t>10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95561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9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0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52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69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58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24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97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92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15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7FF">
            <a:alpha val="9490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" y="5905622"/>
            <a:ext cx="1360000" cy="90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01449" y="15569"/>
            <a:ext cx="3570920" cy="1008112"/>
          </a:xfrm>
        </p:spPr>
        <p:txBody>
          <a:bodyPr>
            <a:noAutofit/>
          </a:bodyPr>
          <a:lstStyle/>
          <a:p>
            <a:pPr algn="ctr" rtl="1"/>
            <a:r>
              <a:rPr lang="ar-SA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02" y="293413"/>
            <a:ext cx="2732038" cy="511990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68" y="335437"/>
            <a:ext cx="3068960" cy="30689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275" y="563444"/>
            <a:ext cx="2210030" cy="18090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6802">
            <a:off x="8545433" y="535484"/>
            <a:ext cx="3431704" cy="198728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856" y="5710588"/>
            <a:ext cx="3096344" cy="229482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68" y="3356088"/>
            <a:ext cx="3412299" cy="1772816"/>
          </a:xfrm>
          <a:prstGeom prst="rect">
            <a:avLst/>
          </a:prstGeom>
        </p:spPr>
      </p:pic>
      <p:sp>
        <p:nvSpPr>
          <p:cNvPr id="5" name="Nuage 4"/>
          <p:cNvSpPr/>
          <p:nvPr/>
        </p:nvSpPr>
        <p:spPr>
          <a:xfrm>
            <a:off x="3993237" y="3544711"/>
            <a:ext cx="3816424" cy="1411872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</a:rPr>
              <a:t>مسائل / مشاكل وجب حلها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615548" y="4727462"/>
            <a:ext cx="2632580" cy="68585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إيجاد الخطوات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79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215680" y="476672"/>
            <a:ext cx="612068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أنواع المخططات </a:t>
            </a:r>
            <a:r>
              <a:rPr lang="ar-DZ" sz="40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الإنسيابية</a:t>
            </a:r>
            <a:r>
              <a:rPr lang="ar-DZ" sz="40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ar-DZ" sz="40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2135560" y="1484784"/>
            <a:ext cx="8136904" cy="733587"/>
            <a:chOff x="2135560" y="2348880"/>
            <a:chExt cx="8496944" cy="1080120"/>
          </a:xfrm>
        </p:grpSpPr>
        <p:cxnSp>
          <p:nvCxnSpPr>
            <p:cNvPr id="8" name="Connecteur droit 7"/>
            <p:cNvCxnSpPr/>
            <p:nvPr/>
          </p:nvCxnSpPr>
          <p:spPr>
            <a:xfrm>
              <a:off x="2135560" y="2348880"/>
              <a:ext cx="849694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>
              <a:off x="2135560" y="2348880"/>
              <a:ext cx="0" cy="1080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/>
            <p:cNvCxnSpPr/>
            <p:nvPr/>
          </p:nvCxnSpPr>
          <p:spPr>
            <a:xfrm>
              <a:off x="6276020" y="2348880"/>
              <a:ext cx="0" cy="1080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10632504" y="2348880"/>
              <a:ext cx="0" cy="10801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Rectangle à coins arrondis 14"/>
          <p:cNvSpPr/>
          <p:nvPr/>
        </p:nvSpPr>
        <p:spPr>
          <a:xfrm>
            <a:off x="8760296" y="2218371"/>
            <a:ext cx="3024336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البسيطة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588409" y="2218371"/>
            <a:ext cx="3024336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الإختيارية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623392" y="2218371"/>
            <a:ext cx="3024336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التكرارية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9" name="Nuage 18"/>
          <p:cNvSpPr/>
          <p:nvPr/>
        </p:nvSpPr>
        <p:spPr>
          <a:xfrm>
            <a:off x="8508268" y="3356992"/>
            <a:ext cx="3528392" cy="24482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ar-DZ" sz="20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تسلسل أشكال من دون تفرعات </a:t>
            </a:r>
          </a:p>
          <a:p>
            <a:pPr algn="ctr">
              <a:lnSpc>
                <a:spcPct val="150000"/>
              </a:lnSpc>
            </a:pPr>
            <a:endParaRPr lang="ar-DZ" sz="20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0" name="Nuage 19"/>
          <p:cNvSpPr/>
          <p:nvPr/>
        </p:nvSpPr>
        <p:spPr>
          <a:xfrm>
            <a:off x="4112360" y="3356992"/>
            <a:ext cx="3528392" cy="24482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ar-DZ" sz="20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 استعملت فيه البنية الشرطية</a:t>
            </a:r>
          </a:p>
          <a:p>
            <a:pPr algn="ctr">
              <a:lnSpc>
                <a:spcPct val="150000"/>
              </a:lnSpc>
            </a:pPr>
            <a:endParaRPr lang="ar-DZ" sz="20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1" name="Nuage 20"/>
          <p:cNvSpPr/>
          <p:nvPr/>
        </p:nvSpPr>
        <p:spPr>
          <a:xfrm>
            <a:off x="143882" y="3356992"/>
            <a:ext cx="3528392" cy="244827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ar-DZ" sz="20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 استعملت فيه البنية التكرارية</a:t>
            </a:r>
          </a:p>
          <a:p>
            <a:pPr algn="ctr">
              <a:lnSpc>
                <a:spcPct val="150000"/>
              </a:lnSpc>
            </a:pPr>
            <a:endParaRPr lang="ar-DZ" sz="20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126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718953" y="1044304"/>
            <a:ext cx="90608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المخطط الانسيابي الذي يسمح بجمع عددين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, Y</a:t>
            </a:r>
            <a:endParaRPr lang="ar-DZ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2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 = X + Y</a:t>
            </a:r>
            <a:endParaRPr lang="ar-DZ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601690" y="5098473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</a:t>
            </a:r>
            <a:endParaRPr lang="ar-DZ" sz="24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1413163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1413163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274617" y="238298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قراءة </a:t>
            </a:r>
            <a:r>
              <a:rPr lang="fr-FR" sz="2400" b="1" dirty="0" smtClean="0"/>
              <a:t>X , Y</a:t>
            </a:r>
            <a:endParaRPr lang="ar-DZ" sz="24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1274617" y="484790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كتابة </a:t>
            </a:r>
            <a:r>
              <a:rPr lang="fr-FR" sz="2400" b="1" dirty="0" smtClean="0"/>
              <a:t>S</a:t>
            </a:r>
            <a:endParaRPr lang="ar-DZ" sz="2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265218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2265216" y="4233561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274617" y="3606738"/>
            <a:ext cx="1898073" cy="64660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 sz="24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645226" y="3751617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 = X + Y</a:t>
            </a:r>
            <a:endParaRPr lang="ar-DZ" sz="2400" b="1" dirty="0"/>
          </a:p>
        </p:txBody>
      </p:sp>
      <p:sp>
        <p:nvSpPr>
          <p:cNvPr id="26" name="Rectangle à coins arrondis 25"/>
          <p:cNvSpPr/>
          <p:nvPr/>
        </p:nvSpPr>
        <p:spPr>
          <a:xfrm>
            <a:off x="4698186" y="147842"/>
            <a:ext cx="4134117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بسيط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37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2" grpId="0"/>
      <p:bldP spid="21" grpId="0" animBg="1"/>
      <p:bldP spid="22" grpId="0" animBg="1"/>
      <p:bldP spid="31" grpId="0" animBg="1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435927" y="1015064"/>
            <a:ext cx="90608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بالمقارنة بين عددين و إظهار أكبرهم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686800" y="175952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601690" y="1759527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, Y</a:t>
            </a:r>
            <a:endParaRPr lang="ar-DZ" sz="24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601690" y="3422073"/>
            <a:ext cx="103132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</a:t>
            </a:r>
            <a:r>
              <a:rPr lang="ar-DZ" sz="2400" b="1" dirty="0" smtClean="0"/>
              <a:t> &lt; </a:t>
            </a:r>
            <a:r>
              <a:rPr lang="fr-FR" sz="2400" b="1" dirty="0" smtClean="0"/>
              <a:t> Y </a:t>
            </a:r>
            <a:endParaRPr lang="ar-DZ" sz="2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064827" y="4786867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/>
              <a:t>X</a:t>
            </a:r>
            <a:r>
              <a:rPr lang="fr-FR" sz="2400" b="1" dirty="0" smtClean="0"/>
              <a:t>"</a:t>
            </a:r>
            <a:r>
              <a:rPr lang="ar-DZ" sz="2400" b="1" dirty="0" smtClean="0"/>
              <a:t> أكبر "</a:t>
            </a:r>
            <a:endParaRPr lang="ar-DZ" sz="2400" b="1" dirty="0"/>
          </a:p>
        </p:txBody>
      </p:sp>
      <p:grpSp>
        <p:nvGrpSpPr>
          <p:cNvPr id="19" name="Groupe 18"/>
          <p:cNvGrpSpPr/>
          <p:nvPr/>
        </p:nvGrpSpPr>
        <p:grpSpPr>
          <a:xfrm>
            <a:off x="2106851" y="1219200"/>
            <a:ext cx="1759527" cy="1154668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06851" y="5484843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Parallélogramme 20"/>
          <p:cNvSpPr/>
          <p:nvPr/>
        </p:nvSpPr>
        <p:spPr>
          <a:xfrm>
            <a:off x="1940595" y="2351892"/>
            <a:ext cx="2036618" cy="621084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قراءة </a:t>
            </a:r>
            <a:r>
              <a:rPr lang="fr-FR" sz="2400" b="1" dirty="0"/>
              <a:t>X , Y</a:t>
            </a:r>
            <a:endParaRPr lang="ar-DZ" sz="2400" b="1" dirty="0"/>
          </a:p>
        </p:txBody>
      </p:sp>
      <p:sp>
        <p:nvSpPr>
          <p:cNvPr id="22" name="Parallélogramme 21"/>
          <p:cNvSpPr/>
          <p:nvPr/>
        </p:nvSpPr>
        <p:spPr>
          <a:xfrm>
            <a:off x="3556858" y="4598344"/>
            <a:ext cx="2323117" cy="55785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كتابة </a:t>
            </a:r>
            <a:r>
              <a:rPr lang="fr-FR" sz="2400" b="1" dirty="0"/>
              <a:t>Y"</a:t>
            </a:r>
            <a:r>
              <a:rPr lang="ar-DZ" sz="2400" b="1" dirty="0"/>
              <a:t> أكبر </a:t>
            </a:r>
            <a:r>
              <a:rPr lang="ar-DZ" sz="2400" b="1" dirty="0" smtClean="0"/>
              <a:t>"</a:t>
            </a:r>
            <a:endParaRPr lang="ar-DZ" sz="2400" b="1" dirty="0"/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2958906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Parallélogramme 39"/>
          <p:cNvSpPr/>
          <p:nvPr/>
        </p:nvSpPr>
        <p:spPr>
          <a:xfrm>
            <a:off x="122298" y="4578996"/>
            <a:ext cx="2301799" cy="55785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 smtClean="0"/>
              <a:t>كتابة </a:t>
            </a:r>
            <a:r>
              <a:rPr lang="fr-FR" sz="2400" b="1" dirty="0"/>
              <a:t>X"</a:t>
            </a:r>
            <a:r>
              <a:rPr lang="ar-DZ" sz="2400" b="1" dirty="0"/>
              <a:t> أكبر </a:t>
            </a:r>
            <a:r>
              <a:rPr lang="ar-DZ" sz="2400" b="1" dirty="0" smtClean="0"/>
              <a:t>"</a:t>
            </a:r>
            <a:endParaRPr lang="ar-DZ" sz="2400" b="1" dirty="0"/>
          </a:p>
        </p:txBody>
      </p:sp>
      <p:sp>
        <p:nvSpPr>
          <p:cNvPr id="41" name="ZoneTexte 40"/>
          <p:cNvSpPr txBox="1"/>
          <p:nvPr/>
        </p:nvSpPr>
        <p:spPr>
          <a:xfrm>
            <a:off x="6064827" y="5376520"/>
            <a:ext cx="1295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/>
              <a:t>Y"</a:t>
            </a:r>
            <a:r>
              <a:rPr lang="ar-DZ" sz="2400" b="1" dirty="0" smtClean="0"/>
              <a:t> أكبر "</a:t>
            </a:r>
            <a:endParaRPr lang="ar-DZ" sz="2400" b="1" dirty="0"/>
          </a:p>
        </p:txBody>
      </p:sp>
      <p:grpSp>
        <p:nvGrpSpPr>
          <p:cNvPr id="43" name="Groupe 42"/>
          <p:cNvGrpSpPr/>
          <p:nvPr/>
        </p:nvGrpSpPr>
        <p:grpSpPr>
          <a:xfrm>
            <a:off x="1135122" y="3501372"/>
            <a:ext cx="3612092" cy="1952579"/>
            <a:chOff x="1135122" y="3501372"/>
            <a:chExt cx="3612092" cy="1952579"/>
          </a:xfrm>
        </p:grpSpPr>
        <p:grpSp>
          <p:nvGrpSpPr>
            <p:cNvPr id="39" name="Groupe 38"/>
            <p:cNvGrpSpPr/>
            <p:nvPr/>
          </p:nvGrpSpPr>
          <p:grpSpPr>
            <a:xfrm>
              <a:off x="1135122" y="3501372"/>
              <a:ext cx="3612092" cy="1952579"/>
              <a:chOff x="441434" y="3501372"/>
              <a:chExt cx="3612092" cy="1952579"/>
            </a:xfrm>
          </p:grpSpPr>
          <p:sp>
            <p:nvSpPr>
              <p:cNvPr id="2" name="Losange 1"/>
              <p:cNvSpPr/>
              <p:nvPr/>
            </p:nvSpPr>
            <p:spPr>
              <a:xfrm>
                <a:off x="1211435" y="3501372"/>
                <a:ext cx="2107561" cy="965262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/>
                  <a:t>X</a:t>
                </a:r>
                <a:r>
                  <a:rPr lang="ar-DZ" sz="2400" b="1" dirty="0"/>
                  <a:t> &lt; </a:t>
                </a:r>
                <a:r>
                  <a:rPr lang="fr-FR" sz="2400" b="1" dirty="0"/>
                  <a:t> Y </a:t>
                </a:r>
                <a:endParaRPr lang="ar-DZ" sz="2400" b="1" dirty="0"/>
              </a:p>
            </p:txBody>
          </p:sp>
          <p:cxnSp>
            <p:nvCxnSpPr>
              <p:cNvPr id="26" name="Connecteur droit 25"/>
              <p:cNvCxnSpPr>
                <a:stCxn id="2" idx="1"/>
              </p:cNvCxnSpPr>
              <p:nvPr/>
            </p:nvCxnSpPr>
            <p:spPr>
              <a:xfrm flipH="1">
                <a:off x="441434" y="3984003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H="1">
                <a:off x="3283525" y="3984003"/>
                <a:ext cx="770001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avec flèche 32"/>
              <p:cNvCxnSpPr/>
              <p:nvPr/>
            </p:nvCxnSpPr>
            <p:spPr>
              <a:xfrm>
                <a:off x="4053526" y="3984003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avec flèche 33"/>
              <p:cNvCxnSpPr/>
              <p:nvPr/>
            </p:nvCxnSpPr>
            <p:spPr>
              <a:xfrm>
                <a:off x="458987" y="3984003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>
              <a:xfrm>
                <a:off x="441434" y="5453951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>
              <a:xfrm flipV="1">
                <a:off x="4053526" y="5158444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>
              <a:xfrm flipV="1">
                <a:off x="460775" y="5158444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ZoneTexte 41"/>
            <p:cNvSpPr txBox="1"/>
            <p:nvPr/>
          </p:nvSpPr>
          <p:spPr>
            <a:xfrm>
              <a:off x="1223419" y="3541521"/>
              <a:ext cx="3850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400" b="1" dirty="0"/>
                <a:t>V</a:t>
              </a:r>
              <a:endParaRPr lang="ar-DZ" sz="2400" b="1" dirty="0"/>
            </a:p>
          </p:txBody>
        </p:sp>
      </p:grpSp>
      <p:sp>
        <p:nvSpPr>
          <p:cNvPr id="35" name="Rectangle à coins arrondis 34"/>
          <p:cNvSpPr/>
          <p:nvPr/>
        </p:nvSpPr>
        <p:spPr>
          <a:xfrm>
            <a:off x="5879975" y="198606"/>
            <a:ext cx="4615965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إختياري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089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2" grpId="0"/>
      <p:bldP spid="21" grpId="0" animBg="1"/>
      <p:bldP spid="22" grpId="0" animBg="1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8686800" y="175952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86800" y="342207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686800" y="5084619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2106851" y="260648"/>
            <a:ext cx="1759527" cy="1003083"/>
            <a:chOff x="1413163" y="1219200"/>
            <a:chExt cx="1759527" cy="1154668"/>
          </a:xfrm>
        </p:grpSpPr>
        <p:sp>
          <p:nvSpPr>
            <p:cNvPr id="13" name="Ellipse 12"/>
            <p:cNvSpPr/>
            <p:nvPr/>
          </p:nvSpPr>
          <p:spPr>
            <a:xfrm>
              <a:off x="1413163" y="1219200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بداية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7" name="Connecteur droit avec flèche 16"/>
            <p:cNvCxnSpPr/>
            <p:nvPr/>
          </p:nvCxnSpPr>
          <p:spPr>
            <a:xfrm>
              <a:off x="2292926" y="175952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e 19"/>
          <p:cNvGrpSpPr/>
          <p:nvPr/>
        </p:nvGrpSpPr>
        <p:grpSpPr>
          <a:xfrm>
            <a:off x="2132631" y="5356281"/>
            <a:ext cx="1759527" cy="1159225"/>
            <a:chOff x="1413163" y="4996750"/>
            <a:chExt cx="1759527" cy="1159225"/>
          </a:xfrm>
        </p:grpSpPr>
        <p:sp>
          <p:nvSpPr>
            <p:cNvPr id="16" name="Ellipse 15"/>
            <p:cNvSpPr/>
            <p:nvPr/>
          </p:nvSpPr>
          <p:spPr>
            <a:xfrm>
              <a:off x="1413163" y="5611091"/>
              <a:ext cx="1759527" cy="5448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ar-DZ" dirty="0" smtClean="0">
                  <a:latin typeface="Al-Jazeera-Arabic-Bold" panose="01000500000000020006" pitchFamily="2" charset="-78"/>
                  <a:cs typeface="Al-Jazeera-Arabic-Bold" panose="01000500000000020006" pitchFamily="2" charset="-78"/>
                </a:rPr>
                <a:t>نهاية</a:t>
              </a:r>
              <a:endPara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endParaRPr>
            </a:p>
          </p:txBody>
        </p:sp>
        <p:cxnSp>
          <p:nvCxnSpPr>
            <p:cNvPr id="18" name="Connecteur droit avec flèche 17"/>
            <p:cNvCxnSpPr/>
            <p:nvPr/>
          </p:nvCxnSpPr>
          <p:spPr>
            <a:xfrm>
              <a:off x="2292926" y="499675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/>
          <p:cNvCxnSpPr/>
          <p:nvPr/>
        </p:nvCxnSpPr>
        <p:spPr>
          <a:xfrm>
            <a:off x="2993357" y="1841530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6145156" y="5103928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"سبحان الله"</a:t>
            </a:r>
            <a:endParaRPr lang="ar-DZ" sz="2400" b="1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6536369" y="316145"/>
            <a:ext cx="4248472" cy="720080"/>
          </a:xfrm>
          <a:prstGeom prst="roundRect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تكراري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3892158" y="1187928"/>
            <a:ext cx="906087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أرسم 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الذي يسمح 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بكتابة "سبحان الله" مئة مرة</a:t>
            </a:r>
            <a:endParaRPr lang="ar-DZ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536369" y="290379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0 </a:t>
            </a:r>
            <a:endParaRPr lang="ar-DZ" sz="24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6536369" y="327312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+ 1 </a:t>
            </a:r>
            <a:endParaRPr lang="ar-DZ" sz="2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6536369" y="3642456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1797791" y="1257280"/>
            <a:ext cx="2390954" cy="5735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r-FR" sz="2400" b="1" dirty="0"/>
              <a:t>X = 0 </a:t>
            </a:r>
            <a:endParaRPr lang="ar-DZ" sz="2400" b="1" dirty="0"/>
          </a:p>
        </p:txBody>
      </p:sp>
      <p:cxnSp>
        <p:nvCxnSpPr>
          <p:cNvPr id="47" name="Connecteur droit avec flèche 46"/>
          <p:cNvCxnSpPr/>
          <p:nvPr/>
        </p:nvCxnSpPr>
        <p:spPr>
          <a:xfrm>
            <a:off x="3012537" y="4165942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Parallélogramme 21"/>
          <p:cNvSpPr/>
          <p:nvPr/>
        </p:nvSpPr>
        <p:spPr>
          <a:xfrm>
            <a:off x="1571570" y="2448840"/>
            <a:ext cx="2843396" cy="557855"/>
          </a:xfrm>
          <a:prstGeom prst="parallelogram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2400" b="1" dirty="0"/>
              <a:t>كتابة "سبحان الله"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816918" y="3592418"/>
            <a:ext cx="2390954" cy="57352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r-FR" sz="2400" b="1" dirty="0"/>
              <a:t>X = X + 1 </a:t>
            </a:r>
            <a:endParaRPr lang="ar-DZ" sz="2400" b="1" dirty="0"/>
          </a:p>
        </p:txBody>
      </p:sp>
      <p:cxnSp>
        <p:nvCxnSpPr>
          <p:cNvPr id="48" name="Connecteur droit avec flèche 47"/>
          <p:cNvCxnSpPr/>
          <p:nvPr/>
        </p:nvCxnSpPr>
        <p:spPr>
          <a:xfrm>
            <a:off x="3012395" y="2992397"/>
            <a:ext cx="0" cy="61434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e 50"/>
          <p:cNvGrpSpPr/>
          <p:nvPr/>
        </p:nvGrpSpPr>
        <p:grpSpPr>
          <a:xfrm>
            <a:off x="767408" y="2148700"/>
            <a:ext cx="3417096" cy="3207581"/>
            <a:chOff x="767408" y="2148700"/>
            <a:chExt cx="3417096" cy="3207581"/>
          </a:xfrm>
        </p:grpSpPr>
        <p:sp>
          <p:nvSpPr>
            <p:cNvPr id="23" name="Hexagone 22"/>
            <p:cNvSpPr/>
            <p:nvPr/>
          </p:nvSpPr>
          <p:spPr>
            <a:xfrm>
              <a:off x="1733303" y="4777448"/>
              <a:ext cx="2451201" cy="578833"/>
            </a:xfrm>
            <a:prstGeom prst="hexagon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X </a:t>
              </a:r>
              <a:r>
                <a:rPr lang="ar-DZ" sz="2400" b="1" dirty="0"/>
                <a:t>&gt;</a:t>
              </a:r>
              <a:r>
                <a:rPr lang="fr-FR" sz="2400" b="1" dirty="0"/>
                <a:t> </a:t>
              </a:r>
              <a:r>
                <a:rPr lang="fr-FR" sz="2400" b="1" dirty="0" smtClean="0"/>
                <a:t>100</a:t>
              </a:r>
              <a:endParaRPr lang="ar-DZ" sz="2400" b="1" dirty="0"/>
            </a:p>
          </p:txBody>
        </p:sp>
        <p:cxnSp>
          <p:nvCxnSpPr>
            <p:cNvPr id="27" name="Connecteur droit 26"/>
            <p:cNvCxnSpPr>
              <a:stCxn id="23" idx="3"/>
            </p:cNvCxnSpPr>
            <p:nvPr/>
          </p:nvCxnSpPr>
          <p:spPr>
            <a:xfrm flipH="1" flipV="1">
              <a:off x="767408" y="5066864"/>
              <a:ext cx="965895" cy="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767408" y="2148700"/>
              <a:ext cx="0" cy="291816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/>
            <p:cNvCxnSpPr/>
            <p:nvPr/>
          </p:nvCxnSpPr>
          <p:spPr>
            <a:xfrm>
              <a:off x="767408" y="2148700"/>
              <a:ext cx="222586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1010686" y="4697532"/>
              <a:ext cx="35439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400" b="1" dirty="0" smtClean="0"/>
                <a:t>V</a:t>
              </a:r>
              <a:endParaRPr lang="ar-DZ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5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41" grpId="0"/>
      <p:bldP spid="14" grpId="0"/>
      <p:bldP spid="44" grpId="0"/>
      <p:bldP spid="45" grpId="0"/>
      <p:bldP spid="15" grpId="0" animBg="1"/>
      <p:bldP spid="22" grpId="0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0"/>
            <a:ext cx="11064552" cy="622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60648"/>
            <a:ext cx="10945216" cy="57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/>
          <p:cNvGrpSpPr/>
          <p:nvPr/>
        </p:nvGrpSpPr>
        <p:grpSpPr>
          <a:xfrm>
            <a:off x="1343472" y="1412776"/>
            <a:ext cx="4826643" cy="5633864"/>
            <a:chOff x="335360" y="188640"/>
            <a:chExt cx="4826643" cy="685800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360" y="188640"/>
              <a:ext cx="4826643" cy="6858000"/>
            </a:xfrm>
            <a:prstGeom prst="rect">
              <a:avLst/>
            </a:prstGeom>
          </p:spPr>
        </p:pic>
        <p:sp>
          <p:nvSpPr>
            <p:cNvPr id="8" name="Rectangle à coins arrondis 7"/>
            <p:cNvSpPr/>
            <p:nvPr/>
          </p:nvSpPr>
          <p:spPr>
            <a:xfrm>
              <a:off x="2135560" y="2924944"/>
              <a:ext cx="201622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2135560" y="2204864"/>
              <a:ext cx="201622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2478124" y="3542108"/>
              <a:ext cx="1331095" cy="390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connexion</a:t>
              </a:r>
              <a:endParaRPr lang="en-US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243572" y="1547500"/>
              <a:ext cx="2016224" cy="449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 smtClean="0"/>
                <a:t>Drous</a:t>
              </a:r>
              <a:r>
                <a:rPr lang="fr-FR" b="1" dirty="0" smtClean="0"/>
                <a:t> Online</a:t>
              </a:r>
              <a:r>
                <a:rPr lang="ar-DZ" b="1" dirty="0" smtClean="0"/>
                <a:t> </a:t>
              </a:r>
              <a:r>
                <a:rPr lang="fr-FR" b="1" dirty="0" smtClean="0"/>
                <a:t>1.0</a:t>
              </a:r>
              <a:endParaRPr lang="en-US" b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2135560" y="402940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Mot de passe oublié</a:t>
              </a:r>
              <a:endParaRPr lang="en-US" b="1" dirty="0"/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7352765" y="1412776"/>
            <a:ext cx="4826643" cy="5633864"/>
            <a:chOff x="6384032" y="188640"/>
            <a:chExt cx="4826643" cy="68580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4032" y="188640"/>
              <a:ext cx="4826643" cy="6858000"/>
            </a:xfrm>
            <a:prstGeom prst="rect">
              <a:avLst/>
            </a:prstGeom>
          </p:spPr>
        </p:pic>
        <p:sp>
          <p:nvSpPr>
            <p:cNvPr id="15" name="Rectangle à coins arrondis 14"/>
            <p:cNvSpPr/>
            <p:nvPr/>
          </p:nvSpPr>
          <p:spPr>
            <a:xfrm>
              <a:off x="8220236" y="2924944"/>
              <a:ext cx="201622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err="1" smtClean="0">
                  <a:solidFill>
                    <a:schemeClr val="bg1">
                      <a:lumMod val="75000"/>
                    </a:schemeClr>
                  </a:solidFill>
                </a:rPr>
                <a:t>userpassword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6" name="Rectangle à coins arrondis 15"/>
            <p:cNvSpPr/>
            <p:nvPr/>
          </p:nvSpPr>
          <p:spPr>
            <a:xfrm>
              <a:off x="8220236" y="2204864"/>
              <a:ext cx="2016224" cy="43204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 smtClean="0">
                  <a:solidFill>
                    <a:schemeClr val="bg1">
                      <a:lumMod val="75000"/>
                    </a:schemeClr>
                  </a:solidFill>
                </a:rPr>
                <a:t>usermail@gmail.dz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Rectangle à coins arrondis 16"/>
            <p:cNvSpPr/>
            <p:nvPr/>
          </p:nvSpPr>
          <p:spPr>
            <a:xfrm>
              <a:off x="8562800" y="3542108"/>
              <a:ext cx="1331095" cy="390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connexion</a:t>
              </a:r>
              <a:endParaRPr lang="en-US" dirty="0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8328248" y="1547500"/>
              <a:ext cx="2016224" cy="449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 err="1" smtClean="0"/>
                <a:t>Drous</a:t>
              </a:r>
              <a:r>
                <a:rPr lang="fr-FR" b="1" dirty="0" smtClean="0"/>
                <a:t> Online 2.0</a:t>
              </a:r>
              <a:endParaRPr lang="en-US" b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220236" y="402940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/>
                <a:t>Mot de passe oublié</a:t>
              </a:r>
              <a:endParaRPr lang="en-US" b="1" dirty="0"/>
            </a:p>
          </p:txBody>
        </p:sp>
      </p:grpSp>
      <p:sp>
        <p:nvSpPr>
          <p:cNvPr id="23" name="Pensées 22"/>
          <p:cNvSpPr/>
          <p:nvPr/>
        </p:nvSpPr>
        <p:spPr>
          <a:xfrm>
            <a:off x="3935760" y="5605"/>
            <a:ext cx="5543270" cy="3130446"/>
          </a:xfrm>
          <a:prstGeom prst="cloudCallout">
            <a:avLst>
              <a:gd name="adj1" fmla="val -36190"/>
              <a:gd name="adj2" fmla="val 861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sées 23"/>
          <p:cNvSpPr/>
          <p:nvPr/>
        </p:nvSpPr>
        <p:spPr>
          <a:xfrm>
            <a:off x="3935759" y="0"/>
            <a:ext cx="5541241" cy="3130446"/>
          </a:xfrm>
          <a:prstGeom prst="cloudCallout">
            <a:avLst>
              <a:gd name="adj1" fmla="val 37732"/>
              <a:gd name="adj2" fmla="val 7962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200" dirty="0" smtClean="0"/>
              <a:t>نفس التطبيق</a:t>
            </a:r>
            <a:r>
              <a:rPr lang="fr-FR" sz="3200" dirty="0" smtClean="0"/>
              <a:t> </a:t>
            </a:r>
            <a:r>
              <a:rPr lang="ar-DZ" sz="3200" dirty="0" smtClean="0"/>
              <a:t> بإصدارين مختلفين </a:t>
            </a:r>
          </a:p>
          <a:p>
            <a:pPr algn="ctr" rtl="1"/>
            <a:r>
              <a:rPr lang="ar-DZ" sz="3200" dirty="0" smtClean="0"/>
              <a:t>أيهما تفضل و لماذا ؟؟؟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00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1770" y="-243408"/>
            <a:ext cx="10515600" cy="1325563"/>
          </a:xfrm>
        </p:spPr>
        <p:txBody>
          <a:bodyPr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العبارات التوضيحية في البرامج :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70" y="1076034"/>
            <a:ext cx="3449502" cy="419553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02" y="4665858"/>
            <a:ext cx="3312368" cy="192515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734" y="764704"/>
            <a:ext cx="4448247" cy="550545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545" y="2019019"/>
            <a:ext cx="3554313" cy="2279326"/>
          </a:xfrm>
          <a:prstGeom prst="rect">
            <a:avLst/>
          </a:prstGeom>
        </p:spPr>
      </p:pic>
      <p:sp>
        <p:nvSpPr>
          <p:cNvPr id="12" name="Nuage 11"/>
          <p:cNvSpPr/>
          <p:nvPr/>
        </p:nvSpPr>
        <p:spPr>
          <a:xfrm>
            <a:off x="263352" y="548680"/>
            <a:ext cx="1296144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المخطط 01</a:t>
            </a:r>
            <a:endParaRPr lang="en-US" b="1" dirty="0"/>
          </a:p>
        </p:txBody>
      </p:sp>
      <p:sp>
        <p:nvSpPr>
          <p:cNvPr id="13" name="Nuage 12"/>
          <p:cNvSpPr/>
          <p:nvPr/>
        </p:nvSpPr>
        <p:spPr>
          <a:xfrm>
            <a:off x="10874449" y="260540"/>
            <a:ext cx="1296144" cy="194421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المخطط 02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4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196" y="-243408"/>
            <a:ext cx="10515600" cy="1325563"/>
          </a:xfrm>
        </p:spPr>
        <p:txBody>
          <a:bodyPr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الرسائل التوضيحية في البرامج :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360" y="1825625"/>
            <a:ext cx="11449272" cy="435133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رسائل تظهر على الشاشة خلال تنفيذ البرنامج (مخطط </a:t>
            </a:r>
            <a:r>
              <a:rPr lang="ar-DZ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أو خوارزمية) تسمح بـ: </a:t>
            </a:r>
          </a:p>
          <a:p>
            <a:pPr algn="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تتبع تنفيذ البرنامج  ( مثال إظهار نسبة تحميل ملف )</a:t>
            </a:r>
          </a:p>
          <a:p>
            <a:pPr algn="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إظهار رسائل الخطأ أو التحذيرات </a:t>
            </a:r>
          </a:p>
          <a:p>
            <a:pPr algn="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إظهار رسائل طلب مدخلات (مثال إدخال عنوان البريد الإلكتروني و كلمة المرور)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51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196" y="-243408"/>
            <a:ext cx="10515600" cy="1325563"/>
          </a:xfrm>
        </p:spPr>
        <p:txBody>
          <a:bodyPr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الرسائل التوضيحية في البرامج :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8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86055" y="458204"/>
            <a:ext cx="7200800" cy="952128"/>
          </a:xfrm>
        </p:spPr>
        <p:txBody>
          <a:bodyPr>
            <a:noAutofit/>
          </a:bodyPr>
          <a:lstStyle/>
          <a:p>
            <a:pPr rtl="1"/>
            <a:r>
              <a:rPr lang="ar-SA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تحديد وتحليل عناصر </a:t>
            </a:r>
            <a:r>
              <a:rPr lang="ar-SA" sz="40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</a:t>
            </a:r>
            <a:r>
              <a:rPr lang="ar-DZ" sz="40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شكلة </a:t>
            </a:r>
            <a:r>
              <a:rPr lang="fr-FR" sz="4000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029790" y="1916832"/>
            <a:ext cx="1882634" cy="10282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sz="2000" b="1" dirty="0">
                <a:ea typeface="Calibri"/>
                <a:cs typeface="Arial"/>
              </a:rPr>
              <a:t>فهم المشكلة</a:t>
            </a:r>
            <a:endParaRPr lang="fr-FR" sz="1400" b="1" dirty="0">
              <a:ea typeface="Calibri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49883" y="2016343"/>
            <a:ext cx="1801286" cy="945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sz="2000" b="1" dirty="0">
                <a:ea typeface="Calibri"/>
                <a:cs typeface="Arial"/>
              </a:rPr>
              <a:t>تحليل المسألة</a:t>
            </a:r>
            <a:endParaRPr lang="fr-FR" sz="1400" b="1" dirty="0">
              <a:ea typeface="Calibri"/>
              <a:cs typeface="Arial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2207568" y="1999756"/>
            <a:ext cx="2498558" cy="10282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sz="2000" b="1" dirty="0">
                <a:ea typeface="Calibri"/>
                <a:cs typeface="Arial"/>
              </a:rPr>
              <a:t>تحديد عناصر الحل</a:t>
            </a:r>
            <a:endParaRPr lang="fr-FR" sz="1400" b="1" dirty="0">
              <a:ea typeface="Calibri"/>
              <a:cs typeface="Arial"/>
            </a:endParaRPr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7344142" y="2464128"/>
            <a:ext cx="627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4740993" y="2464128"/>
            <a:ext cx="6275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" name="Ellipse 11"/>
          <p:cNvSpPr/>
          <p:nvPr/>
        </p:nvSpPr>
        <p:spPr>
          <a:xfrm>
            <a:off x="5807968" y="2673251"/>
            <a:ext cx="2570691" cy="84467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تحديد المدخلات</a:t>
            </a:r>
            <a:endParaRPr lang="fr-FR" sz="1200" dirty="0">
              <a:solidFill>
                <a:schemeClr val="tx1"/>
              </a:solidFill>
              <a:latin typeface="Al-Jazeera-Arabic-Bold" panose="01000500000000020006" pitchFamily="2" charset="-78"/>
              <a:ea typeface="Calibri"/>
              <a:cs typeface="Al-Jazeera-Arabic-Bold" panose="01000500000000020006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8007" y="3806038"/>
            <a:ext cx="2189325" cy="7765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تحديد العمليات</a:t>
            </a:r>
            <a:endParaRPr lang="fr-FR" sz="1200" dirty="0">
              <a:solidFill>
                <a:schemeClr val="tx1"/>
              </a:solidFill>
              <a:latin typeface="Al-Jazeera-Arabic-Bold" panose="01000500000000020006" pitchFamily="2" charset="-78"/>
              <a:ea typeface="Calibri"/>
              <a:cs typeface="Al-Jazeera-Arabic-Bold" panose="01000500000000020006" pitchFamily="2" charset="-78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337026" y="4940711"/>
            <a:ext cx="3163928" cy="84467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>
                <a:solidFill>
                  <a:schemeClr val="tx1"/>
                </a:solidFill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الوصول للمخرجات</a:t>
            </a:r>
            <a:endParaRPr lang="fr-FR" sz="1200">
              <a:solidFill>
                <a:schemeClr val="tx1"/>
              </a:solidFill>
              <a:latin typeface="Al-Jazeera-Arabic-Bold" panose="01000500000000020006" pitchFamily="2" charset="-78"/>
              <a:ea typeface="Calibri"/>
              <a:cs typeface="Al-Jazeera-Arabic-Bold" panose="01000500000000020006" pitchFamily="2" charset="-78"/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 flipH="1">
            <a:off x="5477592" y="3446374"/>
            <a:ext cx="514350" cy="288032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495803" y="4655055"/>
            <a:ext cx="504056" cy="313958"/>
          </a:xfrm>
          <a:prstGeom prst="straightConnector1">
            <a:avLst/>
          </a:prstGeom>
          <a:ln w="381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052" y="103313"/>
            <a:ext cx="3068960" cy="306896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93" y="5391014"/>
            <a:ext cx="2210030" cy="1364307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63" y="5329862"/>
            <a:ext cx="1645323" cy="140366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43" y="4346366"/>
            <a:ext cx="1306298" cy="15781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558" y="3309223"/>
            <a:ext cx="1904964" cy="1245846"/>
          </a:xfrm>
          <a:prstGeom prst="rect">
            <a:avLst/>
          </a:prstGeom>
        </p:spPr>
      </p:pic>
      <p:cxnSp>
        <p:nvCxnSpPr>
          <p:cNvPr id="20" name="Connecteur droit avec flèche 19"/>
          <p:cNvCxnSpPr/>
          <p:nvPr/>
        </p:nvCxnSpPr>
        <p:spPr>
          <a:xfrm>
            <a:off x="7657914" y="4796446"/>
            <a:ext cx="1030374" cy="7715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779142" y="5567979"/>
            <a:ext cx="3157545" cy="46371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495803" y="6282620"/>
            <a:ext cx="5440884" cy="921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Nuage 26"/>
          <p:cNvSpPr/>
          <p:nvPr/>
        </p:nvSpPr>
        <p:spPr>
          <a:xfrm>
            <a:off x="9185570" y="4346366"/>
            <a:ext cx="2304256" cy="1194089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خطوات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57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34232 0.08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9" y="4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1" y="764704"/>
            <a:ext cx="11449272" cy="49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0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1" y="1567503"/>
            <a:ext cx="3449502" cy="4195539"/>
          </a:xfrm>
          <a:prstGeom prst="rect">
            <a:avLst/>
          </a:prstGeom>
        </p:spPr>
      </p:pic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5030323" y="249181"/>
            <a:ext cx="3575016" cy="893427"/>
          </a:xfrm>
        </p:spPr>
        <p:txBody>
          <a:bodyPr>
            <a:noAutofit/>
          </a:bodyPr>
          <a:lstStyle/>
          <a:p>
            <a:pPr algn="ctr" rtl="1"/>
            <a:r>
              <a:rPr lang="ar-DZ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en Tunisia" panose="02000000000000000000" pitchFamily="2" charset="-78"/>
                <a:cs typeface="Hacen Tunisia" panose="02000000000000000000" pitchFamily="2" charset="-78"/>
              </a:rPr>
              <a:t>تنفيذ مخطط </a:t>
            </a:r>
            <a:r>
              <a:rPr lang="ar-DZ" sz="3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en Tunisia" panose="02000000000000000000" pitchFamily="2" charset="-78"/>
                <a:cs typeface="Hacen Tunisia" panose="02000000000000000000" pitchFamily="2" charset="-78"/>
              </a:rPr>
              <a:t>إنسيابي</a:t>
            </a:r>
            <a:endParaRPr lang="ar-DZ" sz="36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acen Tunisia" panose="02000000000000000000" pitchFamily="2" charset="-78"/>
              <a:cs typeface="Hacen Tunisia" panose="02000000000000000000" pitchFamily="2" charset="-7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10455772" y="2094218"/>
          <a:ext cx="1609858" cy="259432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09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11671834" y="3081659"/>
            <a:ext cx="32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648939" y="2302069"/>
            <a:ext cx="32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648939" y="3805539"/>
            <a:ext cx="32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b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b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625744" y="1555931"/>
            <a:ext cx="1077174" cy="565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 rtl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3600" cap="none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acen Tunisia" panose="02000000000000000000" pitchFamily="2" charset="-78"/>
                <a:cs typeface="Hacen Tunisia" panose="02000000000000000000" pitchFamily="2" charset="-78"/>
              </a:defRPr>
            </a:lvl1pPr>
            <a:lvl2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cap="none">
                <a:solidFill>
                  <a:schemeClr val="tx1">
                    <a:tint val="75000"/>
                  </a:schemeClr>
                </a:solidFill>
                <a:effectLst/>
              </a:defRPr>
            </a:lvl2pPr>
            <a:lvl3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cap="none">
                <a:solidFill>
                  <a:schemeClr val="tx1">
                    <a:tint val="75000"/>
                  </a:schemeClr>
                </a:solidFill>
                <a:effectLst/>
              </a:defRPr>
            </a:lvl3pPr>
            <a:lvl4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cap="none">
                <a:solidFill>
                  <a:schemeClr val="tx1">
                    <a:tint val="75000"/>
                  </a:schemeClr>
                </a:solidFill>
                <a:effectLst/>
              </a:defRPr>
            </a:lvl4pPr>
            <a:lvl5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5pPr>
            <a:lvl6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6pPr>
            <a:lvl7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7pPr>
            <a:lvl8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8pPr>
            <a:lvl9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cap="none">
                <a:solidFill>
                  <a:schemeClr val="tx1">
                    <a:tint val="75000"/>
                  </a:schemeClr>
                </a:solidFill>
                <a:effectLst/>
              </a:defRPr>
            </a:lvl9pPr>
          </a:lstStyle>
          <a:p>
            <a:r>
              <a:rPr lang="fr-FR" b="1" dirty="0">
                <a:latin typeface="Andalus" panose="02020603050405020304" pitchFamily="18" charset="-78"/>
                <a:cs typeface="Andalus" panose="02020603050405020304" pitchFamily="18" charset="-78"/>
              </a:rPr>
              <a:t>Ram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11" y="639481"/>
            <a:ext cx="4049066" cy="404906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642" y="3885184"/>
            <a:ext cx="3633811" cy="1513623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21" y="4732481"/>
            <a:ext cx="2843379" cy="2215672"/>
          </a:xfrm>
          <a:prstGeom prst="rect">
            <a:avLst/>
          </a:prstGeom>
        </p:spPr>
      </p:pic>
      <p:cxnSp>
        <p:nvCxnSpPr>
          <p:cNvPr id="19" name="Connecteur droit avec flèche 18"/>
          <p:cNvCxnSpPr/>
          <p:nvPr/>
        </p:nvCxnSpPr>
        <p:spPr>
          <a:xfrm flipV="1">
            <a:off x="8674861" y="2720559"/>
            <a:ext cx="1732258" cy="19679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V="1">
            <a:off x="8714453" y="3371139"/>
            <a:ext cx="1752275" cy="1317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10938729" y="2371562"/>
            <a:ext cx="321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</a:t>
            </a:r>
            <a:endParaRPr lang="en-US" sz="3200" b="1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1003345" y="3153565"/>
            <a:ext cx="321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2</a:t>
            </a:r>
            <a:endParaRPr lang="en-US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0313355" y="5398807"/>
            <a:ext cx="125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3 + 2</a:t>
            </a:r>
            <a:endParaRPr lang="en-US" sz="3200" b="1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1456360" y="5452805"/>
            <a:ext cx="73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=5</a:t>
            </a:r>
            <a:endParaRPr lang="en-US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47" name="Connecteur droit avec flèche 46"/>
          <p:cNvCxnSpPr/>
          <p:nvPr/>
        </p:nvCxnSpPr>
        <p:spPr>
          <a:xfrm flipH="1" flipV="1">
            <a:off x="11299559" y="4364711"/>
            <a:ext cx="123" cy="91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11042391" y="3870931"/>
            <a:ext cx="73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5</a:t>
            </a:r>
            <a:endParaRPr lang="en-US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2593672" y="2886844"/>
            <a:ext cx="2736358" cy="1379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2423801" y="3665272"/>
            <a:ext cx="7472863" cy="2146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avec flèche 84"/>
          <p:cNvCxnSpPr/>
          <p:nvPr/>
        </p:nvCxnSpPr>
        <p:spPr>
          <a:xfrm flipV="1">
            <a:off x="2793567" y="2371563"/>
            <a:ext cx="3547406" cy="2084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ZoneTexte 86"/>
          <p:cNvSpPr txBox="1"/>
          <p:nvPr/>
        </p:nvSpPr>
        <p:spPr>
          <a:xfrm>
            <a:off x="6463883" y="2002702"/>
            <a:ext cx="735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fr-FR" sz="5400" dirty="0">
                <a:solidFill>
                  <a:srgbClr val="FF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5</a:t>
            </a:r>
            <a:endParaRPr lang="en-US" sz="5400" dirty="0">
              <a:solidFill>
                <a:srgbClr val="FF0000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45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9" grpId="0"/>
      <p:bldP spid="10" grpId="0"/>
      <p:bldP spid="42" grpId="0"/>
      <p:bldP spid="43" grpId="0"/>
      <p:bldP spid="44" grpId="0"/>
      <p:bldP spid="45" grpId="0"/>
      <p:bldP spid="49" grpId="0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416" y="33111"/>
            <a:ext cx="10515600" cy="1325563"/>
          </a:xfrm>
        </p:spPr>
        <p:txBody>
          <a:bodyPr/>
          <a:lstStyle/>
          <a:p>
            <a:pPr algn="ctr"/>
            <a:r>
              <a:rPr lang="ar-DZ" dirty="0" smtClean="0"/>
              <a:t>تنفيذ مخطط </a:t>
            </a:r>
            <a:r>
              <a:rPr lang="ar-DZ" dirty="0" err="1" smtClean="0"/>
              <a:t>إنسيابي</a:t>
            </a:r>
            <a:r>
              <a:rPr lang="ar-DZ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3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3712" y="548680"/>
            <a:ext cx="6781800" cy="943000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التقويم: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964690" y="4869163"/>
            <a:ext cx="2835166" cy="1200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DZ" b="1">
                <a:ea typeface="Calibri"/>
                <a:cs typeface="Arial"/>
              </a:rPr>
              <a:t>إستراتيجية العمل : ثنائي</a:t>
            </a:r>
            <a:br>
              <a:rPr lang="ar-DZ" b="1">
                <a:ea typeface="Calibri"/>
                <a:cs typeface="Arial"/>
              </a:rPr>
            </a:br>
            <a:r>
              <a:rPr lang="ar-DZ" b="1">
                <a:ea typeface="Calibri"/>
                <a:cs typeface="Arial"/>
              </a:rPr>
              <a:t>المدة : 15 د</a:t>
            </a:r>
            <a:endParaRPr lang="fr-FR" sz="1400" b="1">
              <a:ea typeface="Calibri"/>
              <a:cs typeface="Arial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64693" y="1649712"/>
            <a:ext cx="85604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r>
              <a:rPr lang="ar-DZ" sz="3600" dirty="0">
                <a:latin typeface="Calibri" pitchFamily="34" charset="0"/>
                <a:ea typeface="Calibri" pitchFamily="34" charset="0"/>
                <a:cs typeface="Arial" pitchFamily="34" charset="0"/>
              </a:rPr>
              <a:t>أردنا تمثيل المخطط </a:t>
            </a:r>
            <a:r>
              <a:rPr lang="ar-DZ" sz="36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الإنسيابي</a:t>
            </a:r>
            <a:r>
              <a:rPr lang="ar-DZ" sz="3600" dirty="0">
                <a:latin typeface="Calibri" pitchFamily="34" charset="0"/>
                <a:ea typeface="Calibri" pitchFamily="34" charset="0"/>
                <a:cs typeface="Arial" pitchFamily="34" charset="0"/>
              </a:rPr>
              <a:t> لحل مشكلة حساب مساحة مستطيل ( المشكلة المطروحة في وضعية </a:t>
            </a:r>
            <a:r>
              <a:rPr lang="ar-DZ" sz="36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الإنطلاق</a:t>
            </a:r>
            <a:r>
              <a:rPr lang="ar-DZ" sz="3600" dirty="0">
                <a:latin typeface="Calibri" pitchFamily="34" charset="0"/>
                <a:ea typeface="Calibri" pitchFamily="34" charset="0"/>
                <a:cs typeface="Arial" pitchFamily="34" charset="0"/>
              </a:rPr>
              <a:t> )</a:t>
            </a: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r>
              <a:rPr lang="ar-DZ" sz="3600" dirty="0">
                <a:latin typeface="Calibri" pitchFamily="34" charset="0"/>
                <a:ea typeface="Calibri" pitchFamily="34" charset="0"/>
                <a:cs typeface="Arial" pitchFamily="34" charset="0"/>
              </a:rPr>
              <a:t>1)  حدد و حلل عناصر المشكلة</a:t>
            </a:r>
            <a:endParaRPr lang="fr-FR" sz="1600" dirty="0">
              <a:latin typeface="Arial" pitchFamily="34" charset="0"/>
              <a:cs typeface="Arial" pitchFamily="34" charset="0"/>
            </a:endParaRPr>
          </a:p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r>
              <a:rPr lang="ar-DZ" sz="3600" dirty="0">
                <a:latin typeface="Calibri" pitchFamily="34" charset="0"/>
                <a:ea typeface="Calibri" pitchFamily="34" charset="0"/>
                <a:cs typeface="Arial" pitchFamily="34" charset="0"/>
              </a:rPr>
              <a:t>2)  مثل المخطط</a:t>
            </a:r>
            <a:endParaRPr lang="ar-DZ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03712" y="548680"/>
            <a:ext cx="6781800" cy="943000"/>
          </a:xfrm>
        </p:spPr>
        <p:txBody>
          <a:bodyPr/>
          <a:lstStyle/>
          <a:p>
            <a:pPr algn="r" rtl="1"/>
            <a:r>
              <a:rPr lang="ar-SA" dirty="0" smtClean="0">
                <a:solidFill>
                  <a:srgbClr val="FF0000"/>
                </a:solidFill>
              </a:rPr>
              <a:t>التقويم:</a:t>
            </a:r>
            <a:r>
              <a:rPr lang="ar-DZ" dirty="0" smtClean="0">
                <a:solidFill>
                  <a:srgbClr val="FF0000"/>
                </a:solidFill>
              </a:rPr>
              <a:t> ( الحل )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188393"/>
              </p:ext>
            </p:extLst>
          </p:nvPr>
        </p:nvGraphicFramePr>
        <p:xfrm>
          <a:off x="4119006" y="1674234"/>
          <a:ext cx="6401919" cy="1584176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14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6405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 dirty="0">
                          <a:effectLst/>
                        </a:rPr>
                        <a:t>تحديد المعطيات</a:t>
                      </a:r>
                      <a:endParaRPr lang="fr-FR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>
                          <a:effectLst/>
                        </a:rPr>
                        <a:t>العمليات</a:t>
                      </a:r>
                      <a:endParaRPr lang="fr-FR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 dirty="0">
                          <a:effectLst/>
                        </a:rPr>
                        <a:t>المخرجات</a:t>
                      </a:r>
                      <a:endParaRPr lang="fr-FR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77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>
                          <a:effectLst/>
                        </a:rPr>
                        <a:t>الطول </a:t>
                      </a:r>
                      <a:r>
                        <a:rPr lang="fr-FR" sz="2000" b="1">
                          <a:effectLst/>
                        </a:rPr>
                        <a:t>long</a:t>
                      </a:r>
                      <a:endParaRPr lang="fr-FR" sz="16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>
                          <a:effectLst/>
                        </a:rPr>
                        <a:t>العرض</a:t>
                      </a:r>
                      <a:r>
                        <a:rPr lang="fr-FR" sz="2000" b="1">
                          <a:effectLst/>
                        </a:rPr>
                        <a:t>larg </a:t>
                      </a:r>
                      <a:endParaRPr lang="fr-FR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>
                          <a:effectLst/>
                        </a:rPr>
                        <a:t>المساحة</a:t>
                      </a:r>
                      <a:r>
                        <a:rPr lang="fr-FR" sz="2000" b="1">
                          <a:effectLst/>
                        </a:rPr>
                        <a:t> s  </a:t>
                      </a:r>
                      <a:endParaRPr lang="fr-FR" sz="1600" b="1">
                        <a:effectLst/>
                      </a:endParaRPr>
                    </a:p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fr-FR" sz="2000" b="1">
                          <a:effectLst/>
                        </a:rPr>
                        <a:t>S = long . larg</a:t>
                      </a:r>
                      <a:endParaRPr lang="fr-FR" sz="1600" b="1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b="1" dirty="0">
                          <a:effectLst/>
                        </a:rPr>
                        <a:t>كتابة المساحة </a:t>
                      </a:r>
                      <a:r>
                        <a:rPr lang="fr-FR" sz="2000" b="1" dirty="0">
                          <a:effectLst/>
                        </a:rPr>
                        <a:t>S</a:t>
                      </a:r>
                      <a:endParaRPr lang="fr-FR" sz="16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747966" y="2304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8" name="Groupe 7"/>
          <p:cNvGrpSpPr/>
          <p:nvPr/>
        </p:nvGrpSpPr>
        <p:grpSpPr>
          <a:xfrm>
            <a:off x="3805241" y="9229725"/>
            <a:ext cx="2143125" cy="3048000"/>
            <a:chOff x="0" y="0"/>
            <a:chExt cx="1885950" cy="3148684"/>
          </a:xfrm>
        </p:grpSpPr>
        <p:sp>
          <p:nvSpPr>
            <p:cNvPr id="9" name="Ellipse 8"/>
            <p:cNvSpPr/>
            <p:nvPr/>
          </p:nvSpPr>
          <p:spPr>
            <a:xfrm>
              <a:off x="504825" y="0"/>
              <a:ext cx="952500" cy="409575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البداية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447675" y="2725255"/>
              <a:ext cx="952500" cy="42342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النهاية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11" name="Parallélogramme 10"/>
            <p:cNvSpPr/>
            <p:nvPr/>
          </p:nvSpPr>
          <p:spPr>
            <a:xfrm>
              <a:off x="57150" y="676275"/>
              <a:ext cx="1828800" cy="415925"/>
            </a:xfrm>
            <a:prstGeom prst="parallelogram">
              <a:avLst>
                <a:gd name="adj" fmla="val 70652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قراءة  </a:t>
              </a:r>
              <a:r>
                <a:rPr lang="fr-FR" sz="1400" b="1">
                  <a:ea typeface="Calibri"/>
                  <a:cs typeface="Arial"/>
                </a:rPr>
                <a:t>long</a:t>
              </a:r>
              <a:r>
                <a:rPr lang="fr-FR" sz="1400">
                  <a:ea typeface="Calibri"/>
                  <a:cs typeface="Arial"/>
                </a:rPr>
                <a:t> </a:t>
              </a:r>
              <a:r>
                <a:rPr lang="ar-DZ" sz="1400">
                  <a:ea typeface="Calibri"/>
                  <a:cs typeface="Arial"/>
                </a:rPr>
                <a:t> و </a:t>
              </a:r>
              <a:r>
                <a:rPr lang="fr-FR" sz="1400" b="1">
                  <a:ea typeface="Calibri"/>
                  <a:cs typeface="Arial"/>
                </a:rPr>
                <a:t>larg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12" name="Parallélogramme 11"/>
            <p:cNvSpPr/>
            <p:nvPr/>
          </p:nvSpPr>
          <p:spPr>
            <a:xfrm>
              <a:off x="0" y="2105025"/>
              <a:ext cx="1828800" cy="384404"/>
            </a:xfrm>
            <a:prstGeom prst="parallelogram">
              <a:avLst>
                <a:gd name="adj" fmla="val 68478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أكتب </a:t>
              </a:r>
              <a:r>
                <a:rPr lang="fr-FR" sz="1400" b="1">
                  <a:ea typeface="Calibri"/>
                  <a:cs typeface="Arial"/>
                </a:rPr>
                <a:t>S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" y="1419225"/>
              <a:ext cx="1809750" cy="33223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1400">
                  <a:latin typeface="Arial"/>
                  <a:ea typeface="Calibri"/>
                  <a:cs typeface="Arial"/>
                </a:rPr>
                <a:t>S = long . larg</a:t>
              </a:r>
              <a:endParaRPr lang="fr-FR" sz="1100">
                <a:ea typeface="Calibri"/>
                <a:cs typeface="Arial"/>
              </a:endParaRPr>
            </a:p>
          </p:txBody>
        </p:sp>
        <p:cxnSp>
          <p:nvCxnSpPr>
            <p:cNvPr id="14" name="Connecteur droit avec flèche 13"/>
            <p:cNvCxnSpPr/>
            <p:nvPr/>
          </p:nvCxnSpPr>
          <p:spPr>
            <a:xfrm>
              <a:off x="952500" y="409575"/>
              <a:ext cx="0" cy="266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952500" y="1152525"/>
              <a:ext cx="0" cy="266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952500" y="1751456"/>
              <a:ext cx="0" cy="266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>
              <a:off x="933450" y="2489429"/>
              <a:ext cx="0" cy="2667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205166" y="2533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e 18"/>
          <p:cNvGrpSpPr/>
          <p:nvPr/>
        </p:nvGrpSpPr>
        <p:grpSpPr>
          <a:xfrm>
            <a:off x="1719494" y="1412776"/>
            <a:ext cx="2466432" cy="5040560"/>
            <a:chOff x="0" y="0"/>
            <a:chExt cx="1885950" cy="314868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0" name="Ellipse 19"/>
            <p:cNvSpPr/>
            <p:nvPr/>
          </p:nvSpPr>
          <p:spPr>
            <a:xfrm>
              <a:off x="504825" y="0"/>
              <a:ext cx="952500" cy="409575"/>
            </a:xfrm>
            <a:prstGeom prst="ellips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البداية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21" name="Ellipse 20"/>
            <p:cNvSpPr/>
            <p:nvPr/>
          </p:nvSpPr>
          <p:spPr>
            <a:xfrm>
              <a:off x="447675" y="2725255"/>
              <a:ext cx="952500" cy="423429"/>
            </a:xfrm>
            <a:prstGeom prst="ellipse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النهاية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57150" y="676275"/>
              <a:ext cx="1828800" cy="415925"/>
            </a:xfrm>
            <a:prstGeom prst="parallelogram">
              <a:avLst>
                <a:gd name="adj" fmla="val 70652"/>
              </a:avLst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قراءة  </a:t>
              </a:r>
              <a:r>
                <a:rPr lang="fr-FR" sz="1400" b="1">
                  <a:ea typeface="Calibri"/>
                  <a:cs typeface="Arial"/>
                </a:rPr>
                <a:t>long</a:t>
              </a:r>
              <a:r>
                <a:rPr lang="fr-FR" sz="1400">
                  <a:ea typeface="Calibri"/>
                  <a:cs typeface="Arial"/>
                </a:rPr>
                <a:t> </a:t>
              </a:r>
              <a:r>
                <a:rPr lang="ar-DZ" sz="1400">
                  <a:ea typeface="Calibri"/>
                  <a:cs typeface="Arial"/>
                </a:rPr>
                <a:t> و </a:t>
              </a:r>
              <a:r>
                <a:rPr lang="fr-FR" sz="1400" b="1">
                  <a:ea typeface="Calibri"/>
                  <a:cs typeface="Arial"/>
                </a:rPr>
                <a:t>larg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23" name="Parallélogramme 22"/>
            <p:cNvSpPr/>
            <p:nvPr/>
          </p:nvSpPr>
          <p:spPr>
            <a:xfrm>
              <a:off x="0" y="2105025"/>
              <a:ext cx="1828800" cy="384404"/>
            </a:xfrm>
            <a:prstGeom prst="parallelogram">
              <a:avLst>
                <a:gd name="adj" fmla="val 68478"/>
              </a:avLst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1">
                <a:lnSpc>
                  <a:spcPct val="115000"/>
                </a:lnSpc>
                <a:spcAft>
                  <a:spcPts val="1000"/>
                </a:spcAft>
              </a:pPr>
              <a:r>
                <a:rPr lang="ar-DZ" sz="1400">
                  <a:ea typeface="Calibri"/>
                  <a:cs typeface="Arial"/>
                </a:rPr>
                <a:t>أكتب </a:t>
              </a:r>
              <a:r>
                <a:rPr lang="fr-FR" sz="1400" b="1">
                  <a:ea typeface="Calibri"/>
                  <a:cs typeface="Arial"/>
                </a:rPr>
                <a:t>S</a:t>
              </a:r>
              <a:endParaRPr lang="fr-FR" sz="1100">
                <a:ea typeface="Calibri"/>
                <a:cs typeface="Arial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" y="1419225"/>
              <a:ext cx="1809750" cy="332231"/>
            </a:xfrm>
            <a:prstGeom prst="rect">
              <a:avLst/>
            </a:prstGeom>
            <a:grpFill/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fr-FR" sz="1400">
                  <a:latin typeface="Arial"/>
                  <a:ea typeface="Calibri"/>
                  <a:cs typeface="Arial"/>
                </a:rPr>
                <a:t>S = long . larg</a:t>
              </a:r>
              <a:endParaRPr lang="fr-FR" sz="1100">
                <a:ea typeface="Calibri"/>
                <a:cs typeface="Arial"/>
              </a:endParaRPr>
            </a:p>
          </p:txBody>
        </p:sp>
        <p:cxnSp>
          <p:nvCxnSpPr>
            <p:cNvPr id="25" name="Connecteur droit avec flèche 24"/>
            <p:cNvCxnSpPr/>
            <p:nvPr/>
          </p:nvCxnSpPr>
          <p:spPr>
            <a:xfrm>
              <a:off x="952500" y="409575"/>
              <a:ext cx="0" cy="2667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>
              <a:off x="952500" y="1152525"/>
              <a:ext cx="0" cy="2667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>
              <a:off x="952500" y="1751456"/>
              <a:ext cx="0" cy="2667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avec flèche 27"/>
            <p:cNvCxnSpPr/>
            <p:nvPr/>
          </p:nvCxnSpPr>
          <p:spPr>
            <a:xfrm>
              <a:off x="933450" y="2489429"/>
              <a:ext cx="0" cy="2667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410810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503712" y="457202"/>
            <a:ext cx="5184576" cy="695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2400">
                <a:ea typeface="Calibri"/>
                <a:cs typeface="Arial"/>
              </a:rPr>
              <a:t>تطبيقات على برنامج </a:t>
            </a:r>
            <a:r>
              <a:rPr lang="fr-FR" sz="2400">
                <a:ea typeface="Calibri"/>
                <a:cs typeface="Arial"/>
              </a:rPr>
              <a:t> Larp</a:t>
            </a:r>
            <a:endParaRPr lang="fr-FR" sz="1400">
              <a:ea typeface="Calibri"/>
              <a:cs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3" y="724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latin typeface="Arial" pitchFamily="34" charset="0"/>
                <a:cs typeface="Arial" pitchFamily="34" charset="0"/>
              </a:rPr>
              <a:t/>
            </a:r>
            <a:br>
              <a:rPr lang="fr-FR" sz="800">
                <a:latin typeface="Arial" pitchFamily="34" charset="0"/>
                <a:cs typeface="Arial" pitchFamily="34" charset="0"/>
              </a:rPr>
            </a:br>
            <a:endParaRPr lang="fr-FR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10567" y="1700811"/>
            <a:ext cx="896448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3200" u="sng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التطبيق 3</a:t>
            </a:r>
            <a:endParaRPr lang="fr-FR" sz="1200" dirty="0">
              <a:latin typeface="Arial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Calibri" pitchFamily="34" charset="0"/>
                <a:ea typeface="Calibri" pitchFamily="34" charset="0"/>
                <a:cs typeface="Arial" pitchFamily="34" charset="0"/>
              </a:rPr>
              <a:t>إنشاء مخطط انسيابي لحساب مجموع عددين</a:t>
            </a:r>
            <a:endParaRPr lang="ar-DZ" sz="2800" dirty="0">
              <a:latin typeface="Calibri" pitchFamily="34" charset="0"/>
              <a:ea typeface="Calibri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ar-DZ" sz="2800" dirty="0">
              <a:latin typeface="Calibri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ar-DZ" sz="2800" dirty="0">
              <a:latin typeface="Calibri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latin typeface="Arial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3200" u="sng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Arial" pitchFamily="34" charset="0"/>
              </a:rPr>
              <a:t>التطبيق 4</a:t>
            </a:r>
            <a:endParaRPr lang="fr-FR" sz="1200" dirty="0">
              <a:latin typeface="Arial" pitchFamily="34" charset="0"/>
              <a:cs typeface="Arial" pitchFamily="34" charset="0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Calibri" pitchFamily="34" charset="0"/>
                <a:ea typeface="Calibri" pitchFamily="34" charset="0"/>
                <a:cs typeface="Arial" pitchFamily="34" charset="0"/>
              </a:rPr>
              <a:t>إنشاء مخطط انسيابي لحل معادلة من الدرجة الأولى من الشكل :</a:t>
            </a:r>
            <a:r>
              <a:rPr lang="fr-FR" sz="2800" dirty="0" err="1">
                <a:latin typeface="Calibri" pitchFamily="34" charset="0"/>
                <a:ea typeface="Calibri" pitchFamily="34" charset="0"/>
                <a:cs typeface="Arial" pitchFamily="34" charset="0"/>
              </a:rPr>
              <a:t>ax+b</a:t>
            </a:r>
            <a:r>
              <a:rPr lang="fr-FR" sz="2800" dirty="0">
                <a:latin typeface="Calibri" pitchFamily="34" charset="0"/>
                <a:ea typeface="Calibri" pitchFamily="34" charset="0"/>
                <a:cs typeface="Arial" pitchFamily="34" charset="0"/>
              </a:rPr>
              <a:t>=0</a:t>
            </a:r>
            <a:endParaRPr lang="fr-FR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age 1"/>
          <p:cNvSpPr/>
          <p:nvPr/>
        </p:nvSpPr>
        <p:spPr>
          <a:xfrm>
            <a:off x="9336360" y="4149080"/>
            <a:ext cx="2304256" cy="1194089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خطوات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98" y="1595534"/>
            <a:ext cx="5163155" cy="3150590"/>
          </a:xfrm>
          <a:prstGeom prst="rect">
            <a:avLst/>
          </a:prstGeom>
        </p:spPr>
      </p:pic>
      <p:sp>
        <p:nvSpPr>
          <p:cNvPr id="8" name="Flèche courbée vers le haut 7"/>
          <p:cNvSpPr/>
          <p:nvPr/>
        </p:nvSpPr>
        <p:spPr>
          <a:xfrm rot="13296822">
            <a:off x="7622608" y="2627885"/>
            <a:ext cx="2850508" cy="822225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DZ">
              <a:solidFill>
                <a:schemeClr val="tx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087" y="760605"/>
            <a:ext cx="4280545" cy="293523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-572832" y="1142290"/>
            <a:ext cx="3960440" cy="18522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ربح الوقت </a:t>
            </a:r>
          </a:p>
          <a:p>
            <a:pPr algn="r" rtl="1">
              <a:lnSpc>
                <a:spcPct val="20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ربح الجهد </a:t>
            </a:r>
          </a:p>
          <a:p>
            <a:pPr algn="r" rtl="1">
              <a:lnSpc>
                <a:spcPct val="20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تفادي الأخطاء 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3940" y="152787"/>
            <a:ext cx="3056529" cy="207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2288688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3632" y="0"/>
            <a:ext cx="7200800" cy="952128"/>
          </a:xfrm>
        </p:spPr>
        <p:txBody>
          <a:bodyPr>
            <a:noAutofit/>
          </a:bodyPr>
          <a:lstStyle/>
          <a:p>
            <a:pPr rtl="1"/>
            <a:r>
              <a:rPr lang="ar-SA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تحديد وتحليل عناصر المسألة</a:t>
            </a:r>
            <a:r>
              <a:rPr lang="fr-F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952128"/>
            <a:ext cx="1149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لتمثيل 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هاته الخطوات نستعمل </a:t>
            </a: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طريقتين 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sz="36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endParaRPr lang="fr-FR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92896"/>
            <a:ext cx="3941925" cy="349136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1180941" y="6165304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المخططات الانسيابية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endParaRPr lang="en-US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7002061" y="6165303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لغة الشبه ترميز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2362753"/>
            <a:ext cx="5879977" cy="403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23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ar-SA" sz="4000" b="1" dirty="0">
                <a:solidFill>
                  <a:srgbClr val="FF0000"/>
                </a:solidFill>
              </a:rPr>
              <a:t>المجال :</a:t>
            </a:r>
            <a:r>
              <a:rPr lang="ar-DZ" sz="4000" b="1" dirty="0">
                <a:solidFill>
                  <a:srgbClr val="FF0000"/>
                </a:solidFill>
              </a:rPr>
              <a:t> </a:t>
            </a:r>
            <a:r>
              <a:rPr lang="ar-DZ" sz="3600" b="1" dirty="0">
                <a:solidFill>
                  <a:schemeClr val="tx1"/>
                </a:solidFill>
              </a:rPr>
              <a:t>مقدمة في البرمجة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ar-SA" sz="4400" b="1" dirty="0">
                <a:solidFill>
                  <a:srgbClr val="FF0000"/>
                </a:solidFill>
              </a:rPr>
              <a:t>الوحدة :</a:t>
            </a:r>
            <a:r>
              <a:rPr lang="ar-DZ" sz="4400" b="1" dirty="0">
                <a:solidFill>
                  <a:srgbClr val="FF0000"/>
                </a:solidFill>
              </a:rPr>
              <a:t> </a:t>
            </a:r>
            <a:r>
              <a:rPr lang="ar-DZ" sz="4400" b="1" dirty="0">
                <a:solidFill>
                  <a:schemeClr val="tx1"/>
                </a:solidFill>
              </a:rPr>
              <a:t>المخططات الانسيابية</a:t>
            </a:r>
            <a:endParaRPr lang="fr-FR" sz="4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associé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-3843808"/>
            <a:ext cx="4392488" cy="3528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11" descr="algorithme-de-l-accomplissement-de-41785517.jpg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6478" r="5625" b="11458"/>
          <a:stretch>
            <a:fillRect/>
          </a:stretch>
        </p:blipFill>
        <p:spPr>
          <a:xfrm>
            <a:off x="839416" y="980728"/>
            <a:ext cx="4392488" cy="4831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8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9656" y="188640"/>
            <a:ext cx="7200800" cy="952128"/>
          </a:xfrm>
        </p:spPr>
        <p:txBody>
          <a:bodyPr>
            <a:noAutofit/>
          </a:bodyPr>
          <a:lstStyle/>
          <a:p>
            <a:pPr algn="r" rtl="1"/>
            <a:r>
              <a:rPr lang="ar-SA" sz="4000" u="sng" dirty="0">
                <a:ln w="0"/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المخططات </a:t>
            </a:r>
            <a:r>
              <a:rPr lang="ar-SA" sz="4000" u="sng" dirty="0" err="1">
                <a:ln w="0"/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الإنسيابية</a:t>
            </a:r>
            <a:r>
              <a:rPr lang="ar-SA" sz="4000" u="sng" dirty="0">
                <a:ln w="0"/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</a:t>
            </a:r>
            <a:endParaRPr lang="fr-FR" sz="4000" dirty="0">
              <a:ln w="0"/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71864" y="2132856"/>
            <a:ext cx="66967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r-FR" sz="4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تمثيل </a:t>
            </a:r>
            <a:r>
              <a:rPr lang="ar-DZ" sz="4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يوضح </a:t>
            </a:r>
            <a:r>
              <a:rPr lang="ar-DZ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خطوات حل المشكلة من البداية إلى النهاية و ذلك </a:t>
            </a:r>
            <a:r>
              <a:rPr lang="ar-DZ" sz="4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باستعمال </a:t>
            </a:r>
            <a:r>
              <a:rPr lang="ar-DZ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أشكال </a:t>
            </a:r>
            <a:r>
              <a:rPr lang="ar-DZ" sz="4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هندسية </a:t>
            </a:r>
            <a:r>
              <a:rPr lang="ar-DZ" sz="4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تعبر عن العملية المراد القيام بها.</a:t>
            </a:r>
            <a:endParaRPr lang="fr-FR" sz="4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3853448" y="925352"/>
            <a:ext cx="7200800" cy="80811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rtl="1"/>
            <a:r>
              <a:rPr lang="fr-FR" sz="4000" b="1" u="sng" dirty="0">
                <a:ln w="0"/>
                <a:solidFill>
                  <a:schemeClr val="tx1"/>
                </a:solidFill>
              </a:rPr>
              <a:t>Organigramme</a:t>
            </a:r>
            <a:endParaRPr lang="fr-FR" sz="4000" b="1" dirty="0">
              <a:ln w="0"/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24" y="0"/>
            <a:ext cx="4373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6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260648"/>
            <a:ext cx="11737303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1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2163" y="2896181"/>
            <a:ext cx="8424936" cy="1368152"/>
          </a:xfrm>
        </p:spPr>
        <p:txBody>
          <a:bodyPr>
            <a:noAutofit/>
          </a:bodyPr>
          <a:lstStyle/>
          <a:p>
            <a:pPr indent="22225" algn="ctr" rtl="1" fontAlgn="base">
              <a:spcAft>
                <a:spcPct val="0"/>
              </a:spcAft>
              <a:tabLst>
                <a:tab pos="569913" algn="l"/>
              </a:tabLst>
            </a:pPr>
            <a:r>
              <a:rPr lang="ar-SA" sz="40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أهم الأشكال الهندسية المستعملة </a:t>
            </a:r>
            <a:r>
              <a:rPr lang="ar-SA" sz="40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في</a:t>
            </a:r>
            <a:r>
              <a:rPr lang="ar-DZ" sz="40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/>
            </a:r>
            <a:br>
              <a:rPr lang="ar-DZ" sz="40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</a:br>
            <a:r>
              <a:rPr lang="ar-SA" sz="4000" b="1" u="sng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 </a:t>
            </a:r>
            <a:r>
              <a:rPr lang="ar-SA" sz="40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المخططات </a:t>
            </a:r>
            <a:r>
              <a:rPr lang="ar-SA" sz="4000" b="1" u="sng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الإنسيابية</a:t>
            </a:r>
            <a:r>
              <a:rPr lang="ar-SA" sz="4000" b="1" u="sng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Sakkal Majalla" pitchFamily="2" charset="-78"/>
                <a:ea typeface="Calibri" pitchFamily="34" charset="0"/>
                <a:cs typeface="Sakkal Majalla" pitchFamily="2" charset="-78"/>
              </a:rPr>
              <a:t> :</a:t>
            </a:r>
            <a:endParaRPr lang="fr-FR" sz="1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00353" y="16250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569913" algn="l"/>
              </a:tabLs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26062"/>
              </p:ext>
            </p:extLst>
          </p:nvPr>
        </p:nvGraphicFramePr>
        <p:xfrm>
          <a:off x="1127448" y="1054136"/>
          <a:ext cx="9721099" cy="5759566"/>
        </p:xfrm>
        <a:graphic>
          <a:graphicData uri="http://schemas.openxmlformats.org/drawingml/2006/table">
            <a:tbl>
              <a:tblPr rtl="1" firstRow="1" firstCol="1" bandRow="1">
                <a:tableStyleId>{00A15C55-8517-42AA-B614-E9B94910E393}</a:tableStyleId>
              </a:tblPr>
              <a:tblGrid>
                <a:gridCol w="425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8564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800" dirty="0">
                          <a:solidFill>
                            <a:schemeClr val="tx1"/>
                          </a:solidFill>
                          <a:effectLst/>
                        </a:rPr>
                        <a:t>الشكل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800">
                          <a:solidFill>
                            <a:schemeClr val="tx1"/>
                          </a:solidFill>
                          <a:effectLst/>
                        </a:rPr>
                        <a:t>الإستخدام</a:t>
                      </a:r>
                      <a:endParaRPr lang="fr-FR" sz="1800" b="1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07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b="1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759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723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b="1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r>
                        <a:rPr lang="ar-DZ" sz="20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93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ar-DZ" sz="2000" b="1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70230" algn="l"/>
                        </a:tabLst>
                      </a:pP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Calibri" panose="020F0502020204030204" pitchFamily="34" charset="0"/>
                        <a:cs typeface="Al-Jazeera-Arabic-Bold" panose="01000500000000020006" pitchFamily="2" charset="-78"/>
                      </a:endParaRPr>
                    </a:p>
                  </a:txBody>
                  <a:tcPr marL="23150" marR="2315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Ellipse 5"/>
          <p:cNvSpPr/>
          <p:nvPr/>
        </p:nvSpPr>
        <p:spPr>
          <a:xfrm>
            <a:off x="8110310" y="2088768"/>
            <a:ext cx="1295400" cy="3524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Parallélogramme 18"/>
          <p:cNvSpPr/>
          <p:nvPr/>
        </p:nvSpPr>
        <p:spPr>
          <a:xfrm>
            <a:off x="8014131" y="2773675"/>
            <a:ext cx="1390650" cy="32385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8024887" y="3656618"/>
            <a:ext cx="1333500" cy="314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0" name="Losange 39"/>
          <p:cNvSpPr/>
          <p:nvPr/>
        </p:nvSpPr>
        <p:spPr>
          <a:xfrm>
            <a:off x="8391070" y="4429906"/>
            <a:ext cx="657225" cy="63817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1" name="Hexagone 40"/>
          <p:cNvSpPr/>
          <p:nvPr/>
        </p:nvSpPr>
        <p:spPr>
          <a:xfrm>
            <a:off x="8043538" y="5454544"/>
            <a:ext cx="1491901" cy="400050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104" name="Connecteur droit avec flèche 103"/>
          <p:cNvCxnSpPr/>
          <p:nvPr/>
        </p:nvCxnSpPr>
        <p:spPr>
          <a:xfrm>
            <a:off x="8719683" y="6248728"/>
            <a:ext cx="0" cy="342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2022163" y="2047537"/>
            <a:ext cx="3767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لتمثيل بداية أو نهاية البرنامج</a:t>
            </a:r>
            <a:endParaRPr lang="fr-FR" sz="1600" b="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926765" y="261881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لتمثيل إدخال المعطيات أو إخراج النتائج (مدخلات و مخرجات </a:t>
            </a:r>
            <a:r>
              <a:rPr lang="ar-DZ" b="1" dirty="0"/>
              <a:t>)</a:t>
            </a:r>
            <a:endParaRPr lang="fr-FR" sz="16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sp>
        <p:nvSpPr>
          <p:cNvPr id="105" name="ZoneTexte 104"/>
          <p:cNvSpPr txBox="1"/>
          <p:nvPr/>
        </p:nvSpPr>
        <p:spPr>
          <a:xfrm>
            <a:off x="474615" y="3672394"/>
            <a:ext cx="626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لتمثيل العمليات الحسابية ( + ، - ، </a:t>
            </a:r>
            <a:r>
              <a:rPr lang="ar-DZ" b="1" dirty="0" smtClean="0">
                <a:latin typeface="Al-Jazeera-Arabic-Bold" panose="01000500000000020006" pitchFamily="2" charset="-78"/>
              </a:rPr>
              <a:t>*</a:t>
            </a:r>
            <a:r>
              <a:rPr lang="en-CA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، / )</a:t>
            </a:r>
            <a:endParaRPr lang="fr-FR" sz="1600" b="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rtl="1"/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926765" y="4356224"/>
            <a:ext cx="3600400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115000"/>
              </a:lnSpc>
              <a:spcAft>
                <a:spcPts val="0"/>
              </a:spcAft>
              <a:tabLst>
                <a:tab pos="570230" algn="l"/>
              </a:tabLst>
            </a:pPr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البنية الشرطية / عملية منطقية </a:t>
            </a:r>
            <a:endParaRPr lang="fr-FR" sz="1600" b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15000"/>
              </a:lnSpc>
              <a:spcAft>
                <a:spcPts val="0"/>
              </a:spcAft>
              <a:tabLst>
                <a:tab pos="570230" algn="l"/>
              </a:tabLst>
            </a:pPr>
            <a:r>
              <a:rPr lang="ar-DZ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(&gt;،&lt;،==،&lt;&gt;، </a:t>
            </a:r>
            <a:r>
              <a:rPr lang="en-CA" b="1" dirty="0">
                <a:cs typeface="Al-Jazeera-Arabic-Bold" panose="01000500000000020006" pitchFamily="2" charset="-78"/>
              </a:rPr>
              <a:t>et</a:t>
            </a:r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، </a:t>
            </a:r>
            <a:r>
              <a:rPr lang="fr-FR" b="1" dirty="0">
                <a:cs typeface="Al-Jazeera-Arabic-Bold" panose="01000500000000020006" pitchFamily="2" charset="-78"/>
              </a:rPr>
              <a:t>ou</a:t>
            </a:r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)</a:t>
            </a:r>
            <a:endParaRPr lang="fr-FR" sz="1600" b="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endParaRPr lang="fr-FR" dirty="0"/>
          </a:p>
        </p:txBody>
      </p:sp>
      <p:sp>
        <p:nvSpPr>
          <p:cNvPr id="107" name="ZoneTexte 106"/>
          <p:cNvSpPr txBox="1"/>
          <p:nvPr/>
        </p:nvSpPr>
        <p:spPr>
          <a:xfrm>
            <a:off x="1926765" y="5311982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البنية التكرارية : تستعمل لتكرار مجموعة من العمليات</a:t>
            </a:r>
            <a:endParaRPr lang="fr-FR" sz="1600" b="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 rtl="1"/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1163435" y="6176248"/>
            <a:ext cx="482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خط </a:t>
            </a:r>
            <a:r>
              <a:rPr lang="ar-DZ" b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</a:t>
            </a:r>
            <a:r>
              <a:rPr lang="ar-DZ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يربط بين الأشكال الهندسية </a:t>
            </a:r>
            <a:endParaRPr lang="fr-FR" sz="1600" b="1" dirty="0">
              <a:latin typeface="Al-Jazeera-Arabic-Bold" panose="01000500000000020006" pitchFamily="2" charset="-78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algn="ctr"/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9" name="Titre 1"/>
          <p:cNvSpPr txBox="1">
            <a:spLocks/>
          </p:cNvSpPr>
          <p:nvPr/>
        </p:nvSpPr>
        <p:spPr>
          <a:xfrm>
            <a:off x="2022163" y="-62232"/>
            <a:ext cx="8424936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22225" algn="ctr" rtl="1" fontAlgn="base">
              <a:spcAft>
                <a:spcPct val="0"/>
              </a:spcAft>
              <a:tabLst>
                <a:tab pos="569913" algn="l"/>
              </a:tabLst>
            </a:pPr>
            <a:r>
              <a:rPr lang="ar-SA" sz="2800" u="sng" dirty="0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أهم الأشكال الهندسية المستعملة في</a:t>
            </a:r>
            <a:r>
              <a:rPr lang="ar-DZ" sz="2800" u="sng" dirty="0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/>
            </a:r>
            <a:br>
              <a:rPr lang="ar-DZ" sz="2800" u="sng" dirty="0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</a:br>
            <a:r>
              <a:rPr lang="ar-SA" sz="2800" u="sng" dirty="0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المخططات </a:t>
            </a:r>
            <a:r>
              <a:rPr lang="ar-SA" sz="2800" u="sng" dirty="0" err="1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الإنسيابية</a:t>
            </a:r>
            <a:r>
              <a:rPr lang="ar-SA" sz="2800" u="sng" dirty="0" smtClean="0">
                <a:ln w="0"/>
                <a:solidFill>
                  <a:schemeClr val="tx1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:</a:t>
            </a:r>
            <a:endParaRPr lang="fr-FR" sz="1000" dirty="0">
              <a:ln w="0"/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12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3" grpId="0" animBg="1"/>
      <p:bldP spid="40" grpId="0" animBg="1"/>
      <p:bldP spid="41" grpId="0" animBg="1"/>
      <p:bldP spid="4" grpId="0"/>
      <p:bldP spid="5" grpId="0"/>
      <p:bldP spid="105" grpId="0"/>
      <p:bldP spid="106" grpId="0"/>
      <p:bldP spid="107" grpId="0"/>
      <p:bldP spid="108" grpId="0"/>
      <p:bldP spid="10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Grand écran</PresentationFormat>
  <Paragraphs>156</Paragraphs>
  <Slides>25</Slides>
  <Notes>1</Notes>
  <HiddenSlides>7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Al-Jazeera-Arabic-Bold</vt:lpstr>
      <vt:lpstr>Andalus</vt:lpstr>
      <vt:lpstr>Arial</vt:lpstr>
      <vt:lpstr>Calibri</vt:lpstr>
      <vt:lpstr>Calibri Light</vt:lpstr>
      <vt:lpstr>Hacen Tunisia</vt:lpstr>
      <vt:lpstr>Sakkal Majalla</vt:lpstr>
      <vt:lpstr>Times New Roman</vt:lpstr>
      <vt:lpstr>Thème Office</vt:lpstr>
      <vt:lpstr>الإشكالية :</vt:lpstr>
      <vt:lpstr>تحديد وتحليل عناصر المشكلة :</vt:lpstr>
      <vt:lpstr>Présentation PowerPoint</vt:lpstr>
      <vt:lpstr>Présentation PowerPoint</vt:lpstr>
      <vt:lpstr>تحديد وتحليل عناصر المسألة:</vt:lpstr>
      <vt:lpstr>المجال : مقدمة في البرمجة</vt:lpstr>
      <vt:lpstr>المخططات الإنسيابية :</vt:lpstr>
      <vt:lpstr>Présentation PowerPoint</vt:lpstr>
      <vt:lpstr>أهم الأشكال الهندسية المستعملة في  المخططات الإنسيابية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العبارات التوضيحية في البرامج :</vt:lpstr>
      <vt:lpstr>الرسائل التوضيحية في البرامج :</vt:lpstr>
      <vt:lpstr>الرسائل التوضيحية في البرامج :</vt:lpstr>
      <vt:lpstr>Présentation PowerPoint</vt:lpstr>
      <vt:lpstr>Présentation PowerPoint</vt:lpstr>
      <vt:lpstr>تنفيذ مخطط إنسيابي </vt:lpstr>
      <vt:lpstr>التقويم:</vt:lpstr>
      <vt:lpstr>التقويم: ( الحل )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: بيئة التعامل مع الحاسوب</dc:title>
  <dc:creator>linda</dc:creator>
  <cp:lastModifiedBy>bakhta leila linda</cp:lastModifiedBy>
  <cp:revision>62</cp:revision>
  <dcterms:created xsi:type="dcterms:W3CDTF">2017-10-04T03:24:57Z</dcterms:created>
  <dcterms:modified xsi:type="dcterms:W3CDTF">2024-10-21T19:26:21Z</dcterms:modified>
</cp:coreProperties>
</file>