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0" r:id="rId3"/>
    <p:sldId id="288" r:id="rId4"/>
    <p:sldId id="286" r:id="rId5"/>
    <p:sldId id="287" r:id="rId6"/>
    <p:sldId id="256" r:id="rId7"/>
    <p:sldId id="271" r:id="rId8"/>
    <p:sldId id="289" r:id="rId9"/>
    <p:sldId id="290" r:id="rId10"/>
    <p:sldId id="282" r:id="rId11"/>
    <p:sldId id="283" r:id="rId12"/>
    <p:sldId id="272" r:id="rId13"/>
    <p:sldId id="291" r:id="rId14"/>
    <p:sldId id="294" r:id="rId15"/>
    <p:sldId id="292" r:id="rId16"/>
    <p:sldId id="263" r:id="rId17"/>
    <p:sldId id="296" r:id="rId18"/>
    <p:sldId id="295" r:id="rId19"/>
    <p:sldId id="285" r:id="rId20"/>
    <p:sldId id="293" r:id="rId21"/>
    <p:sldId id="273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E1E59-8F2D-4F7B-929D-4A140BC0022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137D2-D2FC-407C-BE05-9EBAFBAD7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9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9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2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3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8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6FB9-7094-47B5-B77D-FFD59D5552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3" y="235879"/>
            <a:ext cx="11796773" cy="648559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1367" y="205349"/>
            <a:ext cx="11874100" cy="6535737"/>
          </a:xfrm>
          <a:prstGeom prst="rect">
            <a:avLst/>
          </a:prstGeom>
          <a:solidFill>
            <a:srgbClr val="FFFFFF">
              <a:alpha val="8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4" y="301842"/>
            <a:ext cx="1487086" cy="9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4B8B-3B94-48A3-8E66-90CD1ACAEAB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60AE1-6CD2-4AE0-B76D-DC163F73A7B8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3" y="235879"/>
            <a:ext cx="11796773" cy="64855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25506" y="185738"/>
            <a:ext cx="11874100" cy="6535737"/>
          </a:xfrm>
          <a:prstGeom prst="rect">
            <a:avLst/>
          </a:prstGeom>
          <a:solidFill>
            <a:srgbClr val="FFFFFF">
              <a:alpha val="8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4724"/>
          <a:stretch/>
        </p:blipFill>
        <p:spPr>
          <a:xfrm>
            <a:off x="1062823" y="775853"/>
            <a:ext cx="5902927" cy="5178369"/>
          </a:xfrm>
          <a:prstGeom prst="rect">
            <a:avLst/>
          </a:prstGeom>
        </p:spPr>
      </p:pic>
      <p:cxnSp>
        <p:nvCxnSpPr>
          <p:cNvPr id="12" name="Straight Arrow Connector 30"/>
          <p:cNvCxnSpPr/>
          <p:nvPr/>
        </p:nvCxnSpPr>
        <p:spPr>
          <a:xfrm flipH="1" flipV="1">
            <a:off x="7130006" y="1235363"/>
            <a:ext cx="1256612" cy="1154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0"/>
          <p:cNvCxnSpPr/>
          <p:nvPr/>
        </p:nvCxnSpPr>
        <p:spPr>
          <a:xfrm flipH="1" flipV="1">
            <a:off x="7130006" y="2436090"/>
            <a:ext cx="1256612" cy="1154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0"/>
          <p:cNvCxnSpPr/>
          <p:nvPr/>
        </p:nvCxnSpPr>
        <p:spPr>
          <a:xfrm flipH="1" flipV="1">
            <a:off x="7134625" y="4244801"/>
            <a:ext cx="1256612" cy="1154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11491" y="886690"/>
            <a:ext cx="3066473" cy="645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رأس الخوارزمية</a:t>
            </a:r>
            <a:endParaRPr lang="en-US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1490" y="2113567"/>
            <a:ext cx="3066473" cy="645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جزء التصريحات</a:t>
            </a:r>
            <a:endParaRPr lang="en-US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11490" y="3933824"/>
            <a:ext cx="3066473" cy="645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جزء التعليمات</a:t>
            </a:r>
            <a:endParaRPr lang="en-US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2" name="Image 21" descr="Person-question-2-151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2512" y="4154522"/>
            <a:ext cx="922394" cy="2308324"/>
          </a:xfrm>
          <a:prstGeom prst="rect">
            <a:avLst/>
          </a:prstGeom>
        </p:spPr>
      </p:pic>
      <p:sp>
        <p:nvSpPr>
          <p:cNvPr id="23" name="Pensées 22"/>
          <p:cNvSpPr/>
          <p:nvPr/>
        </p:nvSpPr>
        <p:spPr>
          <a:xfrm>
            <a:off x="2724727" y="4154522"/>
            <a:ext cx="3250734" cy="1136073"/>
          </a:xfrm>
          <a:prstGeom prst="cloudCallout">
            <a:avLst>
              <a:gd name="adj1" fmla="val 51260"/>
              <a:gd name="adj2" fmla="val 4867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على ماذا يحتوي جزء التعليمات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94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5239" y="208251"/>
            <a:ext cx="5547350" cy="751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sz="3200" b="1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التعليمة الشرطية </a:t>
            </a:r>
            <a:r>
              <a:rPr lang="fr-FR" sz="3200" b="1" dirty="0">
                <a:solidFill>
                  <a:srgbClr val="53813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fr-FR" sz="3200" b="1" dirty="0">
                <a:solidFill>
                  <a:srgbClr val="538135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163285" y="960169"/>
            <a:ext cx="5381763" cy="5225143"/>
            <a:chOff x="-279960" y="327098"/>
            <a:chExt cx="3992199" cy="2317126"/>
          </a:xfrm>
        </p:grpSpPr>
        <p:grpSp>
          <p:nvGrpSpPr>
            <p:cNvPr id="23" name="Groupe 22"/>
            <p:cNvGrpSpPr/>
            <p:nvPr/>
          </p:nvGrpSpPr>
          <p:grpSpPr>
            <a:xfrm>
              <a:off x="834677" y="327098"/>
              <a:ext cx="2877562" cy="2317126"/>
              <a:chOff x="1135122" y="3501372"/>
              <a:chExt cx="2877562" cy="2317126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1135122" y="3501372"/>
                <a:ext cx="2877562" cy="2317126"/>
                <a:chOff x="441434" y="3501372"/>
                <a:chExt cx="2877562" cy="2317126"/>
              </a:xfrm>
            </p:grpSpPr>
            <p:sp>
              <p:nvSpPr>
                <p:cNvPr id="29" name="Losange 28"/>
                <p:cNvSpPr/>
                <p:nvPr/>
              </p:nvSpPr>
              <p:spPr>
                <a:xfrm>
                  <a:off x="1211435" y="3501372"/>
                  <a:ext cx="2107561" cy="965262"/>
                </a:xfrm>
                <a:prstGeom prst="diamond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ar-DZ" sz="3200" b="1" dirty="0" smtClean="0"/>
                    <a:t>شرط منطقي</a:t>
                  </a:r>
                  <a:endParaRPr lang="ar-DZ" sz="3200" b="1" dirty="0"/>
                </a:p>
              </p:txBody>
            </p:sp>
            <p:cxnSp>
              <p:nvCxnSpPr>
                <p:cNvPr id="30" name="Connecteur droit 29"/>
                <p:cNvCxnSpPr>
                  <a:stCxn id="29" idx="1"/>
                </p:cNvCxnSpPr>
                <p:nvPr/>
              </p:nvCxnSpPr>
              <p:spPr>
                <a:xfrm flipH="1">
                  <a:off x="441434" y="3984003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>
                  <a:off x="2276977" y="4466634"/>
                  <a:ext cx="0" cy="135186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avec flèche 32"/>
                <p:cNvCxnSpPr/>
                <p:nvPr/>
              </p:nvCxnSpPr>
              <p:spPr>
                <a:xfrm>
                  <a:off x="458987" y="3984003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>
                  <a:off x="441434" y="5453951"/>
                  <a:ext cx="183554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 flipV="1">
                  <a:off x="460775" y="5158444"/>
                  <a:ext cx="0" cy="295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7" name="ZoneTexte 26"/>
              <p:cNvSpPr txBox="1"/>
              <p:nvPr/>
            </p:nvSpPr>
            <p:spPr>
              <a:xfrm>
                <a:off x="1258498" y="3697383"/>
                <a:ext cx="385000" cy="2866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fr-FR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endParaRPr lang="ar-DZ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3043957" y="4701955"/>
                <a:ext cx="385000" cy="2866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fr-FR" sz="3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endParaRPr lang="ar-DZ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" name="Nuage 23"/>
            <p:cNvSpPr/>
            <p:nvPr/>
          </p:nvSpPr>
          <p:spPr>
            <a:xfrm>
              <a:off x="-279960" y="1362004"/>
              <a:ext cx="2216598" cy="652187"/>
            </a:xfrm>
            <a:prstGeom prst="cloud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3200" b="1" dirty="0" smtClean="0"/>
                <a:t>مجموعة  تعليمات</a:t>
              </a:r>
              <a:endParaRPr lang="fr-FR" sz="3200" b="1" dirty="0"/>
            </a:p>
          </p:txBody>
        </p:sp>
      </p:grpSp>
      <p:sp>
        <p:nvSpPr>
          <p:cNvPr id="37" name="TextBox 32"/>
          <p:cNvSpPr txBox="1"/>
          <p:nvPr/>
        </p:nvSpPr>
        <p:spPr>
          <a:xfrm>
            <a:off x="7151610" y="1451902"/>
            <a:ext cx="47222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b="1" dirty="0">
                <a:solidFill>
                  <a:srgbClr val="00B050"/>
                </a:solidFill>
                <a:latin typeface="Cambria" panose="02040503050406030204" pitchFamily="18" charset="0"/>
              </a:rPr>
              <a:t>Si</a:t>
            </a:r>
            <a:r>
              <a:rPr lang="fr-FR" sz="3800" dirty="0">
                <a:latin typeface="Cambria" panose="02040503050406030204" pitchFamily="18" charset="0"/>
              </a:rPr>
              <a:t> &lt;</a:t>
            </a:r>
            <a:r>
              <a:rPr lang="fr-FR" sz="3800" b="1" dirty="0">
                <a:solidFill>
                  <a:srgbClr val="FFC000"/>
                </a:solidFill>
                <a:latin typeface="Cambria" panose="02040503050406030204" pitchFamily="18" charset="0"/>
              </a:rPr>
              <a:t>Condition</a:t>
            </a:r>
            <a:r>
              <a:rPr lang="fr-FR" sz="3800" dirty="0">
                <a:latin typeface="Cambria" panose="02040503050406030204" pitchFamily="18" charset="0"/>
              </a:rPr>
              <a:t>&gt; </a:t>
            </a:r>
            <a:r>
              <a:rPr lang="fr-FR" sz="3800" b="1" dirty="0">
                <a:solidFill>
                  <a:srgbClr val="00B050"/>
                </a:solidFill>
                <a:latin typeface="Cambria" panose="02040503050406030204" pitchFamily="18" charset="0"/>
              </a:rPr>
              <a:t>alors</a:t>
            </a:r>
          </a:p>
          <a:p>
            <a:endParaRPr lang="fr-FR" sz="3800" b="1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endParaRPr lang="fr-FR" sz="3800" b="1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fr-FR" sz="4800" b="1" dirty="0">
                <a:solidFill>
                  <a:srgbClr val="00B0F0"/>
                </a:solidFill>
                <a:latin typeface="Cambria" panose="02040503050406030204" pitchFamily="18" charset="0"/>
              </a:rPr>
              <a:t>Instructions</a:t>
            </a:r>
            <a:endParaRPr lang="fr-FR" sz="3800" b="1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endParaRPr lang="fr-FR" sz="3800" dirty="0">
              <a:latin typeface="Cambria" panose="02040503050406030204" pitchFamily="18" charset="0"/>
            </a:endParaRPr>
          </a:p>
          <a:p>
            <a:endParaRPr lang="fr-FR" sz="3800" dirty="0">
              <a:latin typeface="Cambria" panose="02040503050406030204" pitchFamily="18" charset="0"/>
            </a:endParaRPr>
          </a:p>
          <a:p>
            <a:r>
              <a:rPr lang="fr-FR" sz="380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finsi</a:t>
            </a:r>
            <a:endParaRPr lang="fr-FR" sz="38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cxnSp>
        <p:nvCxnSpPr>
          <p:cNvPr id="38" name="Straight Arrow Connector 30"/>
          <p:cNvCxnSpPr/>
          <p:nvPr/>
        </p:nvCxnSpPr>
        <p:spPr>
          <a:xfrm>
            <a:off x="5159829" y="1725341"/>
            <a:ext cx="1579235" cy="441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/>
          <p:cNvCxnSpPr/>
          <p:nvPr/>
        </p:nvCxnSpPr>
        <p:spPr>
          <a:xfrm>
            <a:off x="3151414" y="3830906"/>
            <a:ext cx="358765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1" y="1122412"/>
            <a:ext cx="6498770" cy="4474029"/>
            <a:chOff x="-167526" y="327098"/>
            <a:chExt cx="5739884" cy="1952579"/>
          </a:xfrm>
        </p:grpSpPr>
        <p:grpSp>
          <p:nvGrpSpPr>
            <p:cNvPr id="6" name="Groupe 5"/>
            <p:cNvGrpSpPr/>
            <p:nvPr/>
          </p:nvGrpSpPr>
          <p:grpSpPr>
            <a:xfrm>
              <a:off x="834677" y="327098"/>
              <a:ext cx="3612092" cy="1952579"/>
              <a:chOff x="1135122" y="3501372"/>
              <a:chExt cx="3612092" cy="1952579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1135122" y="3501372"/>
                <a:ext cx="3612092" cy="1952579"/>
                <a:chOff x="441434" y="3501372"/>
                <a:chExt cx="3612092" cy="1952579"/>
              </a:xfrm>
            </p:grpSpPr>
            <p:sp>
              <p:nvSpPr>
                <p:cNvPr id="9" name="Losange 8"/>
                <p:cNvSpPr/>
                <p:nvPr/>
              </p:nvSpPr>
              <p:spPr>
                <a:xfrm>
                  <a:off x="1211436" y="3501372"/>
                  <a:ext cx="2072089" cy="965262"/>
                </a:xfrm>
                <a:prstGeom prst="diamond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ar-DZ" sz="3200" b="1" dirty="0" smtClean="0"/>
                    <a:t>شرط منطقي</a:t>
                  </a:r>
                  <a:endParaRPr lang="ar-DZ" sz="3200" b="1" dirty="0"/>
                </a:p>
              </p:txBody>
            </p:sp>
            <p:cxnSp>
              <p:nvCxnSpPr>
                <p:cNvPr id="10" name="Connecteur droit 9"/>
                <p:cNvCxnSpPr>
                  <a:stCxn id="9" idx="1"/>
                </p:cNvCxnSpPr>
                <p:nvPr/>
              </p:nvCxnSpPr>
              <p:spPr>
                <a:xfrm flipH="1" flipV="1">
                  <a:off x="441435" y="3984003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 flipH="1">
                  <a:off x="3283525" y="3984003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avec flèche 11"/>
                <p:cNvCxnSpPr/>
                <p:nvPr/>
              </p:nvCxnSpPr>
              <p:spPr>
                <a:xfrm>
                  <a:off x="4053526" y="3984003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Connecteur droit avec flèche 12"/>
                <p:cNvCxnSpPr/>
                <p:nvPr/>
              </p:nvCxnSpPr>
              <p:spPr>
                <a:xfrm>
                  <a:off x="458987" y="3984003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441434" y="5453951"/>
                  <a:ext cx="361209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V="1">
                  <a:off x="4053526" y="5158444"/>
                  <a:ext cx="0" cy="295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460775" y="5158444"/>
                  <a:ext cx="0" cy="295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" name="ZoneTexte 7"/>
              <p:cNvSpPr txBox="1"/>
              <p:nvPr/>
            </p:nvSpPr>
            <p:spPr>
              <a:xfrm>
                <a:off x="1223419" y="3541521"/>
                <a:ext cx="385000" cy="2820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fr-FR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endParaRPr lang="ar-DZ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192280" y="3558022"/>
                <a:ext cx="385000" cy="2820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fr-FR" sz="3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endParaRPr lang="ar-DZ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" name="Nuage 4"/>
            <p:cNvSpPr/>
            <p:nvPr/>
          </p:nvSpPr>
          <p:spPr>
            <a:xfrm>
              <a:off x="-167526" y="1362004"/>
              <a:ext cx="2363118" cy="652187"/>
            </a:xfrm>
            <a:prstGeom prst="cloud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2800" b="1" dirty="0" smtClean="0"/>
                <a:t>مجموعة  تعليمات 01</a:t>
              </a:r>
              <a:endParaRPr lang="fr-FR" sz="2800" b="1" dirty="0"/>
            </a:p>
          </p:txBody>
        </p:sp>
        <p:sp>
          <p:nvSpPr>
            <p:cNvPr id="20" name="Nuage 19"/>
            <p:cNvSpPr/>
            <p:nvPr/>
          </p:nvSpPr>
          <p:spPr>
            <a:xfrm>
              <a:off x="3321179" y="1362004"/>
              <a:ext cx="2251179" cy="652187"/>
            </a:xfrm>
            <a:prstGeom prst="cloud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2800" b="1" dirty="0" smtClean="0"/>
                <a:t>مجموعة  تعليمات 02</a:t>
              </a:r>
              <a:endParaRPr lang="fr-FR" sz="2800" b="1" dirty="0"/>
            </a:p>
          </p:txBody>
        </p:sp>
      </p:grpSp>
      <p:sp>
        <p:nvSpPr>
          <p:cNvPr id="31" name="TextBox 32"/>
          <p:cNvSpPr txBox="1"/>
          <p:nvPr/>
        </p:nvSpPr>
        <p:spPr>
          <a:xfrm>
            <a:off x="7151610" y="1527043"/>
            <a:ext cx="4722259" cy="45704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800" b="1" dirty="0">
                <a:solidFill>
                  <a:srgbClr val="00B050"/>
                </a:solidFill>
                <a:latin typeface="Cambria" panose="02040503050406030204" pitchFamily="18" charset="0"/>
              </a:rPr>
              <a:t>Si</a:t>
            </a:r>
            <a:r>
              <a:rPr lang="fr-FR" sz="3800" dirty="0">
                <a:latin typeface="Cambria" panose="02040503050406030204" pitchFamily="18" charset="0"/>
              </a:rPr>
              <a:t> &lt;</a:t>
            </a:r>
            <a:r>
              <a:rPr lang="fr-FR" sz="3800" b="1" dirty="0">
                <a:solidFill>
                  <a:srgbClr val="FFC000"/>
                </a:solidFill>
                <a:latin typeface="Cambria" panose="02040503050406030204" pitchFamily="18" charset="0"/>
              </a:rPr>
              <a:t>Condition</a:t>
            </a:r>
            <a:r>
              <a:rPr lang="fr-FR" sz="3800" dirty="0">
                <a:latin typeface="Cambria" panose="02040503050406030204" pitchFamily="18" charset="0"/>
              </a:rPr>
              <a:t>&gt; </a:t>
            </a:r>
            <a:r>
              <a:rPr lang="fr-FR" sz="3800" b="1" dirty="0">
                <a:solidFill>
                  <a:srgbClr val="00B050"/>
                </a:solidFill>
                <a:latin typeface="Cambria" panose="02040503050406030204" pitchFamily="18" charset="0"/>
              </a:rPr>
              <a:t>alors</a:t>
            </a:r>
          </a:p>
          <a:p>
            <a:pPr>
              <a:lnSpc>
                <a:spcPct val="150000"/>
              </a:lnSpc>
            </a:pPr>
            <a:r>
              <a:rPr lang="fr-FR" sz="4000" b="1" dirty="0">
                <a:solidFill>
                  <a:srgbClr val="00B0F0"/>
                </a:solidFill>
                <a:latin typeface="Cambria" panose="02040503050406030204" pitchFamily="18" charset="0"/>
              </a:rPr>
              <a:t>Instructions1</a:t>
            </a:r>
            <a:endParaRPr lang="fr-FR" sz="3200" b="1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3800" b="1" dirty="0">
                <a:solidFill>
                  <a:srgbClr val="00B050"/>
                </a:solidFill>
                <a:latin typeface="Cambria" panose="02040503050406030204" pitchFamily="18" charset="0"/>
              </a:rPr>
              <a:t>Sinon</a:t>
            </a:r>
          </a:p>
          <a:p>
            <a:pPr>
              <a:lnSpc>
                <a:spcPct val="150000"/>
              </a:lnSpc>
            </a:pPr>
            <a:r>
              <a:rPr lang="fr-FR" sz="4000" b="1" dirty="0">
                <a:solidFill>
                  <a:srgbClr val="FF0000"/>
                </a:solidFill>
                <a:latin typeface="Cambria" panose="02040503050406030204" pitchFamily="18" charset="0"/>
              </a:rPr>
              <a:t>Instructions2</a:t>
            </a:r>
            <a:endParaRPr lang="fr-FR" sz="3800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380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finsi</a:t>
            </a:r>
            <a:endParaRPr lang="fr-FR" sz="38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Straight Arrow Connector 30"/>
          <p:cNvCxnSpPr/>
          <p:nvPr/>
        </p:nvCxnSpPr>
        <p:spPr>
          <a:xfrm>
            <a:off x="3998845" y="2057400"/>
            <a:ext cx="2978760" cy="1525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0"/>
          <p:cNvCxnSpPr/>
          <p:nvPr/>
        </p:nvCxnSpPr>
        <p:spPr>
          <a:xfrm>
            <a:off x="5485372" y="4867716"/>
            <a:ext cx="1579235" cy="441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2673323" y="2987437"/>
            <a:ext cx="4481140" cy="1253492"/>
            <a:chOff x="2673323" y="2987437"/>
            <a:chExt cx="4481140" cy="1253492"/>
          </a:xfrm>
        </p:grpSpPr>
        <p:cxnSp>
          <p:nvCxnSpPr>
            <p:cNvPr id="37" name="Straight Arrow Connector 30"/>
            <p:cNvCxnSpPr/>
            <p:nvPr/>
          </p:nvCxnSpPr>
          <p:spPr>
            <a:xfrm>
              <a:off x="4175703" y="2992388"/>
              <a:ext cx="2978760" cy="15254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5" idx="0"/>
            </p:cNvCxnSpPr>
            <p:nvPr/>
          </p:nvCxnSpPr>
          <p:spPr>
            <a:xfrm flipV="1">
              <a:off x="2673323" y="2987437"/>
              <a:ext cx="1502380" cy="1253492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4945239" y="208251"/>
            <a:ext cx="5547350" cy="751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sz="3200" b="1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التعليمة الشرطية </a:t>
            </a:r>
            <a:r>
              <a:rPr lang="fr-FR" sz="3200" b="1" dirty="0">
                <a:solidFill>
                  <a:srgbClr val="53813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fr-FR" sz="3200" b="1" dirty="0">
                <a:solidFill>
                  <a:srgbClr val="538135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2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/>
          <p:nvPr/>
        </p:nvGrpSpPr>
        <p:grpSpPr>
          <a:xfrm>
            <a:off x="1131352" y="914773"/>
            <a:ext cx="5770546" cy="5535189"/>
            <a:chOff x="1127903" y="548982"/>
            <a:chExt cx="5770546" cy="5732049"/>
          </a:xfrm>
        </p:grpSpPr>
        <p:sp>
          <p:nvSpPr>
            <p:cNvPr id="34" name="ZoneTexte 33"/>
            <p:cNvSpPr txBox="1"/>
            <p:nvPr/>
          </p:nvSpPr>
          <p:spPr>
            <a:xfrm>
              <a:off x="1128030" y="548982"/>
              <a:ext cx="5770419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66"/>
                  </a:solidFill>
                </a:rPr>
                <a:t>Algorithme</a:t>
              </a:r>
              <a:r>
                <a:rPr lang="fr-FR" sz="2400" b="1" dirty="0" smtClean="0"/>
                <a:t> </a:t>
              </a:r>
              <a:r>
                <a:rPr lang="en-US" sz="2400" b="1" dirty="0" err="1" smtClean="0"/>
                <a:t>Resultat_Trimestriel</a:t>
              </a:r>
              <a:endParaRPr lang="fr-FR" sz="24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127903" y="1099905"/>
              <a:ext cx="4779818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Var</a:t>
              </a:r>
              <a:r>
                <a:rPr lang="fr-FR" sz="2400" b="1" dirty="0" smtClean="0"/>
                <a:t>  </a:t>
              </a:r>
              <a:r>
                <a:rPr lang="fr-FR" sz="2400" b="1" dirty="0" smtClean="0">
                  <a:solidFill>
                    <a:schemeClr val="accent1"/>
                  </a:solidFill>
                </a:rPr>
                <a:t>moyenne</a:t>
              </a:r>
              <a:r>
                <a:rPr lang="fr-FR" sz="2400" b="1" dirty="0" smtClean="0"/>
                <a:t>: Réel</a:t>
              </a:r>
              <a:endParaRPr lang="fr-FR" sz="2400" b="1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127903" y="1658435"/>
              <a:ext cx="4779818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Début</a:t>
              </a: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403371" y="2736572"/>
              <a:ext cx="4779818" cy="478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66"/>
                  </a:solidFill>
                </a:rPr>
                <a:t>Lire</a:t>
              </a:r>
              <a:r>
                <a:rPr lang="fr-FR" sz="2400" b="1" dirty="0" smtClean="0"/>
                <a:t>(</a:t>
              </a:r>
              <a:r>
                <a:rPr lang="en-US" sz="2400" b="1" dirty="0" err="1" smtClean="0"/>
                <a:t>moyenne</a:t>
              </a:r>
              <a:r>
                <a:rPr lang="fr-FR" sz="2400" b="1" dirty="0" smtClean="0"/>
                <a:t>)</a:t>
              </a:r>
              <a:endParaRPr lang="fr-FR" sz="2400" b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127903" y="5739195"/>
              <a:ext cx="4779818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Fin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268440" y="3757141"/>
            <a:ext cx="4406308" cy="2294837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6" name="Image 45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4865" y="2519141"/>
            <a:ext cx="922394" cy="2308324"/>
          </a:xfrm>
          <a:prstGeom prst="rect">
            <a:avLst/>
          </a:prstGeom>
        </p:spPr>
      </p:pic>
      <p:sp>
        <p:nvSpPr>
          <p:cNvPr id="47" name="TextBox 32"/>
          <p:cNvSpPr txBox="1"/>
          <p:nvPr/>
        </p:nvSpPr>
        <p:spPr>
          <a:xfrm>
            <a:off x="1345280" y="3704232"/>
            <a:ext cx="529027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moyenne &gt;= 10 </a:t>
            </a:r>
            <a:r>
              <a:rPr lang="fr-FR" sz="20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alors</a:t>
            </a:r>
            <a:endParaRPr lang="fr-FR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20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</a:t>
            </a:r>
            <a:r>
              <a:rPr lang="fr-FR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‘’ Admis ‘’</a:t>
            </a:r>
            <a:r>
              <a:rPr lang="fr-FR" sz="20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Sinon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20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</a:t>
            </a:r>
            <a:r>
              <a:rPr lang="fr-FR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‘’ </a:t>
            </a:r>
            <a:r>
              <a:rPr lang="fr-FR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Ajourné </a:t>
            </a:r>
            <a:r>
              <a:rPr lang="fr-FR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‘’</a:t>
            </a:r>
            <a:r>
              <a:rPr lang="fr-FR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sz="2000" b="1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fr-FR" sz="20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e 38"/>
          <p:cNvGrpSpPr/>
          <p:nvPr/>
        </p:nvGrpSpPr>
        <p:grpSpPr>
          <a:xfrm>
            <a:off x="7219572" y="540997"/>
            <a:ext cx="3830241" cy="5800511"/>
            <a:chOff x="11998161" y="2453442"/>
            <a:chExt cx="4755977" cy="5951782"/>
          </a:xfrm>
        </p:grpSpPr>
        <p:grpSp>
          <p:nvGrpSpPr>
            <p:cNvPr id="26" name="Groupe 25"/>
            <p:cNvGrpSpPr/>
            <p:nvPr/>
          </p:nvGrpSpPr>
          <p:grpSpPr>
            <a:xfrm>
              <a:off x="11998161" y="2453442"/>
              <a:ext cx="4755977" cy="5951782"/>
              <a:chOff x="11851852" y="2699627"/>
              <a:chExt cx="4755977" cy="5951782"/>
            </a:xfrm>
          </p:grpSpPr>
          <p:grpSp>
            <p:nvGrpSpPr>
              <p:cNvPr id="28" name="Groupe 27"/>
              <p:cNvGrpSpPr/>
              <p:nvPr/>
            </p:nvGrpSpPr>
            <p:grpSpPr>
              <a:xfrm>
                <a:off x="11851852" y="2699627"/>
                <a:ext cx="4755977" cy="5951782"/>
                <a:chOff x="9445983" y="2418274"/>
                <a:chExt cx="3433777" cy="595178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9445984" y="2418274"/>
                  <a:ext cx="3345383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sz="2400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المعدل</a:t>
                  </a:r>
                  <a:endParaRPr lang="en-US" sz="2400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9445983" y="7737010"/>
                  <a:ext cx="3433777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sz="2000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النتيجة (راسب، ناجح)</a:t>
                  </a:r>
                  <a:r>
                    <a:rPr lang="en-US" sz="2000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    </a:t>
                  </a:r>
                  <a:endParaRPr lang="en-US" sz="2000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</p:grpSp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5714" y="8073475"/>
                <a:ext cx="514007" cy="490854"/>
              </a:xfrm>
              <a:prstGeom prst="rect">
                <a:avLst/>
              </a:prstGeom>
            </p:spPr>
          </p:pic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478" y="2772879"/>
                <a:ext cx="507903" cy="485025"/>
              </a:xfrm>
              <a:prstGeom prst="rect">
                <a:avLst/>
              </a:prstGeom>
            </p:spPr>
          </p:pic>
        </p:grpSp>
        <p:cxnSp>
          <p:nvCxnSpPr>
            <p:cNvPr id="37" name="Connecteur droit avec flèche 36"/>
            <p:cNvCxnSpPr/>
            <p:nvPr/>
          </p:nvCxnSpPr>
          <p:spPr>
            <a:xfrm>
              <a:off x="14167992" y="3357238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14167992" y="7267047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5911170" y="1421822"/>
            <a:ext cx="6271739" cy="3750504"/>
            <a:chOff x="2541048" y="1359973"/>
            <a:chExt cx="8255976" cy="3750504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048" y="1359973"/>
              <a:ext cx="8255976" cy="3750504"/>
            </a:xfrm>
            <a:prstGeom prst="rect">
              <a:avLst/>
            </a:prstGeom>
          </p:spPr>
        </p:pic>
        <p:grpSp>
          <p:nvGrpSpPr>
            <p:cNvPr id="24" name="Groupe 23"/>
            <p:cNvGrpSpPr/>
            <p:nvPr/>
          </p:nvGrpSpPr>
          <p:grpSpPr>
            <a:xfrm>
              <a:off x="4113457" y="2488010"/>
              <a:ext cx="4088816" cy="1555173"/>
              <a:chOff x="3604188" y="2392500"/>
              <a:chExt cx="4088816" cy="155517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839740" y="2392500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برنامج </a:t>
                </a:r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نتيجة التلميذ الفصلية</a:t>
                </a:r>
                <a:endParaRPr lang="en-US" sz="12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839740" y="2804446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يرجى تحديد </a:t>
                </a:r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المعدل :</a:t>
                </a:r>
                <a:endParaRPr lang="en-US" sz="12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26531" y="3705026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النتيجة الفصلية </a:t>
                </a:r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هي :</a:t>
                </a:r>
                <a:endParaRPr lang="en-US" sz="12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3604188" y="2753021"/>
                <a:ext cx="357983" cy="2769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4724105" y="3670674"/>
                <a:ext cx="357983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</p:txBody>
          </p:sp>
        </p:grpSp>
      </p:grpSp>
      <p:sp>
        <p:nvSpPr>
          <p:cNvPr id="52" name="ZoneTexte 51"/>
          <p:cNvSpPr txBox="1"/>
          <p:nvPr/>
        </p:nvSpPr>
        <p:spPr>
          <a:xfrm>
            <a:off x="1406820" y="2310004"/>
            <a:ext cx="450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</a:t>
            </a:r>
            <a:r>
              <a:rPr lang="fr-FR" sz="2400" b="1" dirty="0" smtClean="0"/>
              <a:t> </a:t>
            </a:r>
            <a:r>
              <a:rPr lang="fr-FR" sz="2400" b="1" dirty="0" smtClean="0"/>
              <a:t>(‘’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برنامج</a:t>
            </a:r>
            <a:r>
              <a:rPr lang="ar-DZ" b="1" dirty="0" smtClean="0"/>
              <a:t>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نتيجة التلميذ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الفصلية</a:t>
            </a:r>
            <a:r>
              <a:rPr lang="fr-FR" sz="2400" b="1" dirty="0" smtClean="0"/>
              <a:t>’’)</a:t>
            </a:r>
            <a:endParaRPr lang="fr-FR" sz="2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1406821" y="2688057"/>
            <a:ext cx="384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66"/>
                </a:solidFill>
              </a:rPr>
              <a:t>Ecrire</a:t>
            </a:r>
            <a:r>
              <a:rPr lang="fr-FR" sz="2400" b="1" dirty="0" smtClean="0"/>
              <a:t> </a:t>
            </a:r>
            <a:r>
              <a:rPr lang="fr-FR" sz="2400" b="1" dirty="0" smtClean="0"/>
              <a:t>(‘’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يرجى تحديد المعدل </a:t>
            </a:r>
            <a:r>
              <a:rPr lang="fr-FR" sz="2400" b="1" dirty="0" smtClean="0"/>
              <a:t>:</a:t>
            </a:r>
            <a:r>
              <a:rPr lang="fr-FR" sz="2400" b="1" dirty="0" smtClean="0"/>
              <a:t>  ’’)</a:t>
            </a:r>
            <a:endParaRPr lang="fr-FR" sz="2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1406820" y="3333751"/>
            <a:ext cx="369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66"/>
                </a:solidFill>
              </a:rPr>
              <a:t>Ecrire</a:t>
            </a:r>
            <a:r>
              <a:rPr lang="fr-FR" sz="2400" b="1" dirty="0" smtClean="0"/>
              <a:t> </a:t>
            </a:r>
            <a:r>
              <a:rPr lang="fr-FR" sz="2400" b="1" dirty="0" smtClean="0"/>
              <a:t>(‘’</a:t>
            </a:r>
            <a:r>
              <a:rPr lang="ar-DZ" dirty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النتيجة الفصلية هي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r>
              <a:rPr lang="fr-FR" sz="2400" b="1" dirty="0" smtClean="0"/>
              <a:t>’’)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411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" y="3524821"/>
            <a:ext cx="4531231" cy="263428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26" y="424873"/>
            <a:ext cx="3762348" cy="3761302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7936401" y="554819"/>
            <a:ext cx="2578779" cy="3827149"/>
            <a:chOff x="3284259" y="566665"/>
            <a:chExt cx="2303413" cy="3371230"/>
          </a:xfrm>
        </p:grpSpPr>
        <p:sp>
          <p:nvSpPr>
            <p:cNvPr id="17" name="ZoneTexte 16"/>
            <p:cNvSpPr txBox="1"/>
            <p:nvPr/>
          </p:nvSpPr>
          <p:spPr>
            <a:xfrm>
              <a:off x="3350260" y="904900"/>
              <a:ext cx="1274618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343565" y="1146399"/>
              <a:ext cx="1274618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343564" y="1382591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343564" y="162928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405543" y="566665"/>
              <a:ext cx="2182129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جدول ضرب العدد 7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350260" y="1886177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350260" y="2162536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350260" y="2397404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350260" y="2658090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350260" y="292852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350260" y="3198299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284259" y="347977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61" y="-307477"/>
            <a:ext cx="5124441" cy="673330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85" y="5366927"/>
            <a:ext cx="3633811" cy="1584364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3869130" y="1018501"/>
            <a:ext cx="1721612" cy="1885262"/>
            <a:chOff x="3257019" y="855222"/>
            <a:chExt cx="1367115" cy="1660676"/>
          </a:xfrm>
        </p:grpSpPr>
        <p:sp>
          <p:nvSpPr>
            <p:cNvPr id="36" name="ZoneTexte 35"/>
            <p:cNvSpPr txBox="1"/>
            <p:nvPr/>
          </p:nvSpPr>
          <p:spPr>
            <a:xfrm>
              <a:off x="3349516" y="855222"/>
              <a:ext cx="1274618" cy="53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4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343565" y="1146399"/>
              <a:ext cx="1274618" cy="53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4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4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337613" y="1461951"/>
              <a:ext cx="1274618" cy="1053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4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4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257019" y="1675649"/>
              <a:ext cx="1274618" cy="601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24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7936401" y="554819"/>
            <a:ext cx="2578779" cy="3827149"/>
            <a:chOff x="3284259" y="566665"/>
            <a:chExt cx="2303413" cy="3371230"/>
          </a:xfrm>
        </p:grpSpPr>
        <p:sp>
          <p:nvSpPr>
            <p:cNvPr id="17" name="ZoneTexte 16"/>
            <p:cNvSpPr txBox="1"/>
            <p:nvPr/>
          </p:nvSpPr>
          <p:spPr>
            <a:xfrm>
              <a:off x="3350260" y="904900"/>
              <a:ext cx="1274618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343565" y="1146399"/>
              <a:ext cx="1274618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343564" y="1382591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343564" y="162928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405543" y="566665"/>
              <a:ext cx="2182129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جدول ضرب العدد 7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350260" y="1886177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350260" y="2162536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350260" y="2397404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350260" y="2658090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350260" y="292852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350260" y="3198299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284259" y="347977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61" y="-307477"/>
            <a:ext cx="5124441" cy="673330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85" y="5366927"/>
            <a:ext cx="3633811" cy="1584364"/>
          </a:xfrm>
          <a:prstGeom prst="rect">
            <a:avLst/>
          </a:prstGeom>
        </p:spPr>
      </p:pic>
      <p:grpSp>
        <p:nvGrpSpPr>
          <p:cNvPr id="40" name="Groupe 39"/>
          <p:cNvGrpSpPr/>
          <p:nvPr/>
        </p:nvGrpSpPr>
        <p:grpSpPr>
          <a:xfrm>
            <a:off x="953546" y="938796"/>
            <a:ext cx="5770419" cy="5919204"/>
            <a:chOff x="1128030" y="548982"/>
            <a:chExt cx="5770419" cy="6129722"/>
          </a:xfrm>
          <a:noFill/>
        </p:grpSpPr>
        <p:sp>
          <p:nvSpPr>
            <p:cNvPr id="41" name="ZoneTexte 40"/>
            <p:cNvSpPr txBox="1"/>
            <p:nvPr/>
          </p:nvSpPr>
          <p:spPr>
            <a:xfrm>
              <a:off x="1128030" y="548982"/>
              <a:ext cx="5770419" cy="478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66"/>
                  </a:solidFill>
                </a:rPr>
                <a:t>Algorithme</a:t>
              </a:r>
              <a:r>
                <a:rPr lang="fr-FR" sz="2400" b="1" dirty="0" smtClean="0"/>
                <a:t> </a:t>
              </a:r>
              <a:r>
                <a:rPr lang="en-US" sz="2400" b="1" dirty="0" smtClean="0"/>
                <a:t>Multiple_7</a:t>
              </a:r>
              <a:endParaRPr lang="fr-FR" sz="2400" b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150306" y="896815"/>
              <a:ext cx="4779818" cy="478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Var</a:t>
              </a:r>
              <a:r>
                <a:rPr lang="fr-FR" sz="2400" b="1" dirty="0" smtClean="0"/>
                <a:t>  </a:t>
              </a:r>
              <a:r>
                <a:rPr lang="en-US" sz="2400" b="1" dirty="0" smtClean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: Entier</a:t>
              </a:r>
              <a:endParaRPr lang="fr-FR" sz="24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150306" y="1236333"/>
              <a:ext cx="4779818" cy="5418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Début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128030" y="6136868"/>
              <a:ext cx="4779818" cy="5418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Fin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098185" y="1932980"/>
            <a:ext cx="4779818" cy="405059"/>
            <a:chOff x="737968" y="3920303"/>
            <a:chExt cx="4779818" cy="461665"/>
          </a:xfrm>
        </p:grpSpPr>
        <p:sp>
          <p:nvSpPr>
            <p:cNvPr id="46" name="ZoneTexte 45"/>
            <p:cNvSpPr txBox="1"/>
            <p:nvPr/>
          </p:nvSpPr>
          <p:spPr>
            <a:xfrm>
              <a:off x="737968" y="3920303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0* 7</a:t>
              </a:r>
              <a:endParaRPr lang="fr-FR" sz="2400" b="1" dirty="0"/>
            </a:p>
          </p:txBody>
        </p:sp>
        <p:cxnSp>
          <p:nvCxnSpPr>
            <p:cNvPr id="47" name="Connecteur droit avec flèche 46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ZoneTexte 47"/>
          <p:cNvSpPr txBox="1"/>
          <p:nvPr/>
        </p:nvSpPr>
        <p:spPr>
          <a:xfrm>
            <a:off x="1098185" y="2256569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(‘’0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49" name="Groupe 48"/>
          <p:cNvGrpSpPr/>
          <p:nvPr/>
        </p:nvGrpSpPr>
        <p:grpSpPr>
          <a:xfrm>
            <a:off x="1098185" y="2611496"/>
            <a:ext cx="4779818" cy="461665"/>
            <a:chOff x="737968" y="3920303"/>
            <a:chExt cx="4779818" cy="526182"/>
          </a:xfrm>
        </p:grpSpPr>
        <p:sp>
          <p:nvSpPr>
            <p:cNvPr id="50" name="ZoneTexte 49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1* 7</a:t>
              </a:r>
              <a:endParaRPr lang="fr-FR" sz="2400" b="1" dirty="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1098185" y="2935088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(‘’1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53" name="Groupe 52"/>
          <p:cNvGrpSpPr/>
          <p:nvPr/>
        </p:nvGrpSpPr>
        <p:grpSpPr>
          <a:xfrm>
            <a:off x="1098185" y="3239996"/>
            <a:ext cx="4779818" cy="461665"/>
            <a:chOff x="737968" y="3920303"/>
            <a:chExt cx="4779818" cy="526182"/>
          </a:xfrm>
        </p:grpSpPr>
        <p:sp>
          <p:nvSpPr>
            <p:cNvPr id="54" name="ZoneTexte 53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2* 7</a:t>
              </a:r>
              <a:endParaRPr lang="fr-FR" sz="2400" b="1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1098185" y="3563588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(‘’2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57" name="Groupe 56"/>
          <p:cNvGrpSpPr/>
          <p:nvPr/>
        </p:nvGrpSpPr>
        <p:grpSpPr>
          <a:xfrm>
            <a:off x="1098185" y="3877776"/>
            <a:ext cx="4779818" cy="461665"/>
            <a:chOff x="737968" y="3920303"/>
            <a:chExt cx="4779818" cy="526182"/>
          </a:xfrm>
        </p:grpSpPr>
        <p:sp>
          <p:nvSpPr>
            <p:cNvPr id="58" name="ZoneTexte 57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3* 7</a:t>
              </a:r>
              <a:endParaRPr lang="fr-FR" sz="2400" b="1" dirty="0"/>
            </a:p>
          </p:txBody>
        </p:sp>
        <p:cxnSp>
          <p:nvCxnSpPr>
            <p:cNvPr id="59" name="Connecteur droit avec flèche 58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0" name="ZoneTexte 59"/>
          <p:cNvSpPr txBox="1"/>
          <p:nvPr/>
        </p:nvSpPr>
        <p:spPr>
          <a:xfrm>
            <a:off x="1098185" y="4201368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(‘’3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098185" y="4537001"/>
            <a:ext cx="4779818" cy="461665"/>
            <a:chOff x="737968" y="3920303"/>
            <a:chExt cx="4779818" cy="526182"/>
          </a:xfrm>
        </p:grpSpPr>
        <p:sp>
          <p:nvSpPr>
            <p:cNvPr id="67" name="ZoneTexte 66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4* 7</a:t>
              </a:r>
              <a:endParaRPr lang="fr-FR" sz="2400" b="1" dirty="0"/>
            </a:p>
          </p:txBody>
        </p:sp>
        <p:cxnSp>
          <p:nvCxnSpPr>
            <p:cNvPr id="68" name="Connecteur droit avec flèche 67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1098185" y="4860593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(‘’4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74" name="Groupe 73"/>
          <p:cNvGrpSpPr/>
          <p:nvPr/>
        </p:nvGrpSpPr>
        <p:grpSpPr>
          <a:xfrm>
            <a:off x="1098185" y="5659341"/>
            <a:ext cx="4779818" cy="461665"/>
            <a:chOff x="737968" y="3920303"/>
            <a:chExt cx="4779818" cy="526182"/>
          </a:xfrm>
        </p:grpSpPr>
        <p:sp>
          <p:nvSpPr>
            <p:cNvPr id="75" name="ZoneTexte 74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10* 7</a:t>
              </a:r>
              <a:endParaRPr lang="fr-FR" sz="2400" b="1" dirty="0"/>
            </a:p>
          </p:txBody>
        </p:sp>
        <p:cxnSp>
          <p:nvCxnSpPr>
            <p:cNvPr id="76" name="Connecteur droit avec flèche 75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ZoneTexte 76"/>
          <p:cNvSpPr txBox="1"/>
          <p:nvPr/>
        </p:nvSpPr>
        <p:spPr>
          <a:xfrm>
            <a:off x="1098185" y="5982933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(‘’10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2229605" y="5029134"/>
            <a:ext cx="2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.</a:t>
            </a:r>
            <a:endParaRPr lang="fr-FR" sz="24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2229605" y="5120513"/>
            <a:ext cx="2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.</a:t>
            </a:r>
            <a:endParaRPr lang="fr-FR" sz="24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2229605" y="5221386"/>
            <a:ext cx="2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.</a:t>
            </a:r>
            <a:endParaRPr lang="fr-FR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4848708" y="4965222"/>
            <a:ext cx="2255883" cy="6169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ماذا تلاحظ 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81" name="Image 80" descr="Person-question-2-151x3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1682" y="3581849"/>
            <a:ext cx="922394" cy="23083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8185" y="2006079"/>
            <a:ext cx="3324394" cy="66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10291" y="1044168"/>
            <a:ext cx="321476" cy="333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56" grpId="0"/>
      <p:bldP spid="60" grpId="0"/>
      <p:bldP spid="69" grpId="0"/>
      <p:bldP spid="77" grpId="0"/>
      <p:bldP spid="78" grpId="0"/>
      <p:bldP spid="79" grpId="0"/>
      <p:bldP spid="80" grpId="0"/>
      <p:bldP spid="82" grpId="0" animBg="1"/>
      <p:bldP spid="3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9869" y="827792"/>
            <a:ext cx="4127994" cy="489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lnSpc>
                <a:spcPct val="115000"/>
              </a:lnSpc>
              <a:spcAft>
                <a:spcPts val="0"/>
              </a:spcAft>
              <a:buClr>
                <a:srgbClr val="7030A0"/>
              </a:buClr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التعليمة التكرارية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Pour</a:t>
            </a:r>
            <a:endParaRPr lang="fr-FR" sz="16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3883025" y="11368088"/>
            <a:ext cx="1793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962400" y="11585575"/>
            <a:ext cx="5397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3471863" y="12017375"/>
            <a:ext cx="5397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646546" y="3457943"/>
            <a:ext cx="10963564" cy="2492990"/>
            <a:chOff x="-64654" y="3341453"/>
            <a:chExt cx="10963564" cy="2492990"/>
          </a:xfrm>
        </p:grpSpPr>
        <p:cxnSp>
          <p:nvCxnSpPr>
            <p:cNvPr id="5" name="Connecteur droit avec flèche 4"/>
            <p:cNvCxnSpPr/>
            <p:nvPr/>
          </p:nvCxnSpPr>
          <p:spPr>
            <a:xfrm flipH="1">
              <a:off x="4430490" y="3771566"/>
              <a:ext cx="98984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ZoneTexte 1"/>
            <p:cNvSpPr txBox="1"/>
            <p:nvPr/>
          </p:nvSpPr>
          <p:spPr>
            <a:xfrm>
              <a:off x="-64654" y="3341453"/>
              <a:ext cx="1096356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800" b="1" dirty="0">
                  <a:solidFill>
                    <a:srgbClr val="00B050"/>
                  </a:solidFill>
                </a:rPr>
                <a:t>Pour</a:t>
              </a:r>
              <a:r>
                <a:rPr lang="fr-FR" sz="2800" b="1" dirty="0"/>
                <a:t> </a:t>
              </a:r>
              <a:r>
                <a:rPr lang="fr-FR" sz="2400" b="1" dirty="0"/>
                <a:t>&lt; </a:t>
              </a:r>
              <a:r>
                <a:rPr lang="fr-FR" sz="2800" b="1" dirty="0">
                  <a:solidFill>
                    <a:srgbClr val="FFC000"/>
                  </a:solidFill>
                  <a:latin typeface="Cambria" panose="02040503050406030204" pitchFamily="18" charset="0"/>
                </a:rPr>
                <a:t>Nom de variable</a:t>
              </a:r>
              <a:r>
                <a:rPr lang="fr-FR" sz="2400" b="1" dirty="0"/>
                <a:t>&gt; </a:t>
              </a:r>
              <a:r>
                <a:rPr lang="fr-FR" sz="2400" b="1" dirty="0" smtClean="0"/>
                <a:t>                          </a:t>
              </a:r>
              <a:r>
                <a:rPr lang="fr-FR" sz="2400" b="1" dirty="0">
                  <a:solidFill>
                    <a:srgbClr val="FF0000"/>
                  </a:solidFill>
                </a:rPr>
                <a:t>&lt; valeur initial&gt; </a:t>
              </a:r>
              <a:r>
                <a:rPr lang="fr-FR" sz="2400" b="1" dirty="0">
                  <a:solidFill>
                    <a:srgbClr val="00B050"/>
                  </a:solidFill>
                </a:rPr>
                <a:t>à</a:t>
              </a:r>
              <a:r>
                <a:rPr lang="fr-FR" sz="2400" b="1" dirty="0"/>
                <a:t> </a:t>
              </a:r>
              <a:r>
                <a:rPr lang="fr-FR" sz="2400" b="1" dirty="0">
                  <a:solidFill>
                    <a:srgbClr val="FF0000"/>
                  </a:solidFill>
                </a:rPr>
                <a:t>&lt; valeur finale &gt; </a:t>
              </a:r>
              <a:r>
                <a:rPr lang="fr-FR" sz="2800" b="1" dirty="0">
                  <a:solidFill>
                    <a:srgbClr val="00B050"/>
                  </a:solidFill>
                </a:rPr>
                <a:t>Faire</a:t>
              </a:r>
              <a:endParaRPr lang="fr-FR" sz="2000" b="1" dirty="0">
                <a:solidFill>
                  <a:srgbClr val="00B05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fr-FR" sz="2400" b="1" dirty="0" smtClean="0">
                  <a:solidFill>
                    <a:srgbClr val="00B0F0"/>
                  </a:solidFill>
                  <a:latin typeface="Cambria" panose="02040503050406030204" pitchFamily="18" charset="0"/>
                </a:rPr>
                <a:t>Instructions</a:t>
              </a:r>
            </a:p>
            <a:p>
              <a:pPr>
                <a:lnSpc>
                  <a:spcPct val="150000"/>
                </a:lnSpc>
              </a:pPr>
              <a:r>
                <a:rPr lang="fr-FR" sz="2800" b="1" dirty="0" smtClean="0">
                  <a:solidFill>
                    <a:srgbClr val="00B050"/>
                  </a:solidFill>
                </a:rPr>
                <a:t>Fin </a:t>
              </a:r>
              <a:r>
                <a:rPr lang="fr-FR" sz="2800" b="1" dirty="0">
                  <a:solidFill>
                    <a:srgbClr val="00B050"/>
                  </a:solidFill>
                </a:rPr>
                <a:t>Pour</a:t>
              </a:r>
              <a:endParaRPr lang="fr-FR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2400" b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235199" y="2146527"/>
            <a:ext cx="8432800" cy="8802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  <a:spcAft>
                <a:spcPts val="0"/>
              </a:spcAft>
            </a:pPr>
            <a:r>
              <a:rPr lang="ar-DZ" b="1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عند </a:t>
            </a:r>
            <a:r>
              <a:rPr lang="ar-DZ" b="1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معرفة عدد التكرارات في تنفيذ التعليمات، نستعمل التعليمة "</a:t>
            </a:r>
            <a:r>
              <a:rPr lang="fr-FR" b="1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Pour</a:t>
            </a:r>
            <a:r>
              <a:rPr lang="ar-DZ" b="1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" بعداد، يتوقف تكرار العمليات عند وصول العداد إلى قيمته النهائية.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Nuage 3"/>
          <p:cNvSpPr/>
          <p:nvPr/>
        </p:nvSpPr>
        <p:spPr>
          <a:xfrm>
            <a:off x="2426360" y="852625"/>
            <a:ext cx="3272105" cy="997527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عدد التكرارات معروف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41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7936401" y="554819"/>
            <a:ext cx="2578779" cy="3827149"/>
            <a:chOff x="3284259" y="566665"/>
            <a:chExt cx="2303413" cy="3371230"/>
          </a:xfrm>
        </p:grpSpPr>
        <p:sp>
          <p:nvSpPr>
            <p:cNvPr id="17" name="ZoneTexte 16"/>
            <p:cNvSpPr txBox="1"/>
            <p:nvPr/>
          </p:nvSpPr>
          <p:spPr>
            <a:xfrm>
              <a:off x="3350260" y="904900"/>
              <a:ext cx="1274618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343565" y="1146399"/>
              <a:ext cx="1274618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343564" y="1382591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343564" y="162928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405543" y="566665"/>
              <a:ext cx="2182129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جدول ضرب العدد 7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350260" y="1886177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350260" y="2162536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350260" y="2397404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350260" y="2658090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350260" y="292852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350260" y="3198299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284259" y="347977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33" y="-389235"/>
            <a:ext cx="5124441" cy="673330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85" y="5366927"/>
            <a:ext cx="3633811" cy="1584364"/>
          </a:xfrm>
          <a:prstGeom prst="rect">
            <a:avLst/>
          </a:prstGeom>
        </p:spPr>
      </p:pic>
      <p:grpSp>
        <p:nvGrpSpPr>
          <p:cNvPr id="40" name="Groupe 39"/>
          <p:cNvGrpSpPr/>
          <p:nvPr/>
        </p:nvGrpSpPr>
        <p:grpSpPr>
          <a:xfrm>
            <a:off x="953546" y="938796"/>
            <a:ext cx="5770419" cy="5919204"/>
            <a:chOff x="1128030" y="548982"/>
            <a:chExt cx="5770419" cy="6129722"/>
          </a:xfrm>
          <a:noFill/>
        </p:grpSpPr>
        <p:sp>
          <p:nvSpPr>
            <p:cNvPr id="41" name="ZoneTexte 40"/>
            <p:cNvSpPr txBox="1"/>
            <p:nvPr/>
          </p:nvSpPr>
          <p:spPr>
            <a:xfrm>
              <a:off x="1128030" y="548982"/>
              <a:ext cx="5770419" cy="478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66"/>
                  </a:solidFill>
                </a:rPr>
                <a:t>Algorithme</a:t>
              </a:r>
              <a:r>
                <a:rPr lang="fr-FR" sz="2400" b="1" dirty="0" smtClean="0"/>
                <a:t> </a:t>
              </a:r>
              <a:r>
                <a:rPr lang="en-US" sz="2400" b="1" dirty="0" smtClean="0"/>
                <a:t>Multiple_7</a:t>
              </a:r>
              <a:endParaRPr lang="fr-FR" sz="2400" b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150306" y="896815"/>
              <a:ext cx="4779818" cy="478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Var</a:t>
              </a:r>
              <a:r>
                <a:rPr lang="fr-FR" sz="2400" b="1" dirty="0" smtClean="0"/>
                <a:t>  </a:t>
              </a:r>
              <a:r>
                <a:rPr lang="en-US" sz="2400" b="1" dirty="0" smtClean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: Entier</a:t>
              </a:r>
              <a:endParaRPr lang="fr-FR" sz="24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150306" y="1236333"/>
              <a:ext cx="4779818" cy="5418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Début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128030" y="6136868"/>
              <a:ext cx="4779818" cy="5418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Fin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098185" y="1932980"/>
            <a:ext cx="4779818" cy="405059"/>
            <a:chOff x="737968" y="3920303"/>
            <a:chExt cx="4779818" cy="461665"/>
          </a:xfrm>
        </p:grpSpPr>
        <p:sp>
          <p:nvSpPr>
            <p:cNvPr id="46" name="ZoneTexte 45"/>
            <p:cNvSpPr txBox="1"/>
            <p:nvPr/>
          </p:nvSpPr>
          <p:spPr>
            <a:xfrm>
              <a:off x="737968" y="3920303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0* 7</a:t>
              </a:r>
              <a:endParaRPr lang="fr-FR" sz="2400" b="1" dirty="0"/>
            </a:p>
          </p:txBody>
        </p:sp>
        <p:cxnSp>
          <p:nvCxnSpPr>
            <p:cNvPr id="47" name="Connecteur droit avec flèche 46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ZoneTexte 47"/>
          <p:cNvSpPr txBox="1"/>
          <p:nvPr/>
        </p:nvSpPr>
        <p:spPr>
          <a:xfrm>
            <a:off x="1098185" y="2256569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(‘’0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49" name="Groupe 48"/>
          <p:cNvGrpSpPr/>
          <p:nvPr/>
        </p:nvGrpSpPr>
        <p:grpSpPr>
          <a:xfrm>
            <a:off x="1098185" y="2611496"/>
            <a:ext cx="4779818" cy="461665"/>
            <a:chOff x="737968" y="3920303"/>
            <a:chExt cx="4779818" cy="526182"/>
          </a:xfrm>
        </p:grpSpPr>
        <p:sp>
          <p:nvSpPr>
            <p:cNvPr id="50" name="ZoneTexte 49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1* 7</a:t>
              </a:r>
              <a:endParaRPr lang="fr-FR" sz="2400" b="1" dirty="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1098185" y="2935088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(‘’1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53" name="Groupe 52"/>
          <p:cNvGrpSpPr/>
          <p:nvPr/>
        </p:nvGrpSpPr>
        <p:grpSpPr>
          <a:xfrm>
            <a:off x="1098185" y="3239996"/>
            <a:ext cx="4779818" cy="461665"/>
            <a:chOff x="737968" y="3920303"/>
            <a:chExt cx="4779818" cy="526182"/>
          </a:xfrm>
        </p:grpSpPr>
        <p:sp>
          <p:nvSpPr>
            <p:cNvPr id="54" name="ZoneTexte 53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2* 7</a:t>
              </a:r>
              <a:endParaRPr lang="fr-FR" sz="2400" b="1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1098185" y="3563588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(‘’2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57" name="Groupe 56"/>
          <p:cNvGrpSpPr/>
          <p:nvPr/>
        </p:nvGrpSpPr>
        <p:grpSpPr>
          <a:xfrm>
            <a:off x="1098185" y="3877776"/>
            <a:ext cx="4779818" cy="461665"/>
            <a:chOff x="737968" y="3920303"/>
            <a:chExt cx="4779818" cy="526182"/>
          </a:xfrm>
        </p:grpSpPr>
        <p:sp>
          <p:nvSpPr>
            <p:cNvPr id="58" name="ZoneTexte 57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3* 7</a:t>
              </a:r>
              <a:endParaRPr lang="fr-FR" sz="2400" b="1" dirty="0"/>
            </a:p>
          </p:txBody>
        </p:sp>
        <p:cxnSp>
          <p:nvCxnSpPr>
            <p:cNvPr id="59" name="Connecteur droit avec flèche 58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0" name="ZoneTexte 59"/>
          <p:cNvSpPr txBox="1"/>
          <p:nvPr/>
        </p:nvSpPr>
        <p:spPr>
          <a:xfrm>
            <a:off x="1098185" y="4201368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(‘’3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098185" y="4537001"/>
            <a:ext cx="4779818" cy="461665"/>
            <a:chOff x="737968" y="3920303"/>
            <a:chExt cx="4779818" cy="526182"/>
          </a:xfrm>
        </p:grpSpPr>
        <p:sp>
          <p:nvSpPr>
            <p:cNvPr id="67" name="ZoneTexte 66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4* 7</a:t>
              </a:r>
              <a:endParaRPr lang="fr-FR" sz="2400" b="1" dirty="0"/>
            </a:p>
          </p:txBody>
        </p:sp>
        <p:cxnSp>
          <p:nvCxnSpPr>
            <p:cNvPr id="68" name="Connecteur droit avec flèche 67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1098185" y="4860593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(‘’4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74" name="Groupe 73"/>
          <p:cNvGrpSpPr/>
          <p:nvPr/>
        </p:nvGrpSpPr>
        <p:grpSpPr>
          <a:xfrm>
            <a:off x="1098185" y="5659341"/>
            <a:ext cx="4779818" cy="461665"/>
            <a:chOff x="737968" y="3920303"/>
            <a:chExt cx="4779818" cy="526182"/>
          </a:xfrm>
        </p:grpSpPr>
        <p:sp>
          <p:nvSpPr>
            <p:cNvPr id="75" name="ZoneTexte 74"/>
            <p:cNvSpPr txBox="1"/>
            <p:nvPr/>
          </p:nvSpPr>
          <p:spPr>
            <a:xfrm>
              <a:off x="737968" y="3920303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10* 7</a:t>
              </a:r>
              <a:endParaRPr lang="fr-FR" sz="2400" b="1" dirty="0"/>
            </a:p>
          </p:txBody>
        </p:sp>
        <p:cxnSp>
          <p:nvCxnSpPr>
            <p:cNvPr id="76" name="Connecteur droit avec flèche 75"/>
            <p:cNvCxnSpPr/>
            <p:nvPr/>
          </p:nvCxnSpPr>
          <p:spPr>
            <a:xfrm flipH="1">
              <a:off x="1690367" y="4161993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ZoneTexte 76"/>
          <p:cNvSpPr txBox="1"/>
          <p:nvPr/>
        </p:nvSpPr>
        <p:spPr>
          <a:xfrm>
            <a:off x="1098185" y="5982933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(‘’10 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2229605" y="5029134"/>
            <a:ext cx="2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.</a:t>
            </a:r>
            <a:endParaRPr lang="fr-FR" sz="24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2229605" y="5120513"/>
            <a:ext cx="2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.</a:t>
            </a:r>
            <a:endParaRPr lang="fr-FR" sz="24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2229605" y="5221386"/>
            <a:ext cx="2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257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7936401" y="554819"/>
            <a:ext cx="2578779" cy="3827149"/>
            <a:chOff x="3284259" y="566665"/>
            <a:chExt cx="2303413" cy="3371230"/>
          </a:xfrm>
        </p:grpSpPr>
        <p:sp>
          <p:nvSpPr>
            <p:cNvPr id="17" name="ZoneTexte 16"/>
            <p:cNvSpPr txBox="1"/>
            <p:nvPr/>
          </p:nvSpPr>
          <p:spPr>
            <a:xfrm>
              <a:off x="3350260" y="904900"/>
              <a:ext cx="1274618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343565" y="1146399"/>
              <a:ext cx="1274618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343564" y="1382591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343564" y="162928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405543" y="566665"/>
              <a:ext cx="2182129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جدول ضرب العدد 7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350260" y="1886177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350260" y="2162536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350260" y="2397404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350260" y="2658090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350260" y="292852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350260" y="3198299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284259" y="3479772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61" y="-307477"/>
            <a:ext cx="5124441" cy="673330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85" y="5366927"/>
            <a:ext cx="3633811" cy="1584364"/>
          </a:xfrm>
          <a:prstGeom prst="rect">
            <a:avLst/>
          </a:prstGeom>
        </p:spPr>
      </p:pic>
      <p:grpSp>
        <p:nvGrpSpPr>
          <p:cNvPr id="40" name="Groupe 39"/>
          <p:cNvGrpSpPr/>
          <p:nvPr/>
        </p:nvGrpSpPr>
        <p:grpSpPr>
          <a:xfrm>
            <a:off x="853640" y="1252081"/>
            <a:ext cx="5815315" cy="4039899"/>
            <a:chOff x="1120716" y="431758"/>
            <a:chExt cx="5815315" cy="4183580"/>
          </a:xfrm>
          <a:noFill/>
        </p:grpSpPr>
        <p:sp>
          <p:nvSpPr>
            <p:cNvPr id="41" name="ZoneTexte 40"/>
            <p:cNvSpPr txBox="1"/>
            <p:nvPr/>
          </p:nvSpPr>
          <p:spPr>
            <a:xfrm>
              <a:off x="1165612" y="431758"/>
              <a:ext cx="5770419" cy="478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Algorithme </a:t>
              </a:r>
              <a:r>
                <a:rPr lang="en-US" sz="2400" b="1" dirty="0" smtClean="0"/>
                <a:t>Multiple_7</a:t>
              </a:r>
              <a:endParaRPr lang="fr-FR" sz="2400" b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150306" y="896815"/>
              <a:ext cx="4779818" cy="478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Var</a:t>
              </a:r>
              <a:r>
                <a:rPr lang="fr-FR" sz="2400" b="1" dirty="0" smtClean="0"/>
                <a:t>  </a:t>
              </a:r>
              <a:r>
                <a:rPr lang="en-US" sz="2400" b="1" dirty="0" smtClean="0"/>
                <a:t>Result, </a:t>
              </a:r>
              <a:r>
                <a:rPr lang="en-US" sz="2400" b="1" dirty="0" err="1" smtClean="0"/>
                <a:t>cpt</a:t>
              </a:r>
              <a:r>
                <a:rPr lang="fr-FR" sz="2400" b="1" dirty="0" smtClean="0"/>
                <a:t>: Entier</a:t>
              </a:r>
              <a:endParaRPr lang="fr-FR" sz="24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150306" y="1416101"/>
              <a:ext cx="4779818" cy="478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Début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120716" y="4137254"/>
              <a:ext cx="4779818" cy="478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Fin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102370" y="3310615"/>
            <a:ext cx="4779818" cy="461665"/>
            <a:chOff x="711536" y="3915349"/>
            <a:chExt cx="4779818" cy="526182"/>
          </a:xfrm>
        </p:grpSpPr>
        <p:sp>
          <p:nvSpPr>
            <p:cNvPr id="46" name="ZoneTexte 45"/>
            <p:cNvSpPr txBox="1"/>
            <p:nvPr/>
          </p:nvSpPr>
          <p:spPr>
            <a:xfrm>
              <a:off x="711536" y="3915349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</a:t>
              </a:r>
              <a:r>
                <a:rPr lang="fr-FR" sz="2400" b="1" dirty="0" smtClean="0">
                  <a:solidFill>
                    <a:srgbClr val="C00000"/>
                  </a:solidFill>
                </a:rPr>
                <a:t>cpt </a:t>
              </a:r>
              <a:r>
                <a:rPr lang="fr-FR" sz="2400" b="1" dirty="0" smtClean="0"/>
                <a:t>* 7</a:t>
              </a:r>
              <a:endParaRPr lang="fr-FR" sz="2400" b="1" dirty="0"/>
            </a:p>
          </p:txBody>
        </p:sp>
        <p:cxnSp>
          <p:nvCxnSpPr>
            <p:cNvPr id="47" name="Connecteur droit avec flèche 46"/>
            <p:cNvCxnSpPr/>
            <p:nvPr/>
          </p:nvCxnSpPr>
          <p:spPr>
            <a:xfrm flipH="1">
              <a:off x="1636521" y="4178439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ZoneTexte 47"/>
          <p:cNvSpPr txBox="1"/>
          <p:nvPr/>
        </p:nvSpPr>
        <p:spPr>
          <a:xfrm>
            <a:off x="1054911" y="3711118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</a:t>
            </a:r>
            <a:r>
              <a:rPr lang="fr-FR" sz="2400" b="1" dirty="0" smtClean="0">
                <a:solidFill>
                  <a:srgbClr val="C00000"/>
                </a:solidFill>
              </a:rPr>
              <a:t>cpt</a:t>
            </a:r>
            <a:r>
              <a:rPr lang="fr-FR" sz="2400" b="1" dirty="0" smtClean="0"/>
              <a:t> ,’’* 7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965334" y="2533144"/>
            <a:ext cx="8471953" cy="2308324"/>
            <a:chOff x="2465894" y="4301007"/>
            <a:chExt cx="8471953" cy="2308324"/>
          </a:xfrm>
        </p:grpSpPr>
        <p:sp>
          <p:nvSpPr>
            <p:cNvPr id="63" name="ZoneTexte 62"/>
            <p:cNvSpPr txBox="1"/>
            <p:nvPr/>
          </p:nvSpPr>
          <p:spPr>
            <a:xfrm>
              <a:off x="2465894" y="4301007"/>
              <a:ext cx="84719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400" b="1" dirty="0" smtClean="0">
                  <a:solidFill>
                    <a:srgbClr val="FF0066"/>
                  </a:solidFill>
                </a:rPr>
                <a:t>Pour (</a:t>
              </a:r>
              <a:r>
                <a:rPr lang="fr-FR" sz="2400" b="1" dirty="0" smtClean="0"/>
                <a:t>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cpt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sz="2000" b="1" dirty="0">
                  <a:solidFill>
                    <a:srgbClr val="FF0000"/>
                  </a:solidFill>
                </a:rPr>
                <a:t>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                 0  </a:t>
              </a:r>
              <a:r>
                <a:rPr lang="fr-FR" sz="2000" b="1" dirty="0" smtClean="0">
                  <a:solidFill>
                    <a:srgbClr val="00B050"/>
                  </a:solidFill>
                </a:rPr>
                <a:t>à</a:t>
              </a:r>
              <a:r>
                <a:rPr lang="fr-FR" sz="2000" b="1" dirty="0" smtClean="0"/>
                <a:t>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10 </a:t>
              </a:r>
              <a:r>
                <a:rPr lang="fr-FR" sz="2400" b="1" dirty="0">
                  <a:solidFill>
                    <a:srgbClr val="FF0066"/>
                  </a:solidFill>
                </a:rPr>
                <a:t>)  Faire</a:t>
              </a:r>
            </a:p>
            <a:p>
              <a:pPr>
                <a:lnSpc>
                  <a:spcPct val="150000"/>
                </a:lnSpc>
              </a:pPr>
              <a:endParaRPr lang="fr-FR" sz="2400" b="1" dirty="0" smtClean="0">
                <a:solidFill>
                  <a:srgbClr val="FF0066"/>
                </a:solidFill>
              </a:endParaRPr>
            </a:p>
            <a:p>
              <a:pPr>
                <a:lnSpc>
                  <a:spcPct val="150000"/>
                </a:lnSpc>
              </a:pPr>
              <a:endParaRPr lang="fr-FR" sz="2400" b="1" dirty="0" smtClean="0">
                <a:solidFill>
                  <a:srgbClr val="FF006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fr-FR" sz="2400" b="1" dirty="0" err="1" smtClean="0">
                  <a:solidFill>
                    <a:srgbClr val="FF0066"/>
                  </a:solidFill>
                </a:rPr>
                <a:t>FinPour</a:t>
              </a:r>
              <a:endParaRPr lang="fr-FR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3954791" y="4694015"/>
              <a:ext cx="76489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64" y="-307478"/>
            <a:ext cx="5124441" cy="67333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" y="3524821"/>
            <a:ext cx="4531231" cy="263428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60" y="4462"/>
            <a:ext cx="5379358" cy="4112284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7477944" y="553222"/>
            <a:ext cx="3316347" cy="3763582"/>
            <a:chOff x="2874757" y="565258"/>
            <a:chExt cx="2962223" cy="3315236"/>
          </a:xfrm>
        </p:grpSpPr>
        <p:sp>
          <p:nvSpPr>
            <p:cNvPr id="17" name="ZoneTexte 16"/>
            <p:cNvSpPr txBox="1"/>
            <p:nvPr/>
          </p:nvSpPr>
          <p:spPr>
            <a:xfrm>
              <a:off x="4012202" y="2182878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994845" y="2440434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005505" y="2669495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005505" y="2907260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019949" y="565258"/>
              <a:ext cx="2817031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جدول ضرب عدد يحدده المستخدم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005505" y="3422371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997250" y="1153482"/>
              <a:ext cx="2817031" cy="38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203098" y="1095643"/>
              <a:ext cx="417303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554851" y="1386075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187500" y="1351096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554851" y="1623130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203098" y="1597745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554851" y="1849412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212701" y="1834528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874757" y="1133434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875924" y="1353198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2883724" y="1590275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Imag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5366927"/>
            <a:ext cx="4535054" cy="1584364"/>
          </a:xfrm>
          <a:prstGeom prst="rect">
            <a:avLst/>
          </a:prstGeom>
        </p:spPr>
      </p:pic>
      <p:sp>
        <p:nvSpPr>
          <p:cNvPr id="69" name="ZoneTexte 68"/>
          <p:cNvSpPr txBox="1"/>
          <p:nvPr/>
        </p:nvSpPr>
        <p:spPr>
          <a:xfrm>
            <a:off x="2765434" y="977035"/>
            <a:ext cx="348265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ar-DZ" dirty="0" smtClean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جدول ضرب عدد يحدده المستخدم</a:t>
            </a:r>
            <a:endParaRPr lang="fr-FR" dirty="0" smtClean="0">
              <a:solidFill>
                <a:srgbClr val="0070C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>
              <a:lnSpc>
                <a:spcPct val="160000"/>
              </a:lnSpc>
            </a:pPr>
            <a:r>
              <a:rPr lang="ar-DZ" dirty="0" smtClean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شرط يكون موجب و أصغر من 10</a:t>
            </a:r>
            <a:endParaRPr lang="en-US" dirty="0">
              <a:solidFill>
                <a:srgbClr val="0070C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6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69449" y="1167680"/>
            <a:ext cx="5846670" cy="5547359"/>
            <a:chOff x="881043" y="2295059"/>
            <a:chExt cx="5846670" cy="4522866"/>
          </a:xfrm>
        </p:grpSpPr>
        <p:grpSp>
          <p:nvGrpSpPr>
            <p:cNvPr id="40" name="Groupe 39"/>
            <p:cNvGrpSpPr/>
            <p:nvPr/>
          </p:nvGrpSpPr>
          <p:grpSpPr>
            <a:xfrm>
              <a:off x="881043" y="2295059"/>
              <a:ext cx="5846670" cy="4522866"/>
              <a:chOff x="1051779" y="548982"/>
              <a:chExt cx="5846670" cy="4683723"/>
            </a:xfrm>
            <a:noFill/>
          </p:grpSpPr>
          <p:sp>
            <p:nvSpPr>
              <p:cNvPr id="41" name="ZoneTexte 40"/>
              <p:cNvSpPr txBox="1"/>
              <p:nvPr/>
            </p:nvSpPr>
            <p:spPr>
              <a:xfrm>
                <a:off x="1128030" y="548982"/>
                <a:ext cx="5770419" cy="47808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66"/>
                    </a:solidFill>
                  </a:rPr>
                  <a:t>Algorithme</a:t>
                </a:r>
                <a:r>
                  <a:rPr lang="fr-FR" sz="2400" b="1" dirty="0" smtClean="0"/>
                  <a:t> </a:t>
                </a:r>
                <a:r>
                  <a:rPr lang="en-US" sz="2400" b="1" dirty="0" smtClean="0"/>
                  <a:t>Multiple_7</a:t>
                </a:r>
                <a:endParaRPr lang="fr-FR" sz="2400" b="1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150306" y="896815"/>
                <a:ext cx="4779818" cy="3897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Var</a:t>
                </a:r>
                <a:r>
                  <a:rPr lang="fr-FR" sz="2400" b="1" dirty="0" smtClean="0"/>
                  <a:t> </a:t>
                </a:r>
                <a:r>
                  <a:rPr lang="ar-DZ" sz="2400" b="1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Nombre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cpt</a:t>
                </a:r>
                <a:r>
                  <a:rPr lang="en-US" sz="2400" b="1" dirty="0" smtClean="0"/>
                  <a:t> </a:t>
                </a:r>
                <a:r>
                  <a:rPr lang="fr-FR" sz="2400" b="1" dirty="0" smtClean="0"/>
                  <a:t>: Entier</a:t>
                </a:r>
                <a:endParaRPr lang="fr-FR" sz="2400" b="1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1150306" y="1236333"/>
                <a:ext cx="4779818" cy="54183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Début</a:t>
                </a: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1051779" y="4690869"/>
                <a:ext cx="4779818" cy="54183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Fin</a:t>
                </a:r>
              </a:p>
            </p:txBody>
          </p:sp>
        </p:grpSp>
        <p:sp>
          <p:nvSpPr>
            <p:cNvPr id="48" name="ZoneTexte 47"/>
            <p:cNvSpPr txBox="1"/>
            <p:nvPr/>
          </p:nvSpPr>
          <p:spPr>
            <a:xfrm>
              <a:off x="1096866" y="3573185"/>
              <a:ext cx="4779818" cy="326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66"/>
                  </a:solidFill>
                </a:rPr>
                <a:t>Lire </a:t>
              </a:r>
              <a:r>
                <a:rPr lang="fr-FR" sz="2000" b="1" dirty="0" smtClean="0"/>
                <a:t>(</a:t>
              </a:r>
              <a:r>
                <a:rPr lang="en-US" sz="2000" b="1" dirty="0" err="1">
                  <a:solidFill>
                    <a:schemeClr val="accent1"/>
                  </a:solidFill>
                </a:rPr>
                <a:t>Nombre</a:t>
              </a:r>
              <a:r>
                <a:rPr lang="fr-FR" sz="2000" b="1" dirty="0" smtClean="0"/>
                <a:t>)</a:t>
              </a:r>
              <a:endParaRPr lang="fr-FR" sz="2000" b="1" dirty="0"/>
            </a:p>
          </p:txBody>
        </p:sp>
      </p:grpSp>
      <p:pic>
        <p:nvPicPr>
          <p:cNvPr id="61" name="Imag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08" y="-295839"/>
            <a:ext cx="4144349" cy="6733309"/>
          </a:xfrm>
          <a:prstGeom prst="rect">
            <a:avLst/>
          </a:prstGeom>
        </p:spPr>
      </p:pic>
      <p:grpSp>
        <p:nvGrpSpPr>
          <p:cNvPr id="62" name="Groupe 61"/>
          <p:cNvGrpSpPr/>
          <p:nvPr/>
        </p:nvGrpSpPr>
        <p:grpSpPr>
          <a:xfrm>
            <a:off x="8215086" y="544102"/>
            <a:ext cx="3316346" cy="3772980"/>
            <a:chOff x="2874757" y="556980"/>
            <a:chExt cx="2962222" cy="3323514"/>
          </a:xfrm>
        </p:grpSpPr>
        <p:sp>
          <p:nvSpPr>
            <p:cNvPr id="63" name="ZoneTexte 62"/>
            <p:cNvSpPr txBox="1"/>
            <p:nvPr/>
          </p:nvSpPr>
          <p:spPr>
            <a:xfrm>
              <a:off x="4012202" y="2182878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994845" y="2440434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005505" y="2669495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005505" y="2907260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3019948" y="556980"/>
              <a:ext cx="2817031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جدول ضرب عدد يحدده المستخدم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4005505" y="3422371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2997250" y="1153482"/>
              <a:ext cx="2817031" cy="38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3203098" y="1095643"/>
              <a:ext cx="417303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3554851" y="1386075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187500" y="1351096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554851" y="1623130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3203098" y="1597745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554851" y="1849412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3212701" y="1834528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874757" y="1133434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75924" y="1353198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883724" y="1590275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3" name="Imag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24" y="5324415"/>
            <a:ext cx="3926073" cy="1584364"/>
          </a:xfrm>
          <a:prstGeom prst="rect">
            <a:avLst/>
          </a:prstGeom>
        </p:spPr>
      </p:pic>
      <p:grpSp>
        <p:nvGrpSpPr>
          <p:cNvPr id="94" name="Groupe 93"/>
          <p:cNvGrpSpPr/>
          <p:nvPr/>
        </p:nvGrpSpPr>
        <p:grpSpPr>
          <a:xfrm>
            <a:off x="1300089" y="4798690"/>
            <a:ext cx="4779818" cy="461665"/>
            <a:chOff x="711536" y="3915349"/>
            <a:chExt cx="4779818" cy="526182"/>
          </a:xfrm>
        </p:grpSpPr>
        <p:sp>
          <p:nvSpPr>
            <p:cNvPr id="95" name="ZoneTexte 94"/>
            <p:cNvSpPr txBox="1"/>
            <p:nvPr/>
          </p:nvSpPr>
          <p:spPr>
            <a:xfrm>
              <a:off x="711536" y="3915349"/>
              <a:ext cx="4779818" cy="52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Result</a:t>
              </a:r>
              <a:r>
                <a:rPr lang="fr-FR" sz="2400" b="1" dirty="0" smtClean="0"/>
                <a:t>               </a:t>
              </a:r>
              <a:r>
                <a:rPr lang="fr-FR" sz="2400" b="1" dirty="0" smtClean="0">
                  <a:solidFill>
                    <a:srgbClr val="C00000"/>
                  </a:solidFill>
                </a:rPr>
                <a:t>cpt </a:t>
              </a:r>
              <a:r>
                <a:rPr lang="fr-FR" sz="2400" b="1" dirty="0" smtClean="0"/>
                <a:t>* nombre</a:t>
              </a:r>
              <a:endParaRPr lang="fr-FR" sz="2400" b="1" dirty="0"/>
            </a:p>
          </p:txBody>
        </p:sp>
        <p:cxnSp>
          <p:nvCxnSpPr>
            <p:cNvPr id="96" name="Connecteur droit avec flèche 95"/>
            <p:cNvCxnSpPr/>
            <p:nvPr/>
          </p:nvCxnSpPr>
          <p:spPr>
            <a:xfrm flipH="1">
              <a:off x="1636521" y="4178439"/>
              <a:ext cx="8770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7" name="ZoneTexte 96"/>
          <p:cNvSpPr txBox="1"/>
          <p:nvPr/>
        </p:nvSpPr>
        <p:spPr>
          <a:xfrm>
            <a:off x="1252630" y="5199193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 </a:t>
            </a:r>
            <a:r>
              <a:rPr lang="fr-FR" sz="2400" b="1" dirty="0" smtClean="0"/>
              <a:t>(</a:t>
            </a:r>
            <a:r>
              <a:rPr lang="fr-FR" sz="2400" b="1" dirty="0" smtClean="0">
                <a:solidFill>
                  <a:srgbClr val="C00000"/>
                </a:solidFill>
              </a:rPr>
              <a:t>cpt</a:t>
            </a:r>
            <a:r>
              <a:rPr lang="fr-FR" sz="2400" b="1" dirty="0" smtClean="0"/>
              <a:t> ,’’* nombre =‘’, </a:t>
            </a:r>
            <a:r>
              <a:rPr lang="en-US" sz="2400" b="1" dirty="0" smtClean="0">
                <a:solidFill>
                  <a:schemeClr val="accent1"/>
                </a:solidFill>
              </a:rPr>
              <a:t>Result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grpSp>
        <p:nvGrpSpPr>
          <p:cNvPr id="98" name="Groupe 97"/>
          <p:cNvGrpSpPr/>
          <p:nvPr/>
        </p:nvGrpSpPr>
        <p:grpSpPr>
          <a:xfrm>
            <a:off x="1095514" y="4383192"/>
            <a:ext cx="5331832" cy="1754326"/>
            <a:chOff x="-1330391" y="3590117"/>
            <a:chExt cx="8471953" cy="2081623"/>
          </a:xfrm>
        </p:grpSpPr>
        <p:sp>
          <p:nvSpPr>
            <p:cNvPr id="99" name="ZoneTexte 98"/>
            <p:cNvSpPr txBox="1"/>
            <p:nvPr/>
          </p:nvSpPr>
          <p:spPr>
            <a:xfrm>
              <a:off x="-1330391" y="3590117"/>
              <a:ext cx="8471953" cy="2081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400" b="1" dirty="0" smtClean="0">
                  <a:solidFill>
                    <a:srgbClr val="FF0066"/>
                  </a:solidFill>
                </a:rPr>
                <a:t>Pour (</a:t>
              </a:r>
              <a:r>
                <a:rPr lang="fr-FR" sz="2400" b="1" dirty="0" smtClean="0"/>
                <a:t>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cpt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sz="2000" b="1" dirty="0">
                  <a:solidFill>
                    <a:srgbClr val="FF0000"/>
                  </a:solidFill>
                </a:rPr>
                <a:t>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                 0  </a:t>
              </a:r>
              <a:r>
                <a:rPr lang="fr-FR" sz="2000" b="1" dirty="0" smtClean="0">
                  <a:solidFill>
                    <a:srgbClr val="00B050"/>
                  </a:solidFill>
                </a:rPr>
                <a:t>à</a:t>
              </a:r>
              <a:r>
                <a:rPr lang="fr-FR" sz="2000" b="1" dirty="0" smtClean="0"/>
                <a:t>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10 </a:t>
              </a:r>
              <a:r>
                <a:rPr lang="fr-FR" sz="2400" b="1" dirty="0">
                  <a:solidFill>
                    <a:srgbClr val="FF0066"/>
                  </a:solidFill>
                </a:rPr>
                <a:t>)  Faire</a:t>
              </a:r>
            </a:p>
            <a:p>
              <a:pPr>
                <a:lnSpc>
                  <a:spcPct val="150000"/>
                </a:lnSpc>
              </a:pPr>
              <a:endParaRPr lang="fr-FR" sz="2400" b="1" dirty="0" smtClean="0">
                <a:solidFill>
                  <a:srgbClr val="FF006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fr-FR" sz="2400" b="1" dirty="0" err="1" smtClean="0">
                  <a:solidFill>
                    <a:srgbClr val="FF0066"/>
                  </a:solidFill>
                </a:rPr>
                <a:t>FinPour</a:t>
              </a:r>
              <a:endParaRPr lang="fr-FR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Connecteur droit avec flèche 99"/>
            <p:cNvCxnSpPr/>
            <p:nvPr/>
          </p:nvCxnSpPr>
          <p:spPr>
            <a:xfrm flipH="1">
              <a:off x="1283143" y="4053033"/>
              <a:ext cx="76489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ZoneTexte 104"/>
          <p:cNvSpPr txBox="1"/>
          <p:nvPr/>
        </p:nvSpPr>
        <p:spPr>
          <a:xfrm>
            <a:off x="1193378" y="2437533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Ecrire </a:t>
            </a:r>
            <a:r>
              <a:rPr lang="fr-FR" sz="2000" b="1" dirty="0" smtClean="0"/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‘’</a:t>
            </a:r>
            <a:r>
              <a:rPr lang="en-US" sz="2000" b="1" dirty="0" err="1" smtClean="0">
                <a:solidFill>
                  <a:srgbClr val="C00000"/>
                </a:solidFill>
              </a:rPr>
              <a:t>Veuillez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introduire</a:t>
            </a:r>
            <a:r>
              <a:rPr lang="en-US" sz="2000" b="1" dirty="0" smtClean="0">
                <a:solidFill>
                  <a:srgbClr val="C00000"/>
                </a:solidFill>
              </a:rPr>
              <a:t> un </a:t>
            </a:r>
            <a:r>
              <a:rPr lang="en-US" sz="2000" b="1" dirty="0" err="1" smtClean="0">
                <a:solidFill>
                  <a:srgbClr val="C00000"/>
                </a:solidFill>
              </a:rPr>
              <a:t>nombre</a:t>
            </a:r>
            <a:r>
              <a:rPr lang="en-US" sz="2000" b="1" dirty="0" smtClean="0">
                <a:solidFill>
                  <a:srgbClr val="C00000"/>
                </a:solidFill>
              </a:rPr>
              <a:t> :’’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1193378" y="3190557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Ecrire </a:t>
            </a:r>
            <a:r>
              <a:rPr lang="fr-FR" sz="2000" b="1" dirty="0" smtClean="0"/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‘’</a:t>
            </a:r>
            <a:r>
              <a:rPr lang="en-US" sz="2000" b="1" dirty="0" err="1" smtClean="0">
                <a:solidFill>
                  <a:srgbClr val="C00000"/>
                </a:solidFill>
              </a:rPr>
              <a:t>Veuillez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introduire</a:t>
            </a:r>
            <a:r>
              <a:rPr lang="en-US" sz="2000" b="1" dirty="0" smtClean="0">
                <a:solidFill>
                  <a:srgbClr val="C00000"/>
                </a:solidFill>
              </a:rPr>
              <a:t> un </a:t>
            </a:r>
            <a:r>
              <a:rPr lang="en-US" sz="2000" b="1" dirty="0" err="1" smtClean="0">
                <a:solidFill>
                  <a:srgbClr val="C00000"/>
                </a:solidFill>
              </a:rPr>
              <a:t>nombre</a:t>
            </a:r>
            <a:r>
              <a:rPr lang="en-US" sz="2000" b="1" dirty="0" smtClean="0">
                <a:solidFill>
                  <a:srgbClr val="C00000"/>
                </a:solidFill>
              </a:rPr>
              <a:t> :’’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1212810" y="3476187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Lire </a:t>
            </a:r>
            <a:r>
              <a:rPr lang="fr-FR" sz="2000" b="1" dirty="0" smtClean="0"/>
              <a:t>(</a:t>
            </a:r>
            <a:r>
              <a:rPr lang="en-US" sz="2000" b="1" dirty="0" err="1">
                <a:solidFill>
                  <a:schemeClr val="accent1"/>
                </a:solidFill>
              </a:rPr>
              <a:t>Nombre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1212810" y="3803375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Ecrire </a:t>
            </a:r>
            <a:r>
              <a:rPr lang="fr-FR" sz="2000" b="1" dirty="0" smtClean="0"/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‘’</a:t>
            </a:r>
            <a:r>
              <a:rPr lang="en-US" sz="2000" b="1" dirty="0" err="1" smtClean="0">
                <a:solidFill>
                  <a:srgbClr val="C00000"/>
                </a:solidFill>
              </a:rPr>
              <a:t>Veuillez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introduire</a:t>
            </a:r>
            <a:r>
              <a:rPr lang="en-US" sz="2000" b="1" dirty="0" smtClean="0">
                <a:solidFill>
                  <a:srgbClr val="C00000"/>
                </a:solidFill>
              </a:rPr>
              <a:t> un </a:t>
            </a:r>
            <a:r>
              <a:rPr lang="en-US" sz="2000" b="1" dirty="0" err="1" smtClean="0">
                <a:solidFill>
                  <a:srgbClr val="C00000"/>
                </a:solidFill>
              </a:rPr>
              <a:t>nombre</a:t>
            </a:r>
            <a:r>
              <a:rPr lang="en-US" sz="2000" b="1" dirty="0" smtClean="0">
                <a:solidFill>
                  <a:srgbClr val="C00000"/>
                </a:solidFill>
              </a:rPr>
              <a:t> :’’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1193378" y="4118452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Lire </a:t>
            </a:r>
            <a:r>
              <a:rPr lang="fr-FR" sz="2000" b="1" dirty="0" smtClean="0"/>
              <a:t>(</a:t>
            </a:r>
            <a:r>
              <a:rPr lang="en-US" sz="2000" b="1" dirty="0" err="1">
                <a:solidFill>
                  <a:schemeClr val="accent1"/>
                </a:solidFill>
              </a:rPr>
              <a:t>Nombre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10" name="Rectangle 109"/>
          <p:cNvSpPr/>
          <p:nvPr/>
        </p:nvSpPr>
        <p:spPr>
          <a:xfrm>
            <a:off x="5356684" y="1425222"/>
            <a:ext cx="2255883" cy="6169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ماذا تلاحظ 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11" name="Image 110" descr="Person-question-2-151x3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9658" y="41849"/>
            <a:ext cx="922394" cy="2308324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1181444" y="2430592"/>
            <a:ext cx="4666350" cy="66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081400" y="1350022"/>
            <a:ext cx="2965906" cy="112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84939" y="752756"/>
            <a:ext cx="8466548" cy="13046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ar-DZ" dirty="0" smtClean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باستعمال جهاز الكتروني، نريد أن نقوم بحساب تكلفة السلع المباعة لمنتوج معين، بحيث أن الحاسوب يطلب كمية السلعة المباعة و سعر المنتوج الواحد من السلعة  </a:t>
            </a:r>
            <a:endParaRPr lang="en-US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7" name="Image 6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42" y="66099"/>
            <a:ext cx="922394" cy="2308324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927190" y="2563970"/>
            <a:ext cx="4237892" cy="3828038"/>
            <a:chOff x="6550269" y="2810155"/>
            <a:chExt cx="4237892" cy="2841942"/>
          </a:xfrm>
        </p:grpSpPr>
        <p:grpSp>
          <p:nvGrpSpPr>
            <p:cNvPr id="22" name="Groupe 21"/>
            <p:cNvGrpSpPr/>
            <p:nvPr/>
          </p:nvGrpSpPr>
          <p:grpSpPr>
            <a:xfrm>
              <a:off x="6550269" y="2810155"/>
              <a:ext cx="4237892" cy="2841942"/>
              <a:chOff x="6550269" y="2810155"/>
              <a:chExt cx="4237892" cy="2841942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6550269" y="2810155"/>
                <a:ext cx="4237892" cy="2841942"/>
                <a:chOff x="5618283" y="2528802"/>
                <a:chExt cx="3059724" cy="2841942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5618284" y="2528802"/>
                  <a:ext cx="3059723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sz="2800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المعطيات</a:t>
                  </a:r>
                  <a:endParaRPr lang="en-US" sz="2800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618283" y="3633250"/>
                  <a:ext cx="3059723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sz="2800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الخوارزمية</a:t>
                  </a:r>
                  <a:endParaRPr lang="en-US" sz="2800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618283" y="4737698"/>
                  <a:ext cx="3059723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sz="2800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الناتج</a:t>
                  </a:r>
                  <a:endParaRPr lang="en-US" sz="2800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cxnSp>
              <p:nvCxnSpPr>
                <p:cNvPr id="13" name="Connecteur droit avec flèche 12"/>
                <p:cNvCxnSpPr/>
                <p:nvPr/>
              </p:nvCxnSpPr>
              <p:spPr>
                <a:xfrm>
                  <a:off x="7121769" y="3197016"/>
                  <a:ext cx="0" cy="396000"/>
                </a:xfrm>
                <a:prstGeom prst="straightConnector1">
                  <a:avLst/>
                </a:prstGeom>
                <a:ln w="762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121769" y="4324114"/>
                  <a:ext cx="0" cy="396000"/>
                </a:xfrm>
                <a:prstGeom prst="straightConnector1">
                  <a:avLst/>
                </a:prstGeom>
                <a:ln w="762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" name="Imag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2805" y="5090147"/>
                <a:ext cx="514007" cy="490854"/>
              </a:xfrm>
              <a:prstGeom prst="rect">
                <a:avLst/>
              </a:prstGeom>
            </p:spPr>
          </p:pic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2805" y="2889375"/>
                <a:ext cx="507903" cy="485025"/>
              </a:xfrm>
              <a:prstGeom prst="rect">
                <a:avLst/>
              </a:prstGeom>
            </p:spPr>
          </p:pic>
        </p:grp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323" y="3703982"/>
              <a:ext cx="1046285" cy="1054288"/>
            </a:xfrm>
            <a:prstGeom prst="rect">
              <a:avLst/>
            </a:prstGeom>
          </p:spPr>
        </p:pic>
      </p:grpSp>
      <p:grpSp>
        <p:nvGrpSpPr>
          <p:cNvPr id="39" name="Groupe 38"/>
          <p:cNvGrpSpPr/>
          <p:nvPr/>
        </p:nvGrpSpPr>
        <p:grpSpPr>
          <a:xfrm>
            <a:off x="6178494" y="2563970"/>
            <a:ext cx="4755977" cy="3686003"/>
            <a:chOff x="6178494" y="2563970"/>
            <a:chExt cx="4755977" cy="3686003"/>
          </a:xfrm>
        </p:grpSpPr>
        <p:grpSp>
          <p:nvGrpSpPr>
            <p:cNvPr id="25" name="Groupe 24"/>
            <p:cNvGrpSpPr/>
            <p:nvPr/>
          </p:nvGrpSpPr>
          <p:grpSpPr>
            <a:xfrm>
              <a:off x="6178494" y="2563970"/>
              <a:ext cx="4755977" cy="3686003"/>
              <a:chOff x="6032185" y="2810155"/>
              <a:chExt cx="4755977" cy="3686003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6032185" y="2810155"/>
                <a:ext cx="4755977" cy="3686003"/>
                <a:chOff x="6032185" y="2810155"/>
                <a:chExt cx="4755977" cy="3686003"/>
              </a:xfrm>
            </p:grpSpPr>
            <p:grpSp>
              <p:nvGrpSpPr>
                <p:cNvPr id="28" name="Groupe 27"/>
                <p:cNvGrpSpPr/>
                <p:nvPr/>
              </p:nvGrpSpPr>
              <p:grpSpPr>
                <a:xfrm>
                  <a:off x="6032185" y="2810155"/>
                  <a:ext cx="4755977" cy="3686003"/>
                  <a:chOff x="5244230" y="2528802"/>
                  <a:chExt cx="3433777" cy="3686003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5332624" y="2528802"/>
                    <a:ext cx="3345383" cy="63304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ar-DZ" sz="2800" dirty="0" smtClean="0"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كمية + سعر المنتوج</a:t>
                    </a:r>
                    <a:endParaRPr lang="en-US" sz="2800" dirty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5244230" y="5581759"/>
                    <a:ext cx="3433777" cy="63304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ar-DZ" sz="2800" dirty="0" smtClean="0"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قيمة المبيعات</a:t>
                    </a:r>
                    <a:endParaRPr lang="en-US" sz="2800" dirty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endParaRPr>
                  </a:p>
                </p:txBody>
              </p:sp>
            </p:grpSp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9778" y="5934208"/>
                  <a:ext cx="514007" cy="490854"/>
                </a:xfrm>
                <a:prstGeom prst="rect">
                  <a:avLst/>
                </a:prstGeom>
              </p:spPr>
            </p:pic>
            <p:pic>
              <p:nvPicPr>
                <p:cNvPr id="30" name="Image 2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5882" y="2884165"/>
                  <a:ext cx="507903" cy="485025"/>
                </a:xfrm>
                <a:prstGeom prst="rect">
                  <a:avLst/>
                </a:prstGeom>
              </p:spPr>
            </p:pic>
          </p:grpSp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088" y="3722358"/>
                <a:ext cx="2618434" cy="1668118"/>
              </a:xfrm>
              <a:prstGeom prst="rect">
                <a:avLst/>
              </a:prstGeom>
            </p:spPr>
          </p:pic>
        </p:grpSp>
        <p:cxnSp>
          <p:nvCxnSpPr>
            <p:cNvPr id="37" name="Connecteur droit avec flèche 36"/>
            <p:cNvCxnSpPr/>
            <p:nvPr/>
          </p:nvCxnSpPr>
          <p:spPr>
            <a:xfrm>
              <a:off x="8556483" y="3302524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8635614" y="5181963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43417" y="746248"/>
            <a:ext cx="4243737" cy="489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lnSpc>
                <a:spcPct val="115000"/>
              </a:lnSpc>
              <a:spcAft>
                <a:spcPts val="0"/>
              </a:spcAft>
              <a:buClr>
                <a:srgbClr val="7030A0"/>
              </a:buClr>
            </a:pPr>
            <a:r>
              <a:rPr lang="ar-DZ" sz="2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التعليمة </a:t>
            </a: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التكرارية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Tant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que</a:t>
            </a:r>
            <a:endParaRPr lang="fr-FR" sz="16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050473" y="3408218"/>
            <a:ext cx="69180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B050"/>
                </a:solidFill>
              </a:rPr>
              <a:t>Tant que        </a:t>
            </a:r>
            <a:r>
              <a:rPr lang="fr-FR" sz="2800" dirty="0">
                <a:latin typeface="Cambria" panose="02040503050406030204" pitchFamily="18" charset="0"/>
              </a:rPr>
              <a:t>&lt;</a:t>
            </a:r>
            <a:r>
              <a:rPr lang="fr-FR" sz="2800" b="1" dirty="0">
                <a:solidFill>
                  <a:srgbClr val="FFC000"/>
                </a:solidFill>
                <a:latin typeface="Cambria" panose="02040503050406030204" pitchFamily="18" charset="0"/>
              </a:rPr>
              <a:t>Condition</a:t>
            </a:r>
            <a:r>
              <a:rPr lang="fr-FR" sz="2800" dirty="0">
                <a:latin typeface="Cambria" panose="02040503050406030204" pitchFamily="18" charset="0"/>
              </a:rPr>
              <a:t>&gt; </a:t>
            </a:r>
            <a:r>
              <a:rPr lang="fr-FR" sz="2800" dirty="0" smtClean="0">
                <a:latin typeface="Cambria" panose="02040503050406030204" pitchFamily="18" charset="0"/>
              </a:rPr>
              <a:t>     </a:t>
            </a:r>
            <a:r>
              <a:rPr lang="fr-FR" sz="2800" b="1" dirty="0" smtClean="0">
                <a:solidFill>
                  <a:srgbClr val="00B050"/>
                </a:solidFill>
              </a:rPr>
              <a:t>faire</a:t>
            </a:r>
            <a:endParaRPr lang="fr-FR" sz="24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rgbClr val="00B0F0"/>
                </a:solidFill>
                <a:latin typeface="Cambria" panose="02040503050406030204" pitchFamily="18" charset="0"/>
              </a:rPr>
              <a:t>Instructions</a:t>
            </a:r>
          </a:p>
          <a:p>
            <a:pPr rtl="1">
              <a:lnSpc>
                <a:spcPct val="150000"/>
              </a:lnSpc>
            </a:pPr>
            <a:r>
              <a:rPr lang="fr-FR" sz="2800" b="1" dirty="0" err="1" smtClean="0">
                <a:solidFill>
                  <a:srgbClr val="00B050"/>
                </a:solidFill>
              </a:rPr>
              <a:t>Fintantque</a:t>
            </a:r>
            <a:endParaRPr lang="fr-FR" sz="24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189018" y="1957408"/>
            <a:ext cx="8704901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في </a:t>
            </a:r>
            <a:r>
              <a:rPr lang="ar-DZ" sz="2000" b="1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حالة عدم معرفة عدد التكرارات لتنفيذ التعليمات و ارتباط التكرار بتحقيق شرط معين، نستعمل الحلقة </a:t>
            </a:r>
            <a:r>
              <a:rPr lang="fr-FR" sz="2000" b="1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Tant que.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Nuage 4"/>
          <p:cNvSpPr/>
          <p:nvPr/>
        </p:nvSpPr>
        <p:spPr>
          <a:xfrm>
            <a:off x="2595419" y="737170"/>
            <a:ext cx="3272105" cy="997527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شرط يوقف التكرار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69449" y="1167680"/>
            <a:ext cx="5846670" cy="5547359"/>
            <a:chOff x="881043" y="2295059"/>
            <a:chExt cx="5846670" cy="4522866"/>
          </a:xfrm>
        </p:grpSpPr>
        <p:grpSp>
          <p:nvGrpSpPr>
            <p:cNvPr id="40" name="Groupe 39"/>
            <p:cNvGrpSpPr/>
            <p:nvPr/>
          </p:nvGrpSpPr>
          <p:grpSpPr>
            <a:xfrm>
              <a:off x="881043" y="2295059"/>
              <a:ext cx="5846670" cy="4522866"/>
              <a:chOff x="1051779" y="548982"/>
              <a:chExt cx="5846670" cy="4683723"/>
            </a:xfrm>
            <a:noFill/>
          </p:grpSpPr>
          <p:sp>
            <p:nvSpPr>
              <p:cNvPr id="41" name="ZoneTexte 40"/>
              <p:cNvSpPr txBox="1"/>
              <p:nvPr/>
            </p:nvSpPr>
            <p:spPr>
              <a:xfrm>
                <a:off x="1128030" y="548982"/>
                <a:ext cx="5770419" cy="47808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66"/>
                    </a:solidFill>
                  </a:rPr>
                  <a:t>Algorithme</a:t>
                </a:r>
                <a:r>
                  <a:rPr lang="fr-FR" sz="2400" b="1" dirty="0" smtClean="0"/>
                  <a:t> </a:t>
                </a:r>
                <a:r>
                  <a:rPr lang="en-US" sz="2400" b="1" dirty="0" smtClean="0"/>
                  <a:t>Multiple_7</a:t>
                </a:r>
                <a:endParaRPr lang="fr-FR" sz="2400" b="1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150306" y="896815"/>
                <a:ext cx="4779818" cy="3897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Var</a:t>
                </a:r>
                <a:r>
                  <a:rPr lang="fr-FR" sz="2400" b="1" dirty="0" smtClean="0"/>
                  <a:t> </a:t>
                </a:r>
                <a:r>
                  <a:rPr lang="ar-DZ" sz="2400" b="1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Nombre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cpt</a:t>
                </a:r>
                <a:r>
                  <a:rPr lang="en-US" sz="2400" b="1" dirty="0" smtClean="0"/>
                  <a:t> </a:t>
                </a:r>
                <a:r>
                  <a:rPr lang="fr-FR" sz="2400" b="1" dirty="0" smtClean="0"/>
                  <a:t>: Entier</a:t>
                </a:r>
                <a:endParaRPr lang="fr-FR" sz="2400" b="1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1150306" y="1236333"/>
                <a:ext cx="4779818" cy="54183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Début</a:t>
                </a: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1051779" y="4690869"/>
                <a:ext cx="4779818" cy="54183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Fin</a:t>
                </a:r>
              </a:p>
            </p:txBody>
          </p:sp>
        </p:grpSp>
        <p:sp>
          <p:nvSpPr>
            <p:cNvPr id="48" name="ZoneTexte 47"/>
            <p:cNvSpPr txBox="1"/>
            <p:nvPr/>
          </p:nvSpPr>
          <p:spPr>
            <a:xfrm>
              <a:off x="1096866" y="3573185"/>
              <a:ext cx="4779818" cy="326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66"/>
                  </a:solidFill>
                </a:rPr>
                <a:t>Lire </a:t>
              </a:r>
              <a:r>
                <a:rPr lang="fr-FR" sz="2000" b="1" dirty="0" smtClean="0"/>
                <a:t>(</a:t>
              </a:r>
              <a:r>
                <a:rPr lang="en-US" sz="2000" b="1" dirty="0" err="1">
                  <a:solidFill>
                    <a:schemeClr val="accent1"/>
                  </a:solidFill>
                </a:rPr>
                <a:t>Nombre</a:t>
              </a:r>
              <a:r>
                <a:rPr lang="fr-FR" sz="2000" b="1" dirty="0" smtClean="0"/>
                <a:t>)</a:t>
              </a:r>
              <a:endParaRPr lang="fr-FR" sz="2000" b="1" dirty="0"/>
            </a:p>
          </p:txBody>
        </p:sp>
      </p:grpSp>
      <p:pic>
        <p:nvPicPr>
          <p:cNvPr id="61" name="Imag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08" y="-295839"/>
            <a:ext cx="4144349" cy="6733309"/>
          </a:xfrm>
          <a:prstGeom prst="rect">
            <a:avLst/>
          </a:prstGeom>
        </p:spPr>
      </p:pic>
      <p:grpSp>
        <p:nvGrpSpPr>
          <p:cNvPr id="62" name="Groupe 61"/>
          <p:cNvGrpSpPr/>
          <p:nvPr/>
        </p:nvGrpSpPr>
        <p:grpSpPr>
          <a:xfrm>
            <a:off x="8215086" y="544102"/>
            <a:ext cx="3316346" cy="3772980"/>
            <a:chOff x="2874757" y="556980"/>
            <a:chExt cx="2962222" cy="3323514"/>
          </a:xfrm>
        </p:grpSpPr>
        <p:sp>
          <p:nvSpPr>
            <p:cNvPr id="63" name="ZoneTexte 62"/>
            <p:cNvSpPr txBox="1"/>
            <p:nvPr/>
          </p:nvSpPr>
          <p:spPr>
            <a:xfrm>
              <a:off x="4012202" y="2182878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994845" y="2440434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005505" y="2669495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005505" y="2907260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3019948" y="556980"/>
              <a:ext cx="2817031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جدول ضرب عدد يحدده المستخدم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4005505" y="3422371"/>
              <a:ext cx="1274618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ar-DZ" sz="20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2997250" y="1153482"/>
              <a:ext cx="2817031" cy="38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3203098" y="1095643"/>
              <a:ext cx="417303" cy="51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3554851" y="1386075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187500" y="1351096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554851" y="1623130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3203098" y="1597745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554851" y="1849412"/>
              <a:ext cx="1747226" cy="42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60000"/>
                </a:lnSpc>
              </a:pPr>
              <a:r>
                <a:rPr lang="ar-DZ" sz="1600" dirty="0" smtClean="0">
                  <a:solidFill>
                    <a:srgbClr val="0070C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يرجى تحديد العدد : </a:t>
              </a:r>
              <a:endParaRPr lang="en-US" sz="1600" dirty="0">
                <a:solidFill>
                  <a:srgbClr val="0070C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3212701" y="1834528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ar-DZ" sz="2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874757" y="1133434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75924" y="1353198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883724" y="1590275"/>
              <a:ext cx="417303" cy="45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fr-FR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3" name="Imag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24" y="5324415"/>
            <a:ext cx="3926073" cy="1584364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1095514" y="4383192"/>
            <a:ext cx="5331832" cy="1754326"/>
            <a:chOff x="1095514" y="4383192"/>
            <a:chExt cx="5331832" cy="1754326"/>
          </a:xfrm>
        </p:grpSpPr>
        <p:grpSp>
          <p:nvGrpSpPr>
            <p:cNvPr id="2" name="Groupe 1"/>
            <p:cNvGrpSpPr/>
            <p:nvPr/>
          </p:nvGrpSpPr>
          <p:grpSpPr>
            <a:xfrm>
              <a:off x="1252630" y="4798690"/>
              <a:ext cx="4827277" cy="862168"/>
              <a:chOff x="1252630" y="4798690"/>
              <a:chExt cx="4827277" cy="862168"/>
            </a:xfrm>
          </p:grpSpPr>
          <p:grpSp>
            <p:nvGrpSpPr>
              <p:cNvPr id="94" name="Groupe 93"/>
              <p:cNvGrpSpPr/>
              <p:nvPr/>
            </p:nvGrpSpPr>
            <p:grpSpPr>
              <a:xfrm>
                <a:off x="1300089" y="4798690"/>
                <a:ext cx="4779818" cy="461665"/>
                <a:chOff x="711536" y="3915349"/>
                <a:chExt cx="4779818" cy="526182"/>
              </a:xfrm>
            </p:grpSpPr>
            <p:sp>
              <p:nvSpPr>
                <p:cNvPr id="95" name="ZoneTexte 94"/>
                <p:cNvSpPr txBox="1"/>
                <p:nvPr/>
              </p:nvSpPr>
              <p:spPr>
                <a:xfrm>
                  <a:off x="711536" y="3915349"/>
                  <a:ext cx="4779818" cy="52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1"/>
                      </a:solidFill>
                    </a:rPr>
                    <a:t>Result</a:t>
                  </a:r>
                  <a:r>
                    <a:rPr lang="fr-FR" sz="2400" b="1" dirty="0" smtClean="0"/>
                    <a:t>               </a:t>
                  </a:r>
                  <a:r>
                    <a:rPr lang="fr-FR" sz="2400" b="1" dirty="0" smtClean="0">
                      <a:solidFill>
                        <a:srgbClr val="C00000"/>
                      </a:solidFill>
                    </a:rPr>
                    <a:t>cpt </a:t>
                  </a:r>
                  <a:r>
                    <a:rPr lang="fr-FR" sz="2400" b="1" dirty="0" smtClean="0"/>
                    <a:t>* nombre</a:t>
                  </a:r>
                  <a:endParaRPr lang="fr-FR" sz="2400" b="1" dirty="0"/>
                </a:p>
              </p:txBody>
            </p:sp>
            <p:cxnSp>
              <p:nvCxnSpPr>
                <p:cNvPr id="96" name="Connecteur droit avec flèche 95"/>
                <p:cNvCxnSpPr/>
                <p:nvPr/>
              </p:nvCxnSpPr>
              <p:spPr>
                <a:xfrm flipH="1">
                  <a:off x="1636521" y="4178439"/>
                  <a:ext cx="877077" cy="0"/>
                </a:xfrm>
                <a:prstGeom prst="straightConnector1">
                  <a:avLst/>
                </a:prstGeom>
                <a:ln w="57150">
                  <a:solidFill>
                    <a:srgbClr val="FF0066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ZoneTexte 96"/>
              <p:cNvSpPr txBox="1"/>
              <p:nvPr/>
            </p:nvSpPr>
            <p:spPr>
              <a:xfrm>
                <a:off x="1252630" y="5199193"/>
                <a:ext cx="4779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66"/>
                    </a:solidFill>
                  </a:rPr>
                  <a:t>Ecrire </a:t>
                </a:r>
                <a:r>
                  <a:rPr lang="fr-FR" sz="2400" b="1" dirty="0" smtClean="0"/>
                  <a:t>(</a:t>
                </a:r>
                <a:r>
                  <a:rPr lang="fr-FR" sz="2400" b="1" dirty="0" smtClean="0">
                    <a:solidFill>
                      <a:srgbClr val="C00000"/>
                    </a:solidFill>
                  </a:rPr>
                  <a:t>cpt</a:t>
                </a:r>
                <a:r>
                  <a:rPr lang="fr-FR" sz="2400" b="1" dirty="0" smtClean="0"/>
                  <a:t> ,’’* nombre =‘’,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Result</a:t>
                </a:r>
                <a:r>
                  <a:rPr lang="fr-FR" sz="2400" b="1" dirty="0" smtClean="0"/>
                  <a:t>)</a:t>
                </a:r>
                <a:endParaRPr lang="fr-FR" sz="2400" b="1" dirty="0"/>
              </a:p>
            </p:txBody>
          </p:sp>
        </p:grpSp>
        <p:grpSp>
          <p:nvGrpSpPr>
            <p:cNvPr id="98" name="Groupe 97"/>
            <p:cNvGrpSpPr/>
            <p:nvPr/>
          </p:nvGrpSpPr>
          <p:grpSpPr>
            <a:xfrm>
              <a:off x="1095514" y="4383192"/>
              <a:ext cx="5331832" cy="1754326"/>
              <a:chOff x="-1330391" y="3590117"/>
              <a:chExt cx="8471953" cy="2081623"/>
            </a:xfrm>
          </p:grpSpPr>
          <p:sp>
            <p:nvSpPr>
              <p:cNvPr id="99" name="ZoneTexte 98"/>
              <p:cNvSpPr txBox="1"/>
              <p:nvPr/>
            </p:nvSpPr>
            <p:spPr>
              <a:xfrm>
                <a:off x="-1330391" y="3590117"/>
                <a:ext cx="8471953" cy="208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400" b="1" dirty="0" smtClean="0">
                    <a:solidFill>
                      <a:srgbClr val="FF0066"/>
                    </a:solidFill>
                  </a:rPr>
                  <a:t>Pour (</a:t>
                </a:r>
                <a:r>
                  <a:rPr lang="fr-FR" sz="2400" b="1" dirty="0" smtClean="0"/>
                  <a:t>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cpt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2000" b="1" dirty="0" smtClean="0">
                    <a:solidFill>
                      <a:srgbClr val="FF0000"/>
                    </a:solidFill>
                  </a:rPr>
                  <a:t>                 0  </a:t>
                </a:r>
                <a:r>
                  <a:rPr lang="fr-FR" sz="2000" b="1" dirty="0" smtClean="0">
                    <a:solidFill>
                      <a:srgbClr val="00B050"/>
                    </a:solidFill>
                  </a:rPr>
                  <a:t>à</a:t>
                </a:r>
                <a:r>
                  <a:rPr lang="fr-FR" sz="2000" b="1" dirty="0" smtClean="0"/>
                  <a:t> </a:t>
                </a:r>
                <a:r>
                  <a:rPr lang="fr-FR" sz="2000" b="1" dirty="0" smtClean="0">
                    <a:solidFill>
                      <a:srgbClr val="FF0000"/>
                    </a:solidFill>
                  </a:rPr>
                  <a:t>10 </a:t>
                </a:r>
                <a:r>
                  <a:rPr lang="fr-FR" sz="2400" b="1" dirty="0">
                    <a:solidFill>
                      <a:srgbClr val="FF0066"/>
                    </a:solidFill>
                  </a:rPr>
                  <a:t>)  Faire</a:t>
                </a:r>
              </a:p>
              <a:p>
                <a:pPr>
                  <a:lnSpc>
                    <a:spcPct val="150000"/>
                  </a:lnSpc>
                </a:pPr>
                <a:endParaRPr lang="fr-FR" sz="2400" b="1" dirty="0" smtClean="0">
                  <a:solidFill>
                    <a:srgbClr val="FF006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400" b="1" dirty="0" err="1" smtClean="0">
                    <a:solidFill>
                      <a:srgbClr val="FF0066"/>
                    </a:solidFill>
                  </a:rPr>
                  <a:t>FinPour</a:t>
                </a:r>
                <a:endParaRPr lang="fr-FR" b="1" dirty="0">
                  <a:solidFill>
                    <a:srgbClr val="FF006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0" name="Connecteur droit avec flèche 99"/>
              <p:cNvCxnSpPr/>
              <p:nvPr/>
            </p:nvCxnSpPr>
            <p:spPr>
              <a:xfrm flipH="1">
                <a:off x="1283143" y="4053033"/>
                <a:ext cx="764893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ZoneTexte 104"/>
          <p:cNvSpPr txBox="1"/>
          <p:nvPr/>
        </p:nvSpPr>
        <p:spPr>
          <a:xfrm>
            <a:off x="1193378" y="2437533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Ecrire </a:t>
            </a:r>
            <a:r>
              <a:rPr lang="fr-FR" sz="2000" b="1" dirty="0" smtClean="0"/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‘’</a:t>
            </a:r>
            <a:r>
              <a:rPr lang="en-US" sz="2000" b="1" dirty="0" err="1" smtClean="0">
                <a:solidFill>
                  <a:srgbClr val="C00000"/>
                </a:solidFill>
              </a:rPr>
              <a:t>Veuillez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introduire</a:t>
            </a:r>
            <a:r>
              <a:rPr lang="en-US" sz="2000" b="1" dirty="0" smtClean="0">
                <a:solidFill>
                  <a:srgbClr val="C00000"/>
                </a:solidFill>
              </a:rPr>
              <a:t> un </a:t>
            </a:r>
            <a:r>
              <a:rPr lang="en-US" sz="2000" b="1" dirty="0" err="1" smtClean="0">
                <a:solidFill>
                  <a:srgbClr val="C00000"/>
                </a:solidFill>
              </a:rPr>
              <a:t>nombre</a:t>
            </a:r>
            <a:r>
              <a:rPr lang="en-US" sz="2000" b="1" dirty="0" smtClean="0">
                <a:solidFill>
                  <a:srgbClr val="C00000"/>
                </a:solidFill>
              </a:rPr>
              <a:t> :’’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1300089" y="3471170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Ecrire </a:t>
            </a:r>
            <a:r>
              <a:rPr lang="fr-FR" sz="2000" b="1" dirty="0" smtClean="0"/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‘’</a:t>
            </a:r>
            <a:r>
              <a:rPr lang="en-US" sz="2000" b="1" dirty="0" err="1" smtClean="0">
                <a:solidFill>
                  <a:srgbClr val="C00000"/>
                </a:solidFill>
              </a:rPr>
              <a:t>Veuillez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introduire</a:t>
            </a:r>
            <a:r>
              <a:rPr lang="en-US" sz="2000" b="1" dirty="0" smtClean="0">
                <a:solidFill>
                  <a:srgbClr val="C00000"/>
                </a:solidFill>
              </a:rPr>
              <a:t> un </a:t>
            </a:r>
            <a:r>
              <a:rPr lang="en-US" sz="2000" b="1" dirty="0" err="1" smtClean="0">
                <a:solidFill>
                  <a:srgbClr val="C00000"/>
                </a:solidFill>
              </a:rPr>
              <a:t>nombre</a:t>
            </a:r>
            <a:r>
              <a:rPr lang="en-US" sz="2000" b="1" dirty="0" smtClean="0">
                <a:solidFill>
                  <a:srgbClr val="C00000"/>
                </a:solidFill>
              </a:rPr>
              <a:t> :’’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1300089" y="3805671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Lire </a:t>
            </a:r>
            <a:r>
              <a:rPr lang="fr-FR" sz="2000" b="1" dirty="0" smtClean="0"/>
              <a:t>(</a:t>
            </a:r>
            <a:r>
              <a:rPr lang="en-US" sz="2000" b="1" dirty="0" err="1">
                <a:solidFill>
                  <a:schemeClr val="accent1"/>
                </a:solidFill>
              </a:rPr>
              <a:t>Nombre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591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71958" y="485182"/>
            <a:ext cx="5924664" cy="6219506"/>
            <a:chOff x="803049" y="2295059"/>
            <a:chExt cx="5924664" cy="5070880"/>
          </a:xfrm>
        </p:grpSpPr>
        <p:grpSp>
          <p:nvGrpSpPr>
            <p:cNvPr id="40" name="Groupe 39"/>
            <p:cNvGrpSpPr/>
            <p:nvPr/>
          </p:nvGrpSpPr>
          <p:grpSpPr>
            <a:xfrm>
              <a:off x="803049" y="2295059"/>
              <a:ext cx="5924664" cy="5070880"/>
              <a:chOff x="973785" y="548982"/>
              <a:chExt cx="5924664" cy="5251227"/>
            </a:xfrm>
            <a:noFill/>
          </p:grpSpPr>
          <p:sp>
            <p:nvSpPr>
              <p:cNvPr id="41" name="ZoneTexte 40"/>
              <p:cNvSpPr txBox="1"/>
              <p:nvPr/>
            </p:nvSpPr>
            <p:spPr>
              <a:xfrm>
                <a:off x="1128030" y="548982"/>
                <a:ext cx="5770419" cy="3897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Algorithme </a:t>
                </a:r>
                <a:r>
                  <a:rPr lang="en-US" sz="2400" b="1" dirty="0" smtClean="0"/>
                  <a:t>Multiple_7</a:t>
                </a:r>
                <a:endParaRPr lang="fr-FR" sz="2400" b="1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150306" y="896815"/>
                <a:ext cx="4779818" cy="3897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Var</a:t>
                </a:r>
                <a:r>
                  <a:rPr lang="fr-FR" sz="2400" b="1" dirty="0" smtClean="0"/>
                  <a:t> </a:t>
                </a:r>
                <a:r>
                  <a:rPr lang="ar-DZ" sz="2400" b="1" dirty="0" smtClean="0"/>
                  <a:t> </a:t>
                </a:r>
                <a:r>
                  <a:rPr lang="en-US" sz="2400" b="1" dirty="0" err="1" smtClean="0"/>
                  <a:t>Nombre</a:t>
                </a:r>
                <a:r>
                  <a:rPr lang="en-US" sz="2400" b="1" dirty="0" smtClean="0"/>
                  <a:t>, </a:t>
                </a:r>
                <a:r>
                  <a:rPr lang="en-US" sz="2400" b="1" dirty="0" err="1" smtClean="0"/>
                  <a:t>cpt</a:t>
                </a:r>
                <a:r>
                  <a:rPr lang="en-US" sz="2400" b="1" dirty="0" smtClean="0"/>
                  <a:t> </a:t>
                </a:r>
                <a:r>
                  <a:rPr lang="fr-FR" sz="2400" b="1" dirty="0" smtClean="0"/>
                  <a:t>: Entier</a:t>
                </a:r>
                <a:endParaRPr lang="fr-FR" sz="2400" b="1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1150306" y="1236333"/>
                <a:ext cx="4779818" cy="3897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Début</a:t>
                </a: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973785" y="5410418"/>
                <a:ext cx="4779818" cy="3897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Fin</a:t>
                </a:r>
              </a:p>
            </p:txBody>
          </p:sp>
        </p:grpSp>
        <p:sp>
          <p:nvSpPr>
            <p:cNvPr id="48" name="ZoneTexte 47"/>
            <p:cNvSpPr txBox="1"/>
            <p:nvPr/>
          </p:nvSpPr>
          <p:spPr>
            <a:xfrm>
              <a:off x="1096866" y="3573185"/>
              <a:ext cx="4779818" cy="326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/>
                <a:t>Lire (</a:t>
              </a:r>
              <a:r>
                <a:rPr lang="en-US" sz="2000" b="1" dirty="0" err="1"/>
                <a:t>Nombre</a:t>
              </a:r>
              <a:r>
                <a:rPr lang="fr-FR" sz="2000" b="1" dirty="0" smtClean="0"/>
                <a:t>)</a:t>
              </a:r>
              <a:endParaRPr lang="fr-FR" sz="20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690909" y="4282512"/>
            <a:ext cx="5331832" cy="2020233"/>
            <a:chOff x="2051476" y="4315227"/>
            <a:chExt cx="5331832" cy="2020233"/>
          </a:xfrm>
        </p:grpSpPr>
        <p:grpSp>
          <p:nvGrpSpPr>
            <p:cNvPr id="2" name="Groupe 1"/>
            <p:cNvGrpSpPr/>
            <p:nvPr/>
          </p:nvGrpSpPr>
          <p:grpSpPr>
            <a:xfrm>
              <a:off x="2196704" y="5008565"/>
              <a:ext cx="4779818" cy="879740"/>
              <a:chOff x="2196704" y="5008565"/>
              <a:chExt cx="4779818" cy="879740"/>
            </a:xfrm>
          </p:grpSpPr>
          <p:grpSp>
            <p:nvGrpSpPr>
              <p:cNvPr id="94" name="Groupe 93"/>
              <p:cNvGrpSpPr/>
              <p:nvPr/>
            </p:nvGrpSpPr>
            <p:grpSpPr>
              <a:xfrm>
                <a:off x="2196704" y="5008565"/>
                <a:ext cx="4779818" cy="461665"/>
                <a:chOff x="711536" y="3915349"/>
                <a:chExt cx="4779818" cy="526182"/>
              </a:xfrm>
            </p:grpSpPr>
            <p:sp>
              <p:nvSpPr>
                <p:cNvPr id="95" name="ZoneTexte 94"/>
                <p:cNvSpPr txBox="1"/>
                <p:nvPr/>
              </p:nvSpPr>
              <p:spPr>
                <a:xfrm>
                  <a:off x="711536" y="3915349"/>
                  <a:ext cx="4779818" cy="52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Result</a:t>
                  </a:r>
                  <a:r>
                    <a:rPr lang="fr-FR" sz="2400" b="1" dirty="0" smtClean="0"/>
                    <a:t>               cpt * nombre</a:t>
                  </a:r>
                  <a:endParaRPr lang="fr-FR" sz="2400" b="1" dirty="0"/>
                </a:p>
              </p:txBody>
            </p:sp>
            <p:cxnSp>
              <p:nvCxnSpPr>
                <p:cNvPr id="96" name="Connecteur droit avec flèche 95"/>
                <p:cNvCxnSpPr/>
                <p:nvPr/>
              </p:nvCxnSpPr>
              <p:spPr>
                <a:xfrm flipH="1">
                  <a:off x="1636521" y="4178439"/>
                  <a:ext cx="87707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ZoneTexte 96"/>
              <p:cNvSpPr txBox="1"/>
              <p:nvPr/>
            </p:nvSpPr>
            <p:spPr>
              <a:xfrm>
                <a:off x="2196704" y="5426640"/>
                <a:ext cx="477981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Ecrire (cpt ,’’* nombre =‘’, </a:t>
                </a:r>
                <a:r>
                  <a:rPr lang="en-US" sz="2400" b="1" dirty="0" smtClean="0"/>
                  <a:t>Result</a:t>
                </a:r>
                <a:r>
                  <a:rPr lang="fr-FR" sz="2400" b="1" dirty="0" smtClean="0"/>
                  <a:t>)</a:t>
                </a:r>
                <a:endParaRPr lang="fr-FR" sz="2400" b="1" dirty="0"/>
              </a:p>
            </p:txBody>
          </p:sp>
        </p:grpSp>
        <p:grpSp>
          <p:nvGrpSpPr>
            <p:cNvPr id="98" name="Groupe 97"/>
            <p:cNvGrpSpPr/>
            <p:nvPr/>
          </p:nvGrpSpPr>
          <p:grpSpPr>
            <a:xfrm>
              <a:off x="2051476" y="4315227"/>
              <a:ext cx="5331832" cy="2020233"/>
              <a:chOff x="-1330391" y="3590117"/>
              <a:chExt cx="8471953" cy="2397139"/>
            </a:xfrm>
          </p:grpSpPr>
          <p:sp>
            <p:nvSpPr>
              <p:cNvPr id="99" name="ZoneTexte 98"/>
              <p:cNvSpPr txBox="1"/>
              <p:nvPr/>
            </p:nvSpPr>
            <p:spPr>
              <a:xfrm>
                <a:off x="-1330391" y="3590117"/>
                <a:ext cx="8471953" cy="239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400" b="1" dirty="0" smtClean="0"/>
                  <a:t>Pour ( </a:t>
                </a:r>
                <a:r>
                  <a:rPr lang="en-US" sz="2400" b="1" dirty="0" err="1"/>
                  <a:t>cpt</a:t>
                </a:r>
                <a:r>
                  <a:rPr lang="en-US" sz="2000" b="1" dirty="0"/>
                  <a:t> </a:t>
                </a:r>
                <a:r>
                  <a:rPr lang="fr-FR" sz="2000" b="1" dirty="0"/>
                  <a:t> </a:t>
                </a:r>
                <a:r>
                  <a:rPr lang="fr-FR" sz="2000" b="1" dirty="0" smtClean="0"/>
                  <a:t>                 0  à 10 </a:t>
                </a:r>
                <a:r>
                  <a:rPr lang="fr-FR" sz="2400" b="1" dirty="0"/>
                  <a:t>)  Faire</a:t>
                </a:r>
              </a:p>
              <a:p>
                <a:pPr>
                  <a:lnSpc>
                    <a:spcPct val="150000"/>
                  </a:lnSpc>
                </a:pPr>
                <a:endParaRPr lang="fr-FR" sz="2400" b="1" dirty="0" smtClean="0"/>
              </a:p>
              <a:p>
                <a:pPr>
                  <a:lnSpc>
                    <a:spcPct val="150000"/>
                  </a:lnSpc>
                </a:pPr>
                <a:endParaRPr lang="fr-FR" sz="1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fr-FR" sz="2400" b="1" dirty="0" err="1" smtClean="0"/>
                  <a:t>FinPour</a:t>
                </a:r>
                <a:endParaRPr lang="fr-FR" b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0" name="Connecteur droit avec flèche 99"/>
              <p:cNvCxnSpPr/>
              <p:nvPr/>
            </p:nvCxnSpPr>
            <p:spPr>
              <a:xfrm flipH="1">
                <a:off x="1119689" y="4053033"/>
                <a:ext cx="10868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ZoneTexte 104"/>
          <p:cNvSpPr txBox="1"/>
          <p:nvPr/>
        </p:nvSpPr>
        <p:spPr>
          <a:xfrm>
            <a:off x="688051" y="1742101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Ecrire (</a:t>
            </a:r>
            <a:r>
              <a:rPr lang="en-US" sz="2000" b="1" dirty="0" smtClean="0"/>
              <a:t>‘’</a:t>
            </a:r>
            <a:r>
              <a:rPr lang="en-US" sz="2000" b="1" dirty="0" err="1" smtClean="0"/>
              <a:t>Veuillez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introduire</a:t>
            </a:r>
            <a:r>
              <a:rPr lang="en-US" sz="2000" b="1" dirty="0" smtClean="0"/>
              <a:t> un </a:t>
            </a:r>
            <a:r>
              <a:rPr lang="en-US" sz="2000" b="1" dirty="0" err="1" smtClean="0"/>
              <a:t>nombre</a:t>
            </a:r>
            <a:r>
              <a:rPr lang="en-US" sz="2000" b="1" dirty="0" smtClean="0"/>
              <a:t> :’’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grpSp>
        <p:nvGrpSpPr>
          <p:cNvPr id="5" name="Groupe 4"/>
          <p:cNvGrpSpPr/>
          <p:nvPr/>
        </p:nvGrpSpPr>
        <p:grpSpPr>
          <a:xfrm>
            <a:off x="1242923" y="3053367"/>
            <a:ext cx="4779818" cy="809621"/>
            <a:chOff x="2461333" y="3117399"/>
            <a:chExt cx="4779818" cy="809621"/>
          </a:xfrm>
        </p:grpSpPr>
        <p:sp>
          <p:nvSpPr>
            <p:cNvPr id="108" name="ZoneTexte 107"/>
            <p:cNvSpPr txBox="1"/>
            <p:nvPr/>
          </p:nvSpPr>
          <p:spPr>
            <a:xfrm>
              <a:off x="2461333" y="3117399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66"/>
                  </a:solidFill>
                </a:rPr>
                <a:t>Ecrire </a:t>
              </a:r>
              <a:r>
                <a:rPr lang="fr-FR" sz="2000" b="1" dirty="0" smtClean="0"/>
                <a:t>(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‘’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Veuillez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introduire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un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nombre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:’’</a:t>
              </a:r>
              <a:r>
                <a:rPr lang="fr-FR" sz="2000" b="1" dirty="0" smtClean="0"/>
                <a:t>)</a:t>
              </a:r>
              <a:endParaRPr lang="fr-FR" sz="2000" b="1" dirty="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2461333" y="3526910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66"/>
                  </a:solidFill>
                </a:rPr>
                <a:t>Lire </a:t>
              </a:r>
              <a:r>
                <a:rPr lang="fr-FR" sz="2000" b="1" dirty="0" smtClean="0"/>
                <a:t>(</a:t>
              </a:r>
              <a:r>
                <a:rPr lang="en-US" sz="2000" b="1" dirty="0" err="1">
                  <a:solidFill>
                    <a:schemeClr val="accent1"/>
                  </a:solidFill>
                </a:rPr>
                <a:t>Nombre</a:t>
              </a:r>
              <a:r>
                <a:rPr lang="fr-FR" sz="2000" b="1" dirty="0" smtClean="0"/>
                <a:t>)</a:t>
              </a:r>
              <a:endParaRPr lang="fr-FR" sz="2000" b="1" dirty="0"/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825065" y="2531453"/>
            <a:ext cx="6918036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 que </a:t>
            </a:r>
            <a:r>
              <a:rPr lang="fr-FR" sz="2000" b="1" dirty="0"/>
              <a:t>(</a:t>
            </a:r>
            <a:r>
              <a:rPr lang="en-US" sz="2000" b="1" dirty="0" err="1">
                <a:solidFill>
                  <a:schemeClr val="accent1"/>
                </a:solidFill>
              </a:rPr>
              <a:t>Nombre</a:t>
            </a:r>
            <a:r>
              <a:rPr lang="fr-FR" sz="2000" b="1" dirty="0" smtClean="0"/>
              <a:t>) &gt; 10 ou </a:t>
            </a:r>
            <a:r>
              <a:rPr lang="fr-FR" sz="2000" b="1" dirty="0"/>
              <a:t>(</a:t>
            </a:r>
            <a:r>
              <a:rPr lang="en-US" sz="2000" b="1" dirty="0" err="1">
                <a:solidFill>
                  <a:schemeClr val="accent1"/>
                </a:solidFill>
              </a:rPr>
              <a:t>Nombre</a:t>
            </a:r>
            <a:r>
              <a:rPr lang="fr-FR" sz="2000" b="1" dirty="0" smtClean="0"/>
              <a:t>) &lt; 1 </a:t>
            </a: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faire</a:t>
            </a:r>
            <a:endParaRPr lang="fr-FR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endParaRPr lang="fr-FR" sz="2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endParaRPr lang="fr-FR" sz="2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fr-FR" sz="2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Fintantque</a:t>
            </a:r>
            <a:endParaRPr lang="fr-FR" b="1" dirty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e 45"/>
          <p:cNvGrpSpPr/>
          <p:nvPr/>
        </p:nvGrpSpPr>
        <p:grpSpPr>
          <a:xfrm>
            <a:off x="6789477" y="485182"/>
            <a:ext cx="5814819" cy="5219095"/>
            <a:chOff x="912894" y="2295059"/>
            <a:chExt cx="5814819" cy="4255226"/>
          </a:xfrm>
        </p:grpSpPr>
        <p:grpSp>
          <p:nvGrpSpPr>
            <p:cNvPr id="47" name="Groupe 46"/>
            <p:cNvGrpSpPr/>
            <p:nvPr/>
          </p:nvGrpSpPr>
          <p:grpSpPr>
            <a:xfrm>
              <a:off x="912894" y="2295059"/>
              <a:ext cx="5814819" cy="4255226"/>
              <a:chOff x="1083630" y="548982"/>
              <a:chExt cx="5814819" cy="4406564"/>
            </a:xfrm>
            <a:noFill/>
          </p:grpSpPr>
          <p:sp>
            <p:nvSpPr>
              <p:cNvPr id="50" name="ZoneTexte 49"/>
              <p:cNvSpPr txBox="1"/>
              <p:nvPr/>
            </p:nvSpPr>
            <p:spPr>
              <a:xfrm>
                <a:off x="1128030" y="548982"/>
                <a:ext cx="5770419" cy="47808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66"/>
                    </a:solidFill>
                  </a:rPr>
                  <a:t>Algorithme</a:t>
                </a:r>
                <a:r>
                  <a:rPr lang="fr-FR" sz="2400" b="1" dirty="0" smtClean="0"/>
                  <a:t> </a:t>
                </a:r>
                <a:r>
                  <a:rPr lang="en-US" sz="2400" b="1" dirty="0" smtClean="0"/>
                  <a:t>Multiple_7</a:t>
                </a:r>
                <a:endParaRPr lang="fr-FR" sz="2400" b="1" dirty="0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150306" y="896815"/>
                <a:ext cx="4779818" cy="3897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Var</a:t>
                </a:r>
                <a:r>
                  <a:rPr lang="fr-FR" sz="2400" b="1" dirty="0" smtClean="0"/>
                  <a:t> </a:t>
                </a:r>
                <a:r>
                  <a:rPr lang="ar-DZ" sz="2400" b="1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Nombre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cpt</a:t>
                </a:r>
                <a:r>
                  <a:rPr lang="en-US" sz="2400" b="1" dirty="0" smtClean="0"/>
                  <a:t> </a:t>
                </a:r>
                <a:r>
                  <a:rPr lang="fr-FR" sz="2400" b="1" dirty="0" smtClean="0"/>
                  <a:t>: Entier</a:t>
                </a:r>
                <a:endParaRPr lang="fr-FR" sz="2400" b="1" dirty="0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150306" y="1236333"/>
                <a:ext cx="4779818" cy="54183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Début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083630" y="4413710"/>
                <a:ext cx="4779818" cy="54183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Fin</a:t>
                </a:r>
              </a:p>
            </p:txBody>
          </p:sp>
        </p:grpSp>
        <p:sp>
          <p:nvSpPr>
            <p:cNvPr id="49" name="ZoneTexte 48"/>
            <p:cNvSpPr txBox="1"/>
            <p:nvPr/>
          </p:nvSpPr>
          <p:spPr>
            <a:xfrm>
              <a:off x="1096866" y="3573185"/>
              <a:ext cx="4779818" cy="326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66"/>
                  </a:solidFill>
                </a:rPr>
                <a:t>Lire </a:t>
              </a:r>
              <a:r>
                <a:rPr lang="fr-FR" sz="2000" b="1" dirty="0" smtClean="0"/>
                <a:t>(</a:t>
              </a:r>
              <a:r>
                <a:rPr lang="en-US" sz="2000" b="1" dirty="0" err="1">
                  <a:solidFill>
                    <a:schemeClr val="accent1"/>
                  </a:solidFill>
                </a:rPr>
                <a:t>Nombre</a:t>
              </a:r>
              <a:r>
                <a:rPr lang="fr-FR" sz="2000" b="1" dirty="0" smtClean="0"/>
                <a:t>)</a:t>
              </a:r>
              <a:endParaRPr lang="fr-FR" sz="2000" b="1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7053170" y="3369367"/>
            <a:ext cx="5331832" cy="1754326"/>
            <a:chOff x="1095514" y="4383192"/>
            <a:chExt cx="5331832" cy="1754326"/>
          </a:xfrm>
        </p:grpSpPr>
        <p:grpSp>
          <p:nvGrpSpPr>
            <p:cNvPr id="55" name="Groupe 54"/>
            <p:cNvGrpSpPr/>
            <p:nvPr/>
          </p:nvGrpSpPr>
          <p:grpSpPr>
            <a:xfrm>
              <a:off x="1252630" y="4798690"/>
              <a:ext cx="4827277" cy="862168"/>
              <a:chOff x="1252630" y="4798690"/>
              <a:chExt cx="4827277" cy="862168"/>
            </a:xfrm>
          </p:grpSpPr>
          <p:grpSp>
            <p:nvGrpSpPr>
              <p:cNvPr id="59" name="Groupe 58"/>
              <p:cNvGrpSpPr/>
              <p:nvPr/>
            </p:nvGrpSpPr>
            <p:grpSpPr>
              <a:xfrm>
                <a:off x="1300089" y="4798690"/>
                <a:ext cx="4779818" cy="461665"/>
                <a:chOff x="711536" y="3915349"/>
                <a:chExt cx="4779818" cy="526182"/>
              </a:xfrm>
            </p:grpSpPr>
            <p:sp>
              <p:nvSpPr>
                <p:cNvPr id="66" name="ZoneTexte 65"/>
                <p:cNvSpPr txBox="1"/>
                <p:nvPr/>
              </p:nvSpPr>
              <p:spPr>
                <a:xfrm>
                  <a:off x="711536" y="3915349"/>
                  <a:ext cx="4779818" cy="526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1"/>
                      </a:solidFill>
                    </a:rPr>
                    <a:t>Result</a:t>
                  </a:r>
                  <a:r>
                    <a:rPr lang="fr-FR" sz="2400" b="1" dirty="0" smtClean="0"/>
                    <a:t>               </a:t>
                  </a:r>
                  <a:r>
                    <a:rPr lang="fr-FR" sz="2400" b="1" dirty="0" smtClean="0">
                      <a:solidFill>
                        <a:srgbClr val="C00000"/>
                      </a:solidFill>
                    </a:rPr>
                    <a:t>cpt </a:t>
                  </a:r>
                  <a:r>
                    <a:rPr lang="fr-FR" sz="2400" b="1" dirty="0" smtClean="0"/>
                    <a:t>* nombre</a:t>
                  </a:r>
                  <a:endParaRPr lang="fr-FR" sz="2400" b="1" dirty="0"/>
                </a:p>
              </p:txBody>
            </p:sp>
            <p:cxnSp>
              <p:nvCxnSpPr>
                <p:cNvPr id="67" name="Connecteur droit avec flèche 66"/>
                <p:cNvCxnSpPr/>
                <p:nvPr/>
              </p:nvCxnSpPr>
              <p:spPr>
                <a:xfrm flipH="1">
                  <a:off x="1636521" y="4178439"/>
                  <a:ext cx="877077" cy="0"/>
                </a:xfrm>
                <a:prstGeom prst="straightConnector1">
                  <a:avLst/>
                </a:prstGeom>
                <a:ln w="57150">
                  <a:solidFill>
                    <a:srgbClr val="FF0066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ZoneTexte 59"/>
              <p:cNvSpPr txBox="1"/>
              <p:nvPr/>
            </p:nvSpPr>
            <p:spPr>
              <a:xfrm>
                <a:off x="1252630" y="5199193"/>
                <a:ext cx="4779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66"/>
                    </a:solidFill>
                  </a:rPr>
                  <a:t>Ecrire </a:t>
                </a:r>
                <a:r>
                  <a:rPr lang="fr-FR" sz="2400" b="1" dirty="0" smtClean="0"/>
                  <a:t>(</a:t>
                </a:r>
                <a:r>
                  <a:rPr lang="fr-FR" sz="2400" b="1" dirty="0" smtClean="0">
                    <a:solidFill>
                      <a:srgbClr val="C00000"/>
                    </a:solidFill>
                  </a:rPr>
                  <a:t>cpt</a:t>
                </a:r>
                <a:r>
                  <a:rPr lang="fr-FR" sz="2400" b="1" dirty="0" smtClean="0"/>
                  <a:t> ,’’* nombre =‘’,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Result</a:t>
                </a:r>
                <a:r>
                  <a:rPr lang="fr-FR" sz="2400" b="1" dirty="0" smtClean="0"/>
                  <a:t>)</a:t>
                </a:r>
                <a:endParaRPr lang="fr-FR" sz="2400" b="1" dirty="0"/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1095514" y="4383192"/>
              <a:ext cx="5331832" cy="1754326"/>
              <a:chOff x="-1330391" y="3590117"/>
              <a:chExt cx="8471953" cy="2081623"/>
            </a:xfrm>
          </p:grpSpPr>
          <p:sp>
            <p:nvSpPr>
              <p:cNvPr id="57" name="ZoneTexte 56"/>
              <p:cNvSpPr txBox="1"/>
              <p:nvPr/>
            </p:nvSpPr>
            <p:spPr>
              <a:xfrm>
                <a:off x="-1330391" y="3590117"/>
                <a:ext cx="8471953" cy="208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400" b="1" dirty="0" smtClean="0">
                    <a:solidFill>
                      <a:srgbClr val="FF0066"/>
                    </a:solidFill>
                  </a:rPr>
                  <a:t>Pour (</a:t>
                </a:r>
                <a:r>
                  <a:rPr lang="fr-FR" sz="2400" b="1" dirty="0" smtClean="0"/>
                  <a:t>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cpt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2000" b="1" dirty="0" smtClean="0">
                    <a:solidFill>
                      <a:srgbClr val="FF0000"/>
                    </a:solidFill>
                  </a:rPr>
                  <a:t>                 0  </a:t>
                </a:r>
                <a:r>
                  <a:rPr lang="fr-FR" sz="2000" b="1" dirty="0" smtClean="0">
                    <a:solidFill>
                      <a:srgbClr val="00B050"/>
                    </a:solidFill>
                  </a:rPr>
                  <a:t>à</a:t>
                </a:r>
                <a:r>
                  <a:rPr lang="fr-FR" sz="2000" b="1" dirty="0" smtClean="0"/>
                  <a:t> </a:t>
                </a:r>
                <a:r>
                  <a:rPr lang="fr-FR" sz="2000" b="1" dirty="0" smtClean="0">
                    <a:solidFill>
                      <a:srgbClr val="FF0000"/>
                    </a:solidFill>
                  </a:rPr>
                  <a:t>10 </a:t>
                </a:r>
                <a:r>
                  <a:rPr lang="fr-FR" sz="2400" b="1" dirty="0">
                    <a:solidFill>
                      <a:srgbClr val="FF0066"/>
                    </a:solidFill>
                  </a:rPr>
                  <a:t>)  Faire</a:t>
                </a:r>
              </a:p>
              <a:p>
                <a:pPr>
                  <a:lnSpc>
                    <a:spcPct val="150000"/>
                  </a:lnSpc>
                </a:pPr>
                <a:endParaRPr lang="fr-FR" sz="2400" b="1" dirty="0" smtClean="0">
                  <a:solidFill>
                    <a:srgbClr val="FF006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400" b="1" dirty="0" err="1" smtClean="0">
                    <a:solidFill>
                      <a:srgbClr val="FF0066"/>
                    </a:solidFill>
                  </a:rPr>
                  <a:t>FinPour</a:t>
                </a:r>
                <a:endParaRPr lang="fr-FR" b="1" dirty="0">
                  <a:solidFill>
                    <a:srgbClr val="FF006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8" name="Connecteur droit avec flèche 57"/>
              <p:cNvCxnSpPr/>
              <p:nvPr/>
            </p:nvCxnSpPr>
            <p:spPr>
              <a:xfrm flipH="1">
                <a:off x="1283143" y="4053033"/>
                <a:ext cx="764893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ZoneTexte 67"/>
          <p:cNvSpPr txBox="1"/>
          <p:nvPr/>
        </p:nvSpPr>
        <p:spPr>
          <a:xfrm>
            <a:off x="6973449" y="1760939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Ecrire </a:t>
            </a:r>
            <a:r>
              <a:rPr lang="fr-FR" sz="2000" b="1" dirty="0" smtClean="0"/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‘’</a:t>
            </a:r>
            <a:r>
              <a:rPr lang="en-US" sz="2000" b="1" dirty="0" err="1" smtClean="0">
                <a:solidFill>
                  <a:srgbClr val="C00000"/>
                </a:solidFill>
              </a:rPr>
              <a:t>Veuillez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introduire</a:t>
            </a:r>
            <a:r>
              <a:rPr lang="en-US" sz="2000" b="1" dirty="0" smtClean="0">
                <a:solidFill>
                  <a:srgbClr val="C00000"/>
                </a:solidFill>
              </a:rPr>
              <a:t> un </a:t>
            </a:r>
            <a:r>
              <a:rPr lang="en-US" sz="2000" b="1" dirty="0" err="1" smtClean="0">
                <a:solidFill>
                  <a:srgbClr val="C00000"/>
                </a:solidFill>
              </a:rPr>
              <a:t>nombre</a:t>
            </a:r>
            <a:r>
              <a:rPr lang="en-US" sz="2000" b="1" dirty="0" smtClean="0">
                <a:solidFill>
                  <a:srgbClr val="C00000"/>
                </a:solidFill>
              </a:rPr>
              <a:t> :’’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6973449" y="2513164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Ecrire </a:t>
            </a:r>
            <a:r>
              <a:rPr lang="fr-FR" sz="2000" b="1" dirty="0" smtClean="0"/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‘’</a:t>
            </a:r>
            <a:r>
              <a:rPr lang="en-US" sz="2000" b="1" dirty="0" err="1" smtClean="0">
                <a:solidFill>
                  <a:srgbClr val="C00000"/>
                </a:solidFill>
              </a:rPr>
              <a:t>Veuillez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introduire</a:t>
            </a:r>
            <a:r>
              <a:rPr lang="en-US" sz="2000" b="1" dirty="0" smtClean="0">
                <a:solidFill>
                  <a:srgbClr val="C00000"/>
                </a:solidFill>
              </a:rPr>
              <a:t> un </a:t>
            </a:r>
            <a:r>
              <a:rPr lang="en-US" sz="2000" b="1" dirty="0" err="1" smtClean="0">
                <a:solidFill>
                  <a:srgbClr val="C00000"/>
                </a:solidFill>
              </a:rPr>
              <a:t>nombre</a:t>
            </a:r>
            <a:r>
              <a:rPr lang="en-US" sz="2000" b="1" dirty="0" smtClean="0">
                <a:solidFill>
                  <a:srgbClr val="C00000"/>
                </a:solidFill>
              </a:rPr>
              <a:t> :’’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74" name="ZoneTexte 73"/>
          <p:cNvSpPr txBox="1"/>
          <p:nvPr/>
        </p:nvSpPr>
        <p:spPr>
          <a:xfrm>
            <a:off x="6973449" y="2905204"/>
            <a:ext cx="47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66"/>
                </a:solidFill>
              </a:rPr>
              <a:t>Lire </a:t>
            </a:r>
            <a:r>
              <a:rPr lang="fr-FR" sz="2000" b="1" dirty="0" smtClean="0"/>
              <a:t>(</a:t>
            </a:r>
            <a:r>
              <a:rPr lang="en-US" sz="2000" b="1" dirty="0" err="1">
                <a:solidFill>
                  <a:schemeClr val="accent1"/>
                </a:solidFill>
              </a:rPr>
              <a:t>Nombre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5141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541737" y="1235818"/>
            <a:ext cx="5860651" cy="4874282"/>
            <a:chOff x="1037798" y="548982"/>
            <a:chExt cx="5860651" cy="5720732"/>
          </a:xfrm>
        </p:grpSpPr>
        <p:sp>
          <p:nvSpPr>
            <p:cNvPr id="9" name="ZoneTexte 8"/>
            <p:cNvSpPr txBox="1"/>
            <p:nvPr/>
          </p:nvSpPr>
          <p:spPr>
            <a:xfrm>
              <a:off x="1128030" y="548982"/>
              <a:ext cx="5770419" cy="68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FF0066"/>
                  </a:solidFill>
                </a:rPr>
                <a:t>Algorithme</a:t>
              </a:r>
              <a:r>
                <a:rPr lang="fr-FR" sz="3200" b="1" dirty="0" smtClean="0"/>
                <a:t> </a:t>
              </a:r>
              <a:r>
                <a:rPr lang="en-US" sz="3200" b="1" dirty="0" smtClean="0"/>
                <a:t>Benefice</a:t>
              </a:r>
              <a:endParaRPr lang="fr-FR" sz="32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080654" y="1317547"/>
              <a:ext cx="4779818" cy="68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FF0066"/>
                  </a:solidFill>
                </a:rPr>
                <a:t>Var</a:t>
              </a:r>
              <a:r>
                <a:rPr lang="fr-FR" sz="3200" b="1" dirty="0" smtClean="0"/>
                <a:t>  </a:t>
              </a:r>
              <a:r>
                <a:rPr lang="fr-FR" sz="3200" b="1" dirty="0" smtClean="0">
                  <a:solidFill>
                    <a:schemeClr val="accent1"/>
                  </a:solidFill>
                </a:rPr>
                <a:t>Quant</a:t>
              </a:r>
              <a:r>
                <a:rPr lang="fr-FR" sz="3200" b="1" dirty="0" smtClean="0"/>
                <a:t>, </a:t>
              </a:r>
              <a:r>
                <a:rPr lang="fr-FR" sz="3200" b="1" dirty="0" smtClean="0">
                  <a:solidFill>
                    <a:schemeClr val="accent6">
                      <a:lumMod val="50000"/>
                    </a:schemeClr>
                  </a:solidFill>
                </a:rPr>
                <a:t>Prix</a:t>
              </a:r>
              <a:r>
                <a:rPr lang="fr-FR" sz="3200" b="1" dirty="0" smtClean="0"/>
                <a:t>, </a:t>
              </a:r>
              <a:r>
                <a:rPr lang="fr-FR" sz="3200" b="1" dirty="0" err="1" smtClean="0">
                  <a:solidFill>
                    <a:srgbClr val="FF0000"/>
                  </a:solidFill>
                </a:rPr>
                <a:t>Bnfc</a:t>
              </a:r>
              <a:r>
                <a:rPr lang="fr-FR" sz="3200" b="1" dirty="0" smtClean="0"/>
                <a:t>: Réel</a:t>
              </a:r>
              <a:endParaRPr lang="fr-FR" sz="3200" b="1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080654" y="1982134"/>
              <a:ext cx="4779818" cy="68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FF0066"/>
                  </a:solidFill>
                </a:rPr>
                <a:t>Début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037798" y="5583389"/>
              <a:ext cx="4779818" cy="68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FF0066"/>
                  </a:solidFill>
                </a:rPr>
                <a:t>Fin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503809" y="1625889"/>
            <a:ext cx="4755977" cy="3686003"/>
            <a:chOff x="6178494" y="2563970"/>
            <a:chExt cx="4755977" cy="3686003"/>
          </a:xfrm>
        </p:grpSpPr>
        <p:grpSp>
          <p:nvGrpSpPr>
            <p:cNvPr id="19" name="Groupe 18"/>
            <p:cNvGrpSpPr/>
            <p:nvPr/>
          </p:nvGrpSpPr>
          <p:grpSpPr>
            <a:xfrm>
              <a:off x="6178494" y="2563970"/>
              <a:ext cx="4755977" cy="3686003"/>
              <a:chOff x="6032185" y="2810155"/>
              <a:chExt cx="4755977" cy="36860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6032185" y="2810155"/>
                <a:ext cx="4755977" cy="3686003"/>
                <a:chOff x="6032185" y="2810155"/>
                <a:chExt cx="4755977" cy="3686003"/>
              </a:xfrm>
            </p:grpSpPr>
            <p:grpSp>
              <p:nvGrpSpPr>
                <p:cNvPr id="24" name="Groupe 23"/>
                <p:cNvGrpSpPr/>
                <p:nvPr/>
              </p:nvGrpSpPr>
              <p:grpSpPr>
                <a:xfrm>
                  <a:off x="6032185" y="2810155"/>
                  <a:ext cx="4755977" cy="3686003"/>
                  <a:chOff x="5244230" y="2528802"/>
                  <a:chExt cx="3433777" cy="3686003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5332624" y="2528802"/>
                    <a:ext cx="3345383" cy="63304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ar-DZ" sz="2800" dirty="0" smtClean="0">
                        <a:solidFill>
                          <a:schemeClr val="accent1"/>
                        </a:solidFill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كمية</a:t>
                    </a:r>
                    <a:r>
                      <a:rPr lang="ar-DZ" sz="2800" dirty="0" smtClean="0">
                        <a:solidFill>
                          <a:srgbClr val="FF0000"/>
                        </a:solidFill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 </a:t>
                    </a:r>
                    <a:r>
                      <a:rPr lang="ar-DZ" sz="2800" dirty="0" smtClean="0"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+ </a:t>
                    </a:r>
                    <a:r>
                      <a:rPr lang="ar-DZ" sz="2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سعر المنتوج</a:t>
                    </a:r>
                    <a:endParaRPr lang="en-US" sz="2800" dirty="0">
                      <a:solidFill>
                        <a:schemeClr val="accent6">
                          <a:lumMod val="50000"/>
                        </a:schemeClr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5244230" y="5581759"/>
                    <a:ext cx="3433777" cy="63304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ar-DZ" sz="2800" dirty="0" smtClean="0">
                        <a:solidFill>
                          <a:srgbClr val="FF0000"/>
                        </a:solidFill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قيمة المبيعات</a:t>
                    </a:r>
                    <a:endParaRPr lang="en-US" sz="2800" dirty="0">
                      <a:solidFill>
                        <a:srgbClr val="FF0000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endParaRPr>
                  </a:p>
                </p:txBody>
              </p:sp>
            </p:grpSp>
            <p:pic>
              <p:nvPicPr>
                <p:cNvPr id="25" name="Image 2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9778" y="5934208"/>
                  <a:ext cx="514007" cy="490854"/>
                </a:xfrm>
                <a:prstGeom prst="rect">
                  <a:avLst/>
                </a:prstGeom>
              </p:spPr>
            </p:pic>
            <p:pic>
              <p:nvPicPr>
                <p:cNvPr id="26" name="Image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5882" y="2884165"/>
                  <a:ext cx="507903" cy="485025"/>
                </a:xfrm>
                <a:prstGeom prst="rect">
                  <a:avLst/>
                </a:prstGeom>
              </p:spPr>
            </p:pic>
          </p:grpSp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088" y="3722358"/>
                <a:ext cx="2618434" cy="1668118"/>
              </a:xfrm>
              <a:prstGeom prst="rect">
                <a:avLst/>
              </a:prstGeom>
            </p:spPr>
          </p:pic>
        </p:grpSp>
        <p:cxnSp>
          <p:nvCxnSpPr>
            <p:cNvPr id="20" name="Connecteur droit avec flèche 19"/>
            <p:cNvCxnSpPr/>
            <p:nvPr/>
          </p:nvCxnSpPr>
          <p:spPr>
            <a:xfrm>
              <a:off x="8556483" y="3302524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8635614" y="5181963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age 28" descr="Person-question-2-151x30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1646" y="2932472"/>
            <a:ext cx="922394" cy="230832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8096" y="3041693"/>
            <a:ext cx="3584448" cy="2483632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3262018" y="509265"/>
            <a:ext cx="8255976" cy="5857700"/>
            <a:chOff x="2541048" y="588396"/>
            <a:chExt cx="8255976" cy="5857700"/>
          </a:xfrm>
        </p:grpSpPr>
        <p:grpSp>
          <p:nvGrpSpPr>
            <p:cNvPr id="7" name="Groupe 6"/>
            <p:cNvGrpSpPr/>
            <p:nvPr/>
          </p:nvGrpSpPr>
          <p:grpSpPr>
            <a:xfrm>
              <a:off x="3839740" y="588396"/>
              <a:ext cx="4755977" cy="5857700"/>
              <a:chOff x="6178494" y="2563970"/>
              <a:chExt cx="4755977" cy="5857700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6178494" y="2563970"/>
                <a:ext cx="4755977" cy="5857700"/>
                <a:chOff x="6032185" y="2810155"/>
                <a:chExt cx="4755977" cy="5857700"/>
              </a:xfrm>
            </p:grpSpPr>
            <p:grpSp>
              <p:nvGrpSpPr>
                <p:cNvPr id="13" name="Groupe 12"/>
                <p:cNvGrpSpPr/>
                <p:nvPr/>
              </p:nvGrpSpPr>
              <p:grpSpPr>
                <a:xfrm>
                  <a:off x="6032185" y="2810155"/>
                  <a:ext cx="4755977" cy="5857700"/>
                  <a:chOff x="5244230" y="2528802"/>
                  <a:chExt cx="3433777" cy="5857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5332624" y="2528802"/>
                    <a:ext cx="3345383" cy="63304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ar-DZ" sz="2800" dirty="0" smtClean="0">
                        <a:solidFill>
                          <a:schemeClr val="accent1"/>
                        </a:solidFill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كمية</a:t>
                    </a:r>
                    <a:r>
                      <a:rPr lang="ar-DZ" sz="2800" dirty="0" smtClean="0">
                        <a:solidFill>
                          <a:srgbClr val="FF0000"/>
                        </a:solidFill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 </a:t>
                    </a:r>
                    <a:r>
                      <a:rPr lang="ar-DZ" sz="2800" dirty="0" smtClean="0"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+ </a:t>
                    </a:r>
                    <a:r>
                      <a:rPr lang="ar-DZ" sz="2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سعر المنتوج</a:t>
                    </a:r>
                    <a:endParaRPr lang="en-US" sz="2800" dirty="0">
                      <a:solidFill>
                        <a:schemeClr val="accent6">
                          <a:lumMod val="50000"/>
                        </a:schemeClr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244230" y="7753456"/>
                    <a:ext cx="3433777" cy="63304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ar-DZ" sz="2800" dirty="0" smtClean="0">
                        <a:solidFill>
                          <a:srgbClr val="FF0000"/>
                        </a:solidFill>
                        <a:latin typeface="Al-Jazeera-Arabic-Bold" panose="01000500000000020006" pitchFamily="2" charset="-78"/>
                        <a:cs typeface="Al-Jazeera-Arabic-Bold" panose="01000500000000020006" pitchFamily="2" charset="-78"/>
                      </a:rPr>
                      <a:t>قيمة المبيعات</a:t>
                    </a:r>
                    <a:endParaRPr lang="en-US" sz="2800" dirty="0">
                      <a:solidFill>
                        <a:srgbClr val="FF0000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endParaRPr>
                  </a:p>
                </p:txBody>
              </p:sp>
            </p:grpSp>
            <p:pic>
              <p:nvPicPr>
                <p:cNvPr id="14" name="Image 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9778" y="8105905"/>
                  <a:ext cx="514007" cy="490854"/>
                </a:xfrm>
                <a:prstGeom prst="rect">
                  <a:avLst/>
                </a:prstGeom>
              </p:spPr>
            </p:pic>
            <p:pic>
              <p:nvPicPr>
                <p:cNvPr id="15" name="Image 1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5882" y="2884165"/>
                  <a:ext cx="507903" cy="485025"/>
                </a:xfrm>
                <a:prstGeom prst="rect">
                  <a:avLst/>
                </a:prstGeom>
              </p:spPr>
            </p:pic>
          </p:grpSp>
          <p:cxnSp>
            <p:nvCxnSpPr>
              <p:cNvPr id="9" name="Connecteur droit avec flèche 8"/>
              <p:cNvCxnSpPr/>
              <p:nvPr/>
            </p:nvCxnSpPr>
            <p:spPr>
              <a:xfrm>
                <a:off x="8556483" y="3302524"/>
                <a:ext cx="0" cy="39600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>
                <a:off x="8635614" y="7353660"/>
                <a:ext cx="0" cy="39600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/>
            <p:cNvGrpSpPr/>
            <p:nvPr/>
          </p:nvGrpSpPr>
          <p:grpSpPr>
            <a:xfrm>
              <a:off x="2541048" y="1359973"/>
              <a:ext cx="8255976" cy="3750504"/>
              <a:chOff x="2541048" y="1359973"/>
              <a:chExt cx="8255976" cy="3750504"/>
            </a:xfrm>
          </p:grpSpPr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1048" y="1359973"/>
                <a:ext cx="8255976" cy="3750504"/>
              </a:xfrm>
              <a:prstGeom prst="rect">
                <a:avLst/>
              </a:prstGeom>
            </p:spPr>
          </p:pic>
          <p:grpSp>
            <p:nvGrpSpPr>
              <p:cNvPr id="33" name="Groupe 32"/>
              <p:cNvGrpSpPr/>
              <p:nvPr/>
            </p:nvGrpSpPr>
            <p:grpSpPr>
              <a:xfrm>
                <a:off x="4110958" y="2488010"/>
                <a:ext cx="4091315" cy="1587270"/>
                <a:chOff x="3601689" y="2392500"/>
                <a:chExt cx="4091315" cy="158727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839740" y="2392500"/>
                  <a:ext cx="3066473" cy="2403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dirty="0" smtClean="0">
                      <a:solidFill>
                        <a:schemeClr val="bg1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برنامج حساب قيمة المبيعات</a:t>
                  </a:r>
                  <a:endParaRPr lang="en-US" dirty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839740" y="2804446"/>
                  <a:ext cx="3066473" cy="2403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dirty="0" smtClean="0">
                      <a:solidFill>
                        <a:schemeClr val="bg1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يرجى تحديد كمية المنتوج :</a:t>
                  </a:r>
                  <a:endParaRPr lang="en-US" dirty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839739" y="3182246"/>
                  <a:ext cx="3066473" cy="2403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dirty="0" smtClean="0">
                      <a:solidFill>
                        <a:schemeClr val="bg1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يرجى تحديد سعر المنتوج :</a:t>
                  </a:r>
                  <a:endParaRPr lang="en-US" dirty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626531" y="3705026"/>
                  <a:ext cx="3066473" cy="2403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dirty="0" smtClean="0">
                      <a:solidFill>
                        <a:schemeClr val="bg1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قيمة المبيعات هي :</a:t>
                  </a:r>
                  <a:endParaRPr lang="en-US" dirty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3604188" y="2753021"/>
                  <a:ext cx="357983" cy="30909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3601689" y="3182246"/>
                  <a:ext cx="357983" cy="30909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4724105" y="3670674"/>
                  <a:ext cx="357983" cy="30909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36" name="Pensées 35"/>
          <p:cNvSpPr/>
          <p:nvPr/>
        </p:nvSpPr>
        <p:spPr>
          <a:xfrm>
            <a:off x="301569" y="1182277"/>
            <a:ext cx="3250734" cy="1136073"/>
          </a:xfrm>
          <a:prstGeom prst="cloudCallout">
            <a:avLst>
              <a:gd name="adj1" fmla="val 98052"/>
              <a:gd name="adj2" fmla="val 6880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كتابة على الشاشة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7" name="Pensées 36"/>
          <p:cNvSpPr/>
          <p:nvPr/>
        </p:nvSpPr>
        <p:spPr>
          <a:xfrm>
            <a:off x="188320" y="2493180"/>
            <a:ext cx="3250734" cy="1136073"/>
          </a:xfrm>
          <a:prstGeom prst="cloudCallout">
            <a:avLst>
              <a:gd name="adj1" fmla="val 89667"/>
              <a:gd name="adj2" fmla="val 37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قراءة المعطيات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8" name="Pensées 37"/>
          <p:cNvSpPr/>
          <p:nvPr/>
        </p:nvSpPr>
        <p:spPr>
          <a:xfrm>
            <a:off x="138146" y="3928296"/>
            <a:ext cx="3250734" cy="1136073"/>
          </a:xfrm>
          <a:prstGeom prst="cloudCallout">
            <a:avLst>
              <a:gd name="adj1" fmla="val 126452"/>
              <a:gd name="adj2" fmla="val -503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حساب النتيجة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6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3223" y="3857665"/>
            <a:ext cx="4124387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sz="2800" b="1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تعليمة القراءة :</a:t>
            </a:r>
            <a:r>
              <a:rPr lang="fr-FR" sz="2800" b="1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fr-FR" sz="2800" b="1" dirty="0">
                <a:solidFill>
                  <a:srgbClr val="53813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Lecture</a:t>
            </a:r>
            <a:r>
              <a:rPr lang="fr-FR" sz="2800" b="1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0828" y="5336818"/>
            <a:ext cx="4667285" cy="5927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Lire (Quant, Prix)</a:t>
            </a:r>
            <a:endParaRPr lang="fr-FR" sz="24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3869" y="403392"/>
            <a:ext cx="4499897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sz="2800" b="1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تعليمة الكتابة </a:t>
            </a:r>
            <a:r>
              <a:rPr lang="ar-DZ" sz="2800" b="1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fr-FR" sz="2800" b="1" dirty="0">
                <a:solidFill>
                  <a:srgbClr val="53813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Ecriture</a:t>
            </a:r>
            <a:r>
              <a:rPr lang="fr-FR" sz="2800" b="1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</a:t>
            </a:r>
            <a:endParaRPr lang="fr-FR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24452" y="2151539"/>
            <a:ext cx="963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مثال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0989" y="2133618"/>
            <a:ext cx="3562066" cy="5927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Ecrire(</a:t>
            </a:r>
            <a:r>
              <a:rPr lang="fr-FR" sz="3200" b="1" dirty="0" err="1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Bnfc</a:t>
            </a:r>
            <a:r>
              <a:rPr lang="fr-FR" sz="3200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)</a:t>
            </a:r>
            <a:endParaRPr lang="fr-FR" sz="24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51740" y="1029257"/>
            <a:ext cx="7201106" cy="96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تسمح </a:t>
            </a:r>
            <a:r>
              <a:rPr lang="ar-DZ" sz="2000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بكتابة مخرجات عملية تنفيذ الخوارزمية (نتائج و رسائل توضيحية) على الشاشة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747" y="4510406"/>
            <a:ext cx="7891323" cy="588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تسمح </a:t>
            </a:r>
            <a:r>
              <a:rPr lang="ar-DZ" sz="2400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بإدخال المعطيات في مشكلة من لوحة </a:t>
            </a:r>
            <a:r>
              <a:rPr lang="ar-DZ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المفاتيح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906031" y="5379125"/>
            <a:ext cx="963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مثال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5251" y="4226997"/>
            <a:ext cx="4536496" cy="2251578"/>
            <a:chOff x="275251" y="4226997"/>
            <a:chExt cx="4536496" cy="2251578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51" y="4226997"/>
              <a:ext cx="1987192" cy="1869072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382" y="4279674"/>
              <a:ext cx="1745365" cy="2198901"/>
            </a:xfrm>
            <a:prstGeom prst="rect">
              <a:avLst/>
            </a:prstGeom>
          </p:spPr>
        </p:pic>
        <p:sp>
          <p:nvSpPr>
            <p:cNvPr id="28" name="ZoneTexte 27"/>
            <p:cNvSpPr txBox="1"/>
            <p:nvPr/>
          </p:nvSpPr>
          <p:spPr>
            <a:xfrm>
              <a:off x="2232978" y="4719011"/>
              <a:ext cx="1104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FF0066"/>
                  </a:solidFill>
                </a:rPr>
                <a:t>Lire()</a:t>
              </a:r>
              <a:endParaRPr lang="fr-FR" sz="3200" b="1" dirty="0">
                <a:solidFill>
                  <a:srgbClr val="FF0066"/>
                </a:solidFill>
              </a:endParaRPr>
            </a:p>
          </p:txBody>
        </p:sp>
        <p:cxnSp>
          <p:nvCxnSpPr>
            <p:cNvPr id="25" name="Straight Arrow Connector 30"/>
            <p:cNvCxnSpPr/>
            <p:nvPr/>
          </p:nvCxnSpPr>
          <p:spPr>
            <a:xfrm flipH="1" flipV="1">
              <a:off x="2113703" y="5299357"/>
              <a:ext cx="1224000" cy="0"/>
            </a:xfrm>
            <a:prstGeom prst="straightConnector1">
              <a:avLst/>
            </a:prstGeom>
            <a:ln w="57150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/>
          <p:cNvGrpSpPr/>
          <p:nvPr/>
        </p:nvGrpSpPr>
        <p:grpSpPr>
          <a:xfrm>
            <a:off x="363636" y="982808"/>
            <a:ext cx="4677712" cy="2323721"/>
            <a:chOff x="363636" y="982808"/>
            <a:chExt cx="4677712" cy="2323721"/>
          </a:xfrm>
        </p:grpSpPr>
        <p:cxnSp>
          <p:nvCxnSpPr>
            <p:cNvPr id="26" name="Straight Arrow Connector 30"/>
            <p:cNvCxnSpPr/>
            <p:nvPr/>
          </p:nvCxnSpPr>
          <p:spPr>
            <a:xfrm rot="10800000" flipH="1" flipV="1">
              <a:off x="2307802" y="2061041"/>
              <a:ext cx="1296000" cy="0"/>
            </a:xfrm>
            <a:prstGeom prst="straightConnector1">
              <a:avLst/>
            </a:prstGeom>
            <a:ln w="57150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36" y="982808"/>
              <a:ext cx="1987192" cy="1869072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348" y="1129506"/>
              <a:ext cx="1728000" cy="2177023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2244889" y="1464170"/>
              <a:ext cx="1421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solidFill>
                    <a:srgbClr val="FF0066"/>
                  </a:solidFill>
                </a:rPr>
                <a:t>Ecrire</a:t>
              </a:r>
              <a:r>
                <a:rPr lang="fr-FR" sz="3200" b="1" dirty="0" smtClean="0">
                  <a:solidFill>
                    <a:srgbClr val="FF0066"/>
                  </a:solidFill>
                </a:rPr>
                <a:t>()</a:t>
              </a:r>
              <a:endParaRPr lang="fr-FR" sz="3200" b="1" dirty="0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7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85288" y="531060"/>
            <a:ext cx="6026330" cy="830997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strike="noStrike" cap="none" normalizeH="0" baseline="0" dirty="0" smtClean="0">
                <a:ln>
                  <a:noFill/>
                </a:ln>
                <a:solidFill>
                  <a:srgbClr val="538135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تعليمة الإسناد : </a:t>
            </a:r>
            <a:r>
              <a:rPr kumimoji="0" lang="fr-FR" altLang="fr-FR" sz="3200" b="1" i="0" strike="noStrike" cap="none" normalizeH="0" baseline="0" dirty="0" smtClean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Affectation</a:t>
            </a:r>
            <a:r>
              <a:rPr kumimoji="0" lang="fr-FR" altLang="fr-FR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endParaRPr kumimoji="0" lang="fr-FR" altLang="fr-FR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098453" y="2276976"/>
            <a:ext cx="15557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altLang="fr-F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مثال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2511" y="3576639"/>
            <a:ext cx="790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 dirty="0" err="1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larg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43552" y="1445258"/>
            <a:ext cx="79616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تسمح بإعطاء قيمة (ثابتة أو نتيجة صيغة) لمتغير.</a:t>
            </a:r>
            <a:endParaRPr kumimoji="0" lang="ar-DZ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00458"/>
              </p:ext>
            </p:extLst>
          </p:nvPr>
        </p:nvGraphicFramePr>
        <p:xfrm>
          <a:off x="1720441" y="2077758"/>
          <a:ext cx="1519572" cy="35730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1941640" y="1469073"/>
            <a:ext cx="1077174" cy="565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indent="0" algn="ctr" rtl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3600" cap="non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en Tunisia" panose="02000000000000000000" pitchFamily="2" charset="-78"/>
                <a:cs typeface="Hacen Tunisia" panose="02000000000000000000" pitchFamily="2" charset="-78"/>
              </a:defRPr>
            </a:lvl1pPr>
            <a:lvl2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cap="none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cap="none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cap="none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4354" y="2630919"/>
            <a:ext cx="1071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surface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93199" y="2643459"/>
            <a:ext cx="37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7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54" y="5000299"/>
            <a:ext cx="763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Long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293199" y="3602497"/>
            <a:ext cx="37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x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293199" y="5200354"/>
            <a:ext cx="37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4728110" y="2750143"/>
            <a:ext cx="2758479" cy="460237"/>
            <a:chOff x="4412660" y="3369135"/>
            <a:chExt cx="2758479" cy="460237"/>
          </a:xfrm>
        </p:grpSpPr>
        <p:cxnSp>
          <p:nvCxnSpPr>
            <p:cNvPr id="6" name="Connecteur droit avec flèche 5"/>
            <p:cNvCxnSpPr/>
            <p:nvPr/>
          </p:nvCxnSpPr>
          <p:spPr>
            <a:xfrm flipH="1">
              <a:off x="5591522" y="3654322"/>
              <a:ext cx="884178" cy="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412660" y="3429262"/>
              <a:ext cx="11242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Al-Jazeera-Arabic-Bold" panose="01000500000000020006" pitchFamily="2" charset="-78"/>
                </a:rPr>
                <a:t>surface</a:t>
              </a:r>
              <a:endPara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797083" y="3369135"/>
              <a:ext cx="3740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Al-Jazeera-Arabic-Bold" panose="01000500000000020006" pitchFamily="2" charset="-78"/>
                </a:rPr>
                <a:t>7</a:t>
              </a:r>
              <a:r>
                <a:rPr kumimoji="0" lang="fr-FR" alt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728110" y="3445475"/>
            <a:ext cx="3522248" cy="402441"/>
            <a:chOff x="4412660" y="4354523"/>
            <a:chExt cx="3522248" cy="402441"/>
          </a:xfrm>
        </p:grpSpPr>
        <p:cxnSp>
          <p:nvCxnSpPr>
            <p:cNvPr id="20" name="Connecteur droit avec flèche 19"/>
            <p:cNvCxnSpPr/>
            <p:nvPr/>
          </p:nvCxnSpPr>
          <p:spPr>
            <a:xfrm flipH="1">
              <a:off x="5536914" y="4550928"/>
              <a:ext cx="540000" cy="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12660" y="4354523"/>
              <a:ext cx="11242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Al-Jazeera-Arabic-Bold" panose="01000500000000020006" pitchFamily="2" charset="-78"/>
                </a:rPr>
                <a:t>surface</a:t>
              </a:r>
              <a:endPara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107350" y="4354523"/>
              <a:ext cx="790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2000" b="1" dirty="0" err="1" smtClean="0">
                  <a:latin typeface="Cambria" panose="02040503050406030204" pitchFamily="18" charset="0"/>
                  <a:ea typeface="Calibri" panose="020F0502020204030204" pitchFamily="34" charset="0"/>
                  <a:cs typeface="Al-Jazeera-Arabic-Bold" panose="01000500000000020006" pitchFamily="2" charset="-78"/>
                </a:rPr>
                <a:t>larg</a:t>
              </a:r>
              <a:r>
                <a:rPr kumimoji="0" lang="fr-FR" alt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171139" y="4354523"/>
              <a:ext cx="7637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2000" b="1" dirty="0" smtClean="0">
                  <a:latin typeface="Cambria" panose="02040503050406030204" pitchFamily="18" charset="0"/>
                  <a:ea typeface="Calibri" panose="020F0502020204030204" pitchFamily="34" charset="0"/>
                  <a:cs typeface="Al-Jazeera-Arabic-Bold" panose="01000500000000020006" pitchFamily="2" charset="-78"/>
                </a:rPr>
                <a:t>Long</a:t>
              </a:r>
              <a:endPara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847290" y="4356854"/>
              <a:ext cx="3740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Al-Jazeera-Arabic-Bold" panose="01000500000000020006" pitchFamily="2" charset="-78"/>
                </a:rPr>
                <a:t>*</a:t>
              </a:r>
              <a:r>
                <a:rPr kumimoji="0" lang="fr-FR" alt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83" y="4940306"/>
            <a:ext cx="2843379" cy="2215672"/>
          </a:xfrm>
          <a:prstGeom prst="rect">
            <a:avLst/>
          </a:prstGeom>
        </p:spPr>
      </p:pic>
      <p:cxnSp>
        <p:nvCxnSpPr>
          <p:cNvPr id="37" name="Straight Arrow Connector 30"/>
          <p:cNvCxnSpPr>
            <a:stCxn id="18" idx="3"/>
          </p:cNvCxnSpPr>
          <p:nvPr/>
        </p:nvCxnSpPr>
        <p:spPr>
          <a:xfrm>
            <a:off x="3240013" y="3864276"/>
            <a:ext cx="1294040" cy="1536133"/>
          </a:xfrm>
          <a:prstGeom prst="straightConnector1">
            <a:avLst/>
          </a:prstGeom>
          <a:ln w="5715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0"/>
          <p:cNvCxnSpPr/>
          <p:nvPr/>
        </p:nvCxnSpPr>
        <p:spPr>
          <a:xfrm>
            <a:off x="3300278" y="5328138"/>
            <a:ext cx="886549" cy="322657"/>
          </a:xfrm>
          <a:prstGeom prst="straightConnector1">
            <a:avLst/>
          </a:prstGeom>
          <a:ln w="5715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571670" y="5647796"/>
            <a:ext cx="10272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x * 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378569" y="5600464"/>
            <a:ext cx="1081454" cy="580528"/>
          </a:xfrm>
          <a:prstGeom prst="ellipse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30"/>
          <p:cNvCxnSpPr/>
          <p:nvPr/>
        </p:nvCxnSpPr>
        <p:spPr>
          <a:xfrm flipH="1" flipV="1">
            <a:off x="3300278" y="2843515"/>
            <a:ext cx="1804211" cy="2756949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7" grpId="0"/>
      <p:bldP spid="24" grpId="0"/>
      <p:bldP spid="26" grpId="0"/>
      <p:bldP spid="27" grpId="0"/>
      <p:bldP spid="44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375926" y="1206846"/>
            <a:ext cx="6413297" cy="5369465"/>
            <a:chOff x="1163780" y="1904034"/>
            <a:chExt cx="6413297" cy="5369465"/>
          </a:xfrm>
        </p:grpSpPr>
        <p:grpSp>
          <p:nvGrpSpPr>
            <p:cNvPr id="6" name="Groupe 5"/>
            <p:cNvGrpSpPr/>
            <p:nvPr/>
          </p:nvGrpSpPr>
          <p:grpSpPr>
            <a:xfrm>
              <a:off x="1163780" y="1904034"/>
              <a:ext cx="6413297" cy="5369465"/>
              <a:chOff x="1080654" y="548982"/>
              <a:chExt cx="6413297" cy="6301907"/>
            </a:xfrm>
          </p:grpSpPr>
          <p:sp>
            <p:nvSpPr>
              <p:cNvPr id="9" name="ZoneTexte 8"/>
              <p:cNvSpPr txBox="1"/>
              <p:nvPr/>
            </p:nvSpPr>
            <p:spPr>
              <a:xfrm>
                <a:off x="1128030" y="548982"/>
                <a:ext cx="5770419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66"/>
                    </a:solidFill>
                  </a:rPr>
                  <a:t>Algorithme</a:t>
                </a:r>
                <a:r>
                  <a:rPr lang="fr-FR" sz="2400" b="1" dirty="0" smtClean="0"/>
                  <a:t> </a:t>
                </a:r>
                <a:r>
                  <a:rPr lang="en-US" sz="2400" b="1" dirty="0" smtClean="0"/>
                  <a:t>Benefice</a:t>
                </a:r>
                <a:endParaRPr lang="fr-FR" sz="2400" b="1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080654" y="1317547"/>
                <a:ext cx="4779818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Var</a:t>
                </a:r>
                <a:r>
                  <a:rPr lang="fr-FR" sz="2400" b="1" dirty="0" smtClean="0"/>
                  <a:t>  </a:t>
                </a:r>
                <a:r>
                  <a:rPr lang="fr-FR" sz="2400" b="1" dirty="0" smtClean="0">
                    <a:solidFill>
                      <a:schemeClr val="accent1"/>
                    </a:solidFill>
                  </a:rPr>
                  <a:t>Quant</a:t>
                </a:r>
                <a:r>
                  <a:rPr lang="fr-FR" sz="2400" b="1" dirty="0" smtClean="0"/>
                  <a:t>, </a:t>
                </a:r>
                <a:r>
                  <a:rPr lang="fr-FR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Prix</a:t>
                </a:r>
                <a:r>
                  <a:rPr lang="fr-FR" sz="2400" b="1" dirty="0" smtClean="0"/>
                  <a:t>, </a:t>
                </a:r>
                <a:r>
                  <a:rPr lang="fr-FR" sz="2400" b="1" dirty="0" err="1" smtClean="0">
                    <a:solidFill>
                      <a:srgbClr val="FF0000"/>
                    </a:solidFill>
                  </a:rPr>
                  <a:t>Bnfc</a:t>
                </a:r>
                <a:r>
                  <a:rPr lang="fr-FR" sz="2400" b="1" dirty="0" smtClean="0"/>
                  <a:t>: Réel</a:t>
                </a:r>
                <a:endParaRPr lang="fr-FR" sz="2400" b="1" dirty="0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080654" y="1982134"/>
                <a:ext cx="4779818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Début</a:t>
                </a: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284476" y="4211320"/>
                <a:ext cx="4779818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Lire(Quant, Prix)</a:t>
                </a:r>
                <a:endParaRPr lang="fr-FR" sz="2400" b="1" dirty="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1284476" y="4743702"/>
                <a:ext cx="4779818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 smtClean="0"/>
                  <a:t>Bnfc</a:t>
                </a:r>
                <a:r>
                  <a:rPr lang="fr-FR" sz="2400" b="1" dirty="0" smtClean="0"/>
                  <a:t>               Quant * Prix</a:t>
                </a:r>
                <a:endParaRPr lang="fr-FR" sz="2400" b="1" dirty="0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264156" y="2621620"/>
                <a:ext cx="6213087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Ecrire (‘’ Programme calcul Bénéfice  ’’)</a:t>
                </a:r>
                <a:endParaRPr lang="fr-FR" sz="2400" b="1" dirty="0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1128030" y="6309053"/>
                <a:ext cx="4779818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rgbClr val="FF0066"/>
                    </a:solidFill>
                  </a:rPr>
                  <a:t>Fin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1264156" y="3121580"/>
                <a:ext cx="6213087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Ecrire (‘’ Veuillez saisir la quantité :  ’’)</a:t>
                </a:r>
                <a:endParaRPr lang="fr-FR" sz="2400" b="1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280864" y="3716403"/>
                <a:ext cx="6213087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Ecrire (‘’ Veuillez saisir le prix’’)</a:t>
                </a:r>
                <a:endParaRPr lang="fr-FR" sz="2400" b="1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264156" y="5356589"/>
                <a:ext cx="6213087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Ecrire (‘’ le </a:t>
                </a:r>
                <a:r>
                  <a:rPr lang="fr-FR" sz="2400" b="1" dirty="0" err="1" smtClean="0"/>
                  <a:t>Benefice</a:t>
                </a:r>
                <a:r>
                  <a:rPr lang="fr-FR" sz="2400" b="1" dirty="0" smtClean="0"/>
                  <a:t> est :  ’’)</a:t>
                </a:r>
                <a:endParaRPr lang="fr-FR" sz="2400" b="1" dirty="0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1258735" y="5929254"/>
                <a:ext cx="6213087" cy="54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Ecrire (</a:t>
                </a:r>
                <a:r>
                  <a:rPr lang="fr-FR" sz="2400" b="1" dirty="0" err="1" smtClean="0"/>
                  <a:t>Bnfc</a:t>
                </a:r>
                <a:r>
                  <a:rPr lang="fr-FR" sz="2400" b="1" dirty="0" smtClean="0"/>
                  <a:t>)</a:t>
                </a:r>
                <a:endParaRPr lang="fr-FR" sz="2400" b="1" dirty="0"/>
              </a:p>
            </p:txBody>
          </p:sp>
        </p:grpSp>
        <p:cxnSp>
          <p:nvCxnSpPr>
            <p:cNvPr id="7" name="Connecteur droit avec flèche 6"/>
            <p:cNvCxnSpPr/>
            <p:nvPr/>
          </p:nvCxnSpPr>
          <p:spPr>
            <a:xfrm flipH="1">
              <a:off x="2099531" y="5718163"/>
              <a:ext cx="87707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63987" y="3004985"/>
            <a:ext cx="5014031" cy="2911070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e 37"/>
          <p:cNvGrpSpPr/>
          <p:nvPr/>
        </p:nvGrpSpPr>
        <p:grpSpPr>
          <a:xfrm>
            <a:off x="6936089" y="647811"/>
            <a:ext cx="3612928" cy="5857700"/>
            <a:chOff x="6178494" y="2563970"/>
            <a:chExt cx="4755977" cy="5857700"/>
          </a:xfrm>
        </p:grpSpPr>
        <p:grpSp>
          <p:nvGrpSpPr>
            <p:cNvPr id="49" name="Groupe 48"/>
            <p:cNvGrpSpPr/>
            <p:nvPr/>
          </p:nvGrpSpPr>
          <p:grpSpPr>
            <a:xfrm>
              <a:off x="6178494" y="2563970"/>
              <a:ext cx="4755977" cy="5857700"/>
              <a:chOff x="6032185" y="2810155"/>
              <a:chExt cx="4755977" cy="5857700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6032185" y="2810155"/>
                <a:ext cx="4755977" cy="5857700"/>
                <a:chOff x="5244230" y="2528802"/>
                <a:chExt cx="3433777" cy="58577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5332624" y="2528802"/>
                  <a:ext cx="3345383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dirty="0" smtClean="0">
                      <a:solidFill>
                        <a:schemeClr val="accent1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كمية</a:t>
                  </a:r>
                  <a:r>
                    <a:rPr lang="ar-DZ" dirty="0" smtClean="0">
                      <a:solidFill>
                        <a:srgbClr val="FF0000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 </a:t>
                  </a:r>
                  <a:r>
                    <a:rPr lang="ar-DZ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+ </a:t>
                  </a:r>
                  <a:r>
                    <a:rPr lang="ar-DZ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سعر المنتوج</a:t>
                  </a:r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244230" y="7753456"/>
                  <a:ext cx="3433777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dirty="0" smtClean="0">
                      <a:solidFill>
                        <a:srgbClr val="FF0000"/>
                      </a:solidFill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قيمة المبيعات</a:t>
                  </a:r>
                  <a:endParaRPr lang="en-US" dirty="0">
                    <a:solidFill>
                      <a:srgbClr val="FF0000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</p:grpSp>
          <p:pic>
            <p:nvPicPr>
              <p:cNvPr id="53" name="Image 5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9778" y="8105905"/>
                <a:ext cx="514007" cy="490854"/>
              </a:xfrm>
              <a:prstGeom prst="rect">
                <a:avLst/>
              </a:prstGeom>
            </p:spPr>
          </p:pic>
          <p:pic>
            <p:nvPicPr>
              <p:cNvPr id="54" name="Image 5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882" y="2884165"/>
                <a:ext cx="507903" cy="485025"/>
              </a:xfrm>
              <a:prstGeom prst="rect">
                <a:avLst/>
              </a:prstGeom>
            </p:spPr>
          </p:pic>
        </p:grpSp>
        <p:cxnSp>
          <p:nvCxnSpPr>
            <p:cNvPr id="50" name="Connecteur droit avec flèche 49"/>
            <p:cNvCxnSpPr/>
            <p:nvPr/>
          </p:nvCxnSpPr>
          <p:spPr>
            <a:xfrm>
              <a:off x="8556483" y="3302524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>
              <a:off x="8635614" y="7353660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/>
          <p:cNvGrpSpPr/>
          <p:nvPr/>
        </p:nvGrpSpPr>
        <p:grpSpPr>
          <a:xfrm>
            <a:off x="5949524" y="1419388"/>
            <a:ext cx="6271739" cy="3750504"/>
            <a:chOff x="2541048" y="1359973"/>
            <a:chExt cx="8255976" cy="3750504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048" y="1359973"/>
              <a:ext cx="8255976" cy="3750504"/>
            </a:xfrm>
            <a:prstGeom prst="rect">
              <a:avLst/>
            </a:prstGeom>
          </p:spPr>
        </p:pic>
        <p:grpSp>
          <p:nvGrpSpPr>
            <p:cNvPr id="41" name="Groupe 40"/>
            <p:cNvGrpSpPr/>
            <p:nvPr/>
          </p:nvGrpSpPr>
          <p:grpSpPr>
            <a:xfrm>
              <a:off x="4110958" y="2488010"/>
              <a:ext cx="4091315" cy="1555173"/>
              <a:chOff x="3601689" y="2392500"/>
              <a:chExt cx="4091315" cy="155517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839740" y="2392500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برنامج حساب قيمة المبيعات</a:t>
                </a:r>
                <a:endParaRPr lang="en-US" sz="12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839740" y="2804446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يرجى تحديد كمية المنتوج :</a:t>
                </a:r>
                <a:endParaRPr lang="en-US" sz="12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39739" y="3182246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يرجى تحديد سعر المنتوج :</a:t>
                </a:r>
                <a:endParaRPr lang="en-US" sz="12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26531" y="3705026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12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قيمة المبيعات هي :</a:t>
                </a:r>
                <a:endParaRPr lang="en-US" sz="12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3604188" y="2753021"/>
                <a:ext cx="357983" cy="2769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3601689" y="3182246"/>
                <a:ext cx="357983" cy="2769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4724105" y="3670674"/>
                <a:ext cx="357983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</p:txBody>
          </p:sp>
        </p:grpSp>
      </p:grpSp>
      <p:pic>
        <p:nvPicPr>
          <p:cNvPr id="29" name="Image 28" descr="Person-question-2-151x30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8686" y="3212773"/>
            <a:ext cx="922394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6136" y="453005"/>
            <a:ext cx="8466548" cy="13046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ar-DZ" dirty="0" smtClean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باستعمال جهاز الكتروني، نريد أن نقوم بعرض إن كان التلميذ ناجح أو التلميذ راسبا في الفصل الدراسي الثاني</a:t>
            </a:r>
            <a:endParaRPr lang="en-US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7" name="Image 6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601" y="-364304"/>
            <a:ext cx="922394" cy="2308324"/>
          </a:xfrm>
          <a:prstGeom prst="rect">
            <a:avLst/>
          </a:prstGeom>
        </p:spPr>
      </p:pic>
      <p:grpSp>
        <p:nvGrpSpPr>
          <p:cNvPr id="39" name="Groupe 38"/>
          <p:cNvGrpSpPr/>
          <p:nvPr/>
        </p:nvGrpSpPr>
        <p:grpSpPr>
          <a:xfrm>
            <a:off x="7525253" y="1944021"/>
            <a:ext cx="4399020" cy="4554659"/>
            <a:chOff x="6260014" y="2563970"/>
            <a:chExt cx="4755977" cy="4015597"/>
          </a:xfrm>
        </p:grpSpPr>
        <p:grpSp>
          <p:nvGrpSpPr>
            <p:cNvPr id="26" name="Groupe 25"/>
            <p:cNvGrpSpPr/>
            <p:nvPr/>
          </p:nvGrpSpPr>
          <p:grpSpPr>
            <a:xfrm>
              <a:off x="6260014" y="2563970"/>
              <a:ext cx="4755977" cy="4015597"/>
              <a:chOff x="6113705" y="2810155"/>
              <a:chExt cx="4755977" cy="4015597"/>
            </a:xfrm>
          </p:grpSpPr>
          <p:grpSp>
            <p:nvGrpSpPr>
              <p:cNvPr id="28" name="Groupe 27"/>
              <p:cNvGrpSpPr/>
              <p:nvPr/>
            </p:nvGrpSpPr>
            <p:grpSpPr>
              <a:xfrm>
                <a:off x="6113705" y="2810155"/>
                <a:ext cx="4755977" cy="4015597"/>
                <a:chOff x="5303087" y="2528802"/>
                <a:chExt cx="3433777" cy="401559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332624" y="2528802"/>
                  <a:ext cx="3345383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sz="2400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المعدل</a:t>
                  </a:r>
                  <a:endParaRPr lang="en-US" sz="2400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03087" y="5911353"/>
                  <a:ext cx="3433777" cy="6330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ar-DZ" sz="2400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النتيجة (راسب، ناجح)</a:t>
                  </a:r>
                  <a:endParaRPr lang="en-US" sz="2400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</p:grpSp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464" y="6222354"/>
                <a:ext cx="514008" cy="490854"/>
              </a:xfrm>
              <a:prstGeom prst="rect">
                <a:avLst/>
              </a:prstGeom>
            </p:spPr>
          </p:pic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464" y="2844571"/>
                <a:ext cx="507903" cy="485025"/>
              </a:xfrm>
              <a:prstGeom prst="rect">
                <a:avLst/>
              </a:prstGeom>
            </p:spPr>
          </p:pic>
        </p:grpSp>
        <p:cxnSp>
          <p:nvCxnSpPr>
            <p:cNvPr id="37" name="Connecteur droit avec flèche 36"/>
            <p:cNvCxnSpPr/>
            <p:nvPr/>
          </p:nvCxnSpPr>
          <p:spPr>
            <a:xfrm>
              <a:off x="8556483" y="3302524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8717134" y="5511557"/>
              <a:ext cx="0" cy="39600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-3639323" y="1627720"/>
            <a:ext cx="9805028" cy="5114757"/>
            <a:chOff x="-2906579" y="548982"/>
            <a:chExt cx="9805028" cy="6002967"/>
          </a:xfrm>
        </p:grpSpPr>
        <p:sp>
          <p:nvSpPr>
            <p:cNvPr id="34" name="ZoneTexte 33"/>
            <p:cNvSpPr txBox="1"/>
            <p:nvPr/>
          </p:nvSpPr>
          <p:spPr>
            <a:xfrm>
              <a:off x="1128030" y="548982"/>
              <a:ext cx="5770419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66"/>
                  </a:solidFill>
                </a:rPr>
                <a:t>Algorithme</a:t>
              </a:r>
              <a:r>
                <a:rPr lang="fr-FR" sz="2400" b="1" dirty="0" smtClean="0"/>
                <a:t> </a:t>
              </a:r>
              <a:r>
                <a:rPr lang="en-US" sz="2400" b="1" dirty="0" err="1" smtClean="0"/>
                <a:t>Resultat_Trimestriel</a:t>
              </a:r>
              <a:endParaRPr lang="fr-FR" sz="24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127903" y="1099905"/>
              <a:ext cx="4779818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Var</a:t>
              </a:r>
              <a:r>
                <a:rPr lang="fr-FR" sz="2400" b="1" dirty="0" smtClean="0"/>
                <a:t>  </a:t>
              </a:r>
              <a:r>
                <a:rPr lang="fr-FR" sz="2400" b="1" dirty="0" smtClean="0">
                  <a:solidFill>
                    <a:schemeClr val="accent1"/>
                  </a:solidFill>
                </a:rPr>
                <a:t>moyenne</a:t>
              </a:r>
              <a:r>
                <a:rPr lang="fr-FR" sz="2400" b="1" dirty="0" smtClean="0"/>
                <a:t>: Réel</a:t>
              </a:r>
              <a:endParaRPr lang="fr-FR" sz="2400" b="1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127903" y="1658435"/>
              <a:ext cx="4779818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Début</a:t>
              </a: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223633" y="2832531"/>
              <a:ext cx="4779818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Lire</a:t>
              </a:r>
              <a:r>
                <a:rPr lang="fr-FR" sz="2400" b="1" dirty="0" smtClean="0"/>
                <a:t>(</a:t>
              </a:r>
              <a:r>
                <a:rPr lang="en-US" sz="2400" b="1" dirty="0" err="1" smtClean="0"/>
                <a:t>moyenne</a:t>
              </a:r>
              <a:r>
                <a:rPr lang="fr-FR" sz="2400" b="1" dirty="0" smtClean="0"/>
                <a:t>)</a:t>
              </a:r>
              <a:endParaRPr lang="fr-FR" sz="2400" b="1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-2906579" y="6010113"/>
              <a:ext cx="4779818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Ecrire (S1,S2)</a:t>
              </a:r>
              <a:endParaRPr lang="fr-FR" sz="2400" b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079192" y="5789281"/>
              <a:ext cx="4779818" cy="54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FF0066"/>
                  </a:solidFill>
                </a:rPr>
                <a:t>Fin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581452" y="4550751"/>
            <a:ext cx="3113488" cy="1650508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5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B9CFB1"/>
              </a:clrFrom>
              <a:clrTo>
                <a:srgbClr val="B9CFB1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154496" y="2211795"/>
            <a:ext cx="3892361" cy="4519552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521318" y="2862877"/>
            <a:ext cx="811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66"/>
                </a:solidFill>
              </a:rPr>
              <a:t>Ecrire</a:t>
            </a:r>
            <a:r>
              <a:rPr lang="fr-FR" sz="2400" b="1" dirty="0" smtClean="0"/>
              <a:t> </a:t>
            </a:r>
            <a:r>
              <a:rPr lang="fr-FR" sz="2400" b="1" dirty="0" smtClean="0"/>
              <a:t>(‘’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برنامج</a:t>
            </a:r>
            <a:r>
              <a:rPr lang="ar-DZ" b="1" dirty="0" smtClean="0"/>
              <a:t>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نتيجة التلميذ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الفصلية</a:t>
            </a:r>
            <a:r>
              <a:rPr lang="fr-FR" sz="2400" b="1" dirty="0" smtClean="0"/>
              <a:t>’’)</a:t>
            </a:r>
            <a:endParaRPr lang="fr-FR" sz="24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21318" y="3249728"/>
            <a:ext cx="621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66"/>
                </a:solidFill>
              </a:rPr>
              <a:t>Ecrire</a:t>
            </a:r>
            <a:r>
              <a:rPr lang="fr-FR" sz="2400" b="1" dirty="0" smtClean="0"/>
              <a:t> </a:t>
            </a:r>
            <a:r>
              <a:rPr lang="fr-FR" sz="2400" b="1" dirty="0" smtClean="0"/>
              <a:t>(‘’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يرجى تحديد المعدل </a:t>
            </a:r>
            <a:r>
              <a:rPr lang="fr-FR" sz="2400" b="1" dirty="0" smtClean="0"/>
              <a:t>:</a:t>
            </a:r>
            <a:r>
              <a:rPr lang="fr-FR" sz="2400" b="1" dirty="0" smtClean="0"/>
              <a:t>  ’’)</a:t>
            </a:r>
            <a:endParaRPr lang="fr-FR" sz="2400" b="1" dirty="0"/>
          </a:p>
        </p:txBody>
      </p:sp>
      <p:grpSp>
        <p:nvGrpSpPr>
          <p:cNvPr id="48" name="Groupe 47"/>
          <p:cNvGrpSpPr/>
          <p:nvPr/>
        </p:nvGrpSpPr>
        <p:grpSpPr>
          <a:xfrm>
            <a:off x="7900416" y="2992694"/>
            <a:ext cx="4282493" cy="2179632"/>
            <a:chOff x="2541048" y="1359973"/>
            <a:chExt cx="8255976" cy="3750503"/>
          </a:xfrm>
        </p:grpSpPr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048" y="1359973"/>
              <a:ext cx="8255976" cy="3750503"/>
            </a:xfrm>
            <a:prstGeom prst="rect">
              <a:avLst/>
            </a:prstGeom>
          </p:spPr>
        </p:pic>
        <p:grpSp>
          <p:nvGrpSpPr>
            <p:cNvPr id="50" name="Groupe 49"/>
            <p:cNvGrpSpPr/>
            <p:nvPr/>
          </p:nvGrpSpPr>
          <p:grpSpPr>
            <a:xfrm>
              <a:off x="4113457" y="2488010"/>
              <a:ext cx="4088816" cy="1555173"/>
              <a:chOff x="3604188" y="2392500"/>
              <a:chExt cx="4088816" cy="155517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839740" y="2392500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9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برنامج </a:t>
                </a:r>
                <a:r>
                  <a:rPr lang="ar-DZ" sz="9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نتيجة </a:t>
                </a:r>
                <a:r>
                  <a:rPr lang="ar-DZ" sz="7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التلميذ</a:t>
                </a:r>
                <a:r>
                  <a:rPr lang="ar-DZ" sz="9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 الفصلية</a:t>
                </a:r>
                <a:endParaRPr lang="en-US" sz="9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39740" y="2804446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10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يرجى تحديد </a:t>
                </a:r>
                <a:r>
                  <a:rPr lang="ar-DZ" sz="10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المعدل :</a:t>
                </a:r>
                <a:endParaRPr lang="en-US" sz="10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626531" y="3705026"/>
                <a:ext cx="3066473" cy="2403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r-DZ" sz="9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النتيجة الفصلية </a:t>
                </a:r>
                <a:r>
                  <a:rPr lang="ar-DZ" sz="900" dirty="0" smtClean="0">
                    <a:solidFill>
                      <a:schemeClr val="bg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هي :</a:t>
                </a:r>
                <a:endParaRPr lang="en-US" sz="900" dirty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3604188" y="2753021"/>
                <a:ext cx="357983" cy="2769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4724105" y="3670674"/>
                <a:ext cx="357983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</p:txBody>
          </p:sp>
        </p:grpSp>
      </p:grpSp>
      <p:sp>
        <p:nvSpPr>
          <p:cNvPr id="56" name="ZoneTexte 55"/>
          <p:cNvSpPr txBox="1"/>
          <p:nvPr/>
        </p:nvSpPr>
        <p:spPr>
          <a:xfrm>
            <a:off x="521318" y="3938466"/>
            <a:ext cx="811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66"/>
                </a:solidFill>
              </a:rPr>
              <a:t>Ecrire</a:t>
            </a:r>
            <a:r>
              <a:rPr lang="fr-FR" sz="2400" b="1" dirty="0" smtClean="0"/>
              <a:t> </a:t>
            </a:r>
            <a:r>
              <a:rPr lang="fr-FR" sz="2400" b="1" dirty="0" smtClean="0"/>
              <a:t>(‘’</a:t>
            </a:r>
            <a:r>
              <a:rPr lang="ar-DZ" dirty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النتيجة الفصلية هي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r>
              <a:rPr lang="fr-FR" sz="2400" b="1" dirty="0" smtClean="0"/>
              <a:t>’’)</a:t>
            </a:r>
            <a:endParaRPr lang="fr-FR" sz="2400" b="1" dirty="0"/>
          </a:p>
        </p:txBody>
      </p:sp>
      <p:pic>
        <p:nvPicPr>
          <p:cNvPr id="43" name="Image 42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4981" y="4848583"/>
            <a:ext cx="922394" cy="17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99" y="383748"/>
            <a:ext cx="11707170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sz="2800" b="1" u="sng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التعليمة الشرطية </a:t>
            </a:r>
            <a:r>
              <a:rPr lang="fr-FR" sz="2800" b="1" u="sng" dirty="0">
                <a:solidFill>
                  <a:srgbClr val="53813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fr-FR" sz="2800" b="1" u="sng" dirty="0">
                <a:solidFill>
                  <a:srgbClr val="538135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هي تعليمات غير متسلسلة التي يطلق عليها اسم التعليمات الشرطية التي تقيد بشرط معين، إذا تحقق هذا الأخير نقوم بعملية و إلا نقوم بعملية أخرى. نميز نوعين من التعليمات الشرطية هما :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38363" y="3044173"/>
            <a:ext cx="6288156" cy="3030056"/>
            <a:chOff x="-167527" y="327098"/>
            <a:chExt cx="6288156" cy="1952579"/>
          </a:xfrm>
        </p:grpSpPr>
        <p:grpSp>
          <p:nvGrpSpPr>
            <p:cNvPr id="6" name="Groupe 5"/>
            <p:cNvGrpSpPr/>
            <p:nvPr/>
          </p:nvGrpSpPr>
          <p:grpSpPr>
            <a:xfrm>
              <a:off x="834677" y="327098"/>
              <a:ext cx="3612092" cy="1952579"/>
              <a:chOff x="1135122" y="3501372"/>
              <a:chExt cx="3612092" cy="1952579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1135122" y="3501372"/>
                <a:ext cx="3612092" cy="1952579"/>
                <a:chOff x="441434" y="3501372"/>
                <a:chExt cx="3612092" cy="1952579"/>
              </a:xfrm>
            </p:grpSpPr>
            <p:sp>
              <p:nvSpPr>
                <p:cNvPr id="9" name="Losange 8"/>
                <p:cNvSpPr/>
                <p:nvPr/>
              </p:nvSpPr>
              <p:spPr>
                <a:xfrm>
                  <a:off x="1211435" y="3501372"/>
                  <a:ext cx="2107561" cy="965262"/>
                </a:xfrm>
                <a:prstGeom prst="diamond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ar-DZ" sz="2400" b="1" dirty="0" smtClean="0"/>
                    <a:t>شرط منطقي</a:t>
                  </a:r>
                  <a:endParaRPr lang="ar-DZ" sz="2400" b="1" dirty="0"/>
                </a:p>
              </p:txBody>
            </p:sp>
            <p:cxnSp>
              <p:nvCxnSpPr>
                <p:cNvPr id="10" name="Connecteur droit 9"/>
                <p:cNvCxnSpPr>
                  <a:stCxn id="9" idx="1"/>
                </p:cNvCxnSpPr>
                <p:nvPr/>
              </p:nvCxnSpPr>
              <p:spPr>
                <a:xfrm flipH="1">
                  <a:off x="441434" y="3984003"/>
                  <a:ext cx="770001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 flipH="1">
                  <a:off x="3283525" y="3984003"/>
                  <a:ext cx="770001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avec flèche 11"/>
                <p:cNvCxnSpPr/>
                <p:nvPr/>
              </p:nvCxnSpPr>
              <p:spPr>
                <a:xfrm>
                  <a:off x="4053526" y="3984003"/>
                  <a:ext cx="0" cy="6143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Connecteur droit avec flèche 12"/>
                <p:cNvCxnSpPr/>
                <p:nvPr/>
              </p:nvCxnSpPr>
              <p:spPr>
                <a:xfrm>
                  <a:off x="458987" y="3984003"/>
                  <a:ext cx="0" cy="6143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441434" y="5453951"/>
                  <a:ext cx="3612092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V="1">
                  <a:off x="4053526" y="5158444"/>
                  <a:ext cx="0" cy="295507"/>
                </a:xfrm>
                <a:prstGeom prst="lin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460775" y="5158444"/>
                  <a:ext cx="0" cy="295507"/>
                </a:xfrm>
                <a:prstGeom prst="lin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" name="ZoneTexte 7"/>
              <p:cNvSpPr txBox="1"/>
              <p:nvPr/>
            </p:nvSpPr>
            <p:spPr>
              <a:xfrm>
                <a:off x="1223419" y="3541521"/>
                <a:ext cx="385000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fr-F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endParaRPr lang="ar-DZ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192280" y="3558022"/>
                <a:ext cx="385000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endParaRPr lang="ar-DZ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" name="Nuage 4"/>
            <p:cNvSpPr/>
            <p:nvPr/>
          </p:nvSpPr>
          <p:spPr>
            <a:xfrm>
              <a:off x="-167527" y="1362004"/>
              <a:ext cx="3134714" cy="652187"/>
            </a:xfrm>
            <a:prstGeom prst="cloud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2000" b="1" dirty="0" smtClean="0"/>
                <a:t>مجموعة  تعليمات 01</a:t>
              </a:r>
              <a:endParaRPr lang="fr-FR" sz="2000" b="1" dirty="0"/>
            </a:p>
          </p:txBody>
        </p:sp>
        <p:sp>
          <p:nvSpPr>
            <p:cNvPr id="20" name="Nuage 19"/>
            <p:cNvSpPr/>
            <p:nvPr/>
          </p:nvSpPr>
          <p:spPr>
            <a:xfrm>
              <a:off x="3055013" y="1362004"/>
              <a:ext cx="3065616" cy="652187"/>
            </a:xfrm>
            <a:prstGeom prst="cloud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2000" b="1" dirty="0" smtClean="0"/>
                <a:t>مجموعة  تعليمات 02</a:t>
              </a:r>
              <a:endParaRPr lang="fr-FR" sz="2000" b="1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6582814" y="3002851"/>
            <a:ext cx="4402320" cy="3487256"/>
            <a:chOff x="-690081" y="327098"/>
            <a:chExt cx="4402320" cy="2317126"/>
          </a:xfrm>
        </p:grpSpPr>
        <p:grpSp>
          <p:nvGrpSpPr>
            <p:cNvPr id="23" name="Groupe 22"/>
            <p:cNvGrpSpPr/>
            <p:nvPr/>
          </p:nvGrpSpPr>
          <p:grpSpPr>
            <a:xfrm>
              <a:off x="834677" y="327098"/>
              <a:ext cx="2877562" cy="2317126"/>
              <a:chOff x="1135122" y="3501372"/>
              <a:chExt cx="2877562" cy="2317126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1135122" y="3501372"/>
                <a:ext cx="2877562" cy="2317126"/>
                <a:chOff x="441434" y="3501372"/>
                <a:chExt cx="2877562" cy="2317126"/>
              </a:xfrm>
            </p:grpSpPr>
            <p:sp>
              <p:nvSpPr>
                <p:cNvPr id="29" name="Losange 28"/>
                <p:cNvSpPr/>
                <p:nvPr/>
              </p:nvSpPr>
              <p:spPr>
                <a:xfrm>
                  <a:off x="1211435" y="3501372"/>
                  <a:ext cx="2107561" cy="965262"/>
                </a:xfrm>
                <a:prstGeom prst="diamond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ar-DZ" sz="2400" b="1" dirty="0" smtClean="0"/>
                    <a:t>شرط منطقي</a:t>
                  </a:r>
                  <a:endParaRPr lang="ar-DZ" sz="2400" b="1" dirty="0"/>
                </a:p>
              </p:txBody>
            </p:sp>
            <p:cxnSp>
              <p:nvCxnSpPr>
                <p:cNvPr id="30" name="Connecteur droit 29"/>
                <p:cNvCxnSpPr>
                  <a:stCxn id="29" idx="1"/>
                </p:cNvCxnSpPr>
                <p:nvPr/>
              </p:nvCxnSpPr>
              <p:spPr>
                <a:xfrm flipH="1">
                  <a:off x="441434" y="3984003"/>
                  <a:ext cx="770001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>
                  <a:off x="2276977" y="4466634"/>
                  <a:ext cx="0" cy="13518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avec flèche 32"/>
                <p:cNvCxnSpPr/>
                <p:nvPr/>
              </p:nvCxnSpPr>
              <p:spPr>
                <a:xfrm>
                  <a:off x="458987" y="3984003"/>
                  <a:ext cx="0" cy="6143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>
                  <a:off x="441434" y="5453951"/>
                  <a:ext cx="1835543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 flipV="1">
                  <a:off x="460775" y="5158444"/>
                  <a:ext cx="0" cy="295507"/>
                </a:xfrm>
                <a:prstGeom prst="lin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7" name="ZoneTexte 26"/>
              <p:cNvSpPr txBox="1"/>
              <p:nvPr/>
            </p:nvSpPr>
            <p:spPr>
              <a:xfrm>
                <a:off x="1223419" y="3541521"/>
                <a:ext cx="385000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fr-F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endParaRPr lang="ar-DZ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3226961" y="4484133"/>
                <a:ext cx="385000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endParaRPr lang="ar-DZ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" name="Nuage 23"/>
            <p:cNvSpPr/>
            <p:nvPr/>
          </p:nvSpPr>
          <p:spPr>
            <a:xfrm>
              <a:off x="-690081" y="1362004"/>
              <a:ext cx="3104007" cy="652187"/>
            </a:xfrm>
            <a:prstGeom prst="cloud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2400" b="1" dirty="0" smtClean="0"/>
                <a:t>مجموعة  تعليمات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5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Office PowerPoint</Application>
  <PresentationFormat>Grand écran</PresentationFormat>
  <Paragraphs>363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Al-Jazeera-Arabic-Bold</vt:lpstr>
      <vt:lpstr>Arial</vt:lpstr>
      <vt:lpstr>Calibri</vt:lpstr>
      <vt:lpstr>Calibri Light</vt:lpstr>
      <vt:lpstr>Cambria</vt:lpstr>
      <vt:lpstr>Thème Office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</dc:creator>
  <cp:lastModifiedBy>bakhta leila linda</cp:lastModifiedBy>
  <cp:revision>55</cp:revision>
  <dcterms:created xsi:type="dcterms:W3CDTF">2022-01-04T20:02:55Z</dcterms:created>
  <dcterms:modified xsi:type="dcterms:W3CDTF">2025-02-02T21:18:11Z</dcterms:modified>
</cp:coreProperties>
</file>