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1" r:id="rId2"/>
    <p:sldId id="286" r:id="rId3"/>
    <p:sldId id="288" r:id="rId4"/>
    <p:sldId id="298" r:id="rId5"/>
    <p:sldId id="297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18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07/04/1443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اول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مسیر بینایی کامپیوتر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3200" dirty="0" smtClean="0">
                <a:cs typeface="Far.Black" pitchFamily="2" charset="-78"/>
              </a:rPr>
              <a:t>فصل هفتم : </a:t>
            </a:r>
            <a:r>
              <a:rPr lang="en-US" sz="3200" dirty="0" smtClean="0">
                <a:cs typeface="Far.Black" pitchFamily="2" charset="-78"/>
              </a:rPr>
              <a:t>HAAR Cascade Classifier</a:t>
            </a:r>
            <a:endParaRPr lang="fa-IR" sz="24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123728" y="1412776"/>
            <a:ext cx="6563072" cy="711577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en-US" sz="2800" dirty="0" err="1" smtClean="0">
                <a:solidFill>
                  <a:srgbClr val="FFFF00"/>
                </a:solidFill>
                <a:cs typeface="B Koodak" pitchFamily="2" charset="-78"/>
              </a:rPr>
              <a:t>Haar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 Cascade</a:t>
            </a:r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 ها چی هستند؟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دانلود و کار با طبقه بند های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HAAR</a:t>
            </a:r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چهره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چشم ها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پروژه تشخیص چهره و چشم به صورت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real time</a:t>
            </a:r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کار با ویدئو ها در طبقه بند های </a:t>
            </a:r>
            <a:r>
              <a:rPr lang="en-US" sz="2800" dirty="0" err="1" smtClean="0">
                <a:solidFill>
                  <a:srgbClr val="FFFF00"/>
                </a:solidFill>
                <a:cs typeface="B Koodak" pitchFamily="2" charset="-78"/>
              </a:rPr>
              <a:t>Haar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 cascade</a:t>
            </a:r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عابر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ماشین</a:t>
            </a:r>
            <a:endParaRPr lang="en-US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4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92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آنچه در این دوره خواهیم دید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اول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جزئیات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398876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43 جلسه 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7 فصل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پوشش تمامی مباحث پردازش تصویر، بینایی کامپیوتر و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OpenCV</a:t>
            </a:r>
            <a:endParaRPr lang="en-US" sz="32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پیش نیاز : پایتون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زمان : 9 ساعت</a:t>
            </a:r>
          </a:p>
          <a:p>
            <a:pPr algn="r" rtl="1"/>
            <a:endParaRPr lang="fa-IR" sz="32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67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سرفصل ها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752048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اول : معرفی دوره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دوم : مقدمات بینایی کامپیوتر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سوم : شروع کار با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OpenCV</a:t>
            </a:r>
            <a:endParaRPr lang="en-US" sz="32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چهارم :  پردازش تصویر در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OpenCV</a:t>
            </a:r>
            <a:endParaRPr lang="en-US" sz="32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پنجم : کانتور ها و </a:t>
            </a:r>
            <a:r>
              <a:rPr lang="en-US" sz="3200" dirty="0" smtClean="0">
                <a:solidFill>
                  <a:srgbClr val="FFFF00"/>
                </a:solidFill>
                <a:cs typeface="B Koodak" pitchFamily="2" charset="-78"/>
              </a:rPr>
              <a:t>Image Segmentation</a:t>
            </a:r>
            <a:endParaRPr lang="en-US" sz="3200" dirty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ششم : </a:t>
            </a:r>
            <a:r>
              <a:rPr lang="en-US" sz="3200" dirty="0" smtClean="0">
                <a:solidFill>
                  <a:srgbClr val="FFFF00"/>
                </a:solidFill>
                <a:cs typeface="B Koodak" pitchFamily="2" charset="-78"/>
              </a:rPr>
              <a:t>Object Detection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فصل هفتم :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Haar</a:t>
            </a:r>
            <a:r>
              <a:rPr lang="en-US" sz="3200" dirty="0" smtClean="0">
                <a:solidFill>
                  <a:srgbClr val="FFFF00"/>
                </a:solidFill>
                <a:cs typeface="B Koodak" pitchFamily="2" charset="-78"/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CasCade</a:t>
            </a:r>
            <a:r>
              <a:rPr lang="en-US" sz="3200" dirty="0" smtClean="0">
                <a:solidFill>
                  <a:srgbClr val="FFFF00"/>
                </a:solidFill>
                <a:cs typeface="B Koodak" pitchFamily="2" charset="-78"/>
              </a:rPr>
              <a:t> Classifier</a:t>
            </a:r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32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18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sz="4400" dirty="0" smtClean="0">
                <a:cs typeface="Far.Black" pitchFamily="2" charset="-78"/>
              </a:rPr>
              <a:t>فصل دوم : مفاهیم بینایی کامپیوتر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523217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مقدمات بینایی کامپیوتر</a:t>
            </a:r>
          </a:p>
          <a:p>
            <a:pPr lvl="1"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پردازش تصویر، پردازش سیگنال، فشرده سازی ، جعل نگاری تصویر، طبقه بندی تصویر،‌تفاوت پردازش تصویر و بینایی کامپیوتر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نکاتی که باید درنظر گرفت</a:t>
            </a:r>
          </a:p>
          <a:p>
            <a:pPr lvl="1"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پیکسل، ‌تصویر دیجیتال، مشکلات و سختی ها، نمونه های موفق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بینایی انسان و روش های تصویر برداری</a:t>
            </a:r>
          </a:p>
          <a:p>
            <a:pPr lvl="1"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کورتکس بینایی، ساختار چشم، روش های تصویر برداری</a:t>
            </a:r>
          </a:p>
          <a:p>
            <a:pPr algn="r" rtl="1"/>
            <a:endParaRPr lang="fa-IR" sz="32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46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4400" dirty="0" smtClean="0">
                <a:cs typeface="Far.Black" pitchFamily="2" charset="-78"/>
              </a:rPr>
              <a:t>فصل سوم : شروع </a:t>
            </a:r>
            <a:r>
              <a:rPr lang="en-US" sz="4400" dirty="0" err="1" smtClean="0">
                <a:cs typeface="Far.Black" pitchFamily="2" charset="-78"/>
              </a:rPr>
              <a:t>OpenCV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412776"/>
            <a:ext cx="8229600" cy="457969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معرفی و نصب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Opencv</a:t>
            </a:r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 در پایتون به طور کامل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ساختن، نوشتن، خواندن، نمایش و ذخیره سازی تصاویر در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Opencv</a:t>
            </a:r>
            <a:endParaRPr lang="en-US" sz="32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کار با ماتریس های تصاویر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انواع </a:t>
            </a:r>
            <a:r>
              <a:rPr lang="en-US" sz="3200" dirty="0" err="1" smtClean="0">
                <a:solidFill>
                  <a:srgbClr val="FFFF00"/>
                </a:solidFill>
                <a:cs typeface="B Koodak" pitchFamily="2" charset="-78"/>
              </a:rPr>
              <a:t>ColorSpace</a:t>
            </a:r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 و بررسی هر کدام</a:t>
            </a:r>
          </a:p>
          <a:p>
            <a:pPr algn="r" rtl="1"/>
            <a:r>
              <a:rPr lang="fa-IR" sz="3200" dirty="0" smtClean="0">
                <a:solidFill>
                  <a:srgbClr val="FFFF00"/>
                </a:solidFill>
                <a:cs typeface="B Koodak" pitchFamily="2" charset="-78"/>
              </a:rPr>
              <a:t>هیستوگرام در تصاویر </a:t>
            </a: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32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2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sz="4400" dirty="0" smtClean="0">
                <a:cs typeface="Far.Black" pitchFamily="2" charset="-78"/>
              </a:rPr>
              <a:t>فصل چهارم : پردازش تصویر در </a:t>
            </a:r>
            <a:r>
              <a:rPr lang="en-US" sz="4400" dirty="0" err="1" smtClean="0">
                <a:cs typeface="Far.Black" pitchFamily="2" charset="-78"/>
              </a:rPr>
              <a:t>OpenCV</a:t>
            </a:r>
            <a:endParaRPr lang="fa-IR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716016" y="1412776"/>
            <a:ext cx="3970784" cy="47643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تبدیلات تصاویر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جابجایی تصویر یا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Translation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چرخش تصاویر یا </a:t>
            </a:r>
            <a:r>
              <a:rPr lang="en-US" sz="2000" dirty="0" err="1" smtClean="0">
                <a:solidFill>
                  <a:srgbClr val="FFFF00"/>
                </a:solidFill>
                <a:cs typeface="B Koodak" pitchFamily="2" charset="-78"/>
              </a:rPr>
              <a:t>Rotaion</a:t>
            </a:r>
            <a:endParaRPr lang="en-US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en-US" sz="2000" dirty="0" err="1" smtClean="0">
                <a:solidFill>
                  <a:srgbClr val="FFFF00"/>
                </a:solidFill>
                <a:cs typeface="B Koodak" pitchFamily="2" charset="-78"/>
              </a:rPr>
              <a:t>Sacling</a:t>
            </a:r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،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Interpolation</a:t>
            </a:r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 و تغییر سایز</a:t>
            </a:r>
          </a:p>
          <a:p>
            <a:pPr algn="r" rtl="1"/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Image Pyramids</a:t>
            </a:r>
          </a:p>
          <a:p>
            <a:pPr algn="r" rtl="1"/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Image Cropping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عملگر های حسابی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عملگر های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Bitwise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کانولوشن و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Blur</a:t>
            </a:r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 کردن تصویر</a:t>
            </a:r>
          </a:p>
          <a:p>
            <a:pPr algn="r" rtl="1"/>
            <a:endParaRPr lang="fa-IR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1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000" dirty="0">
              <a:solidFill>
                <a:srgbClr val="FFFF00"/>
              </a:solidFill>
              <a:cs typeface="B Koodak" pitchFamily="2" charset="-78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1560" y="1542852"/>
            <a:ext cx="3970784" cy="4702804"/>
          </a:xfrm>
          <a:prstGeom prst="rect">
            <a:avLst/>
          </a:prstGeom>
          <a:noFill/>
          <a:ln>
            <a:noFill/>
          </a:ln>
        </p:spPr>
        <p:txBody>
          <a:bodyPr vert="horz" wrap="square" lIns="121899" tIns="60949" rIns="121899" bIns="60949" rtlCol="1">
            <a:sp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شارپ کردن تصویر</a:t>
            </a: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آستانه گذاری یا </a:t>
            </a:r>
            <a:r>
              <a:rPr lang="en-US" sz="2000" dirty="0" err="1" smtClean="0">
                <a:solidFill>
                  <a:srgbClr val="FFFF00"/>
                </a:solidFill>
                <a:cs typeface="B Koodak" pitchFamily="2" charset="-78"/>
              </a:rPr>
              <a:t>Tresholding</a:t>
            </a:r>
            <a:endParaRPr lang="en-US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الگوریتم های مورفولوژیک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dilation erosion opening closing</a:t>
            </a:r>
          </a:p>
          <a:p>
            <a:pPr algn="r" rtl="1"/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Edge</a:t>
            </a:r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 و لبه یابی</a:t>
            </a:r>
          </a:p>
          <a:p>
            <a:pPr algn="r" rtl="1"/>
            <a:r>
              <a:rPr lang="en-US" sz="2000" dirty="0">
                <a:solidFill>
                  <a:srgbClr val="FFFF00"/>
                </a:solidFill>
                <a:cs typeface="B Koodak" pitchFamily="2" charset="-78"/>
              </a:rPr>
              <a:t>Perspective &amp; 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non </a:t>
            </a:r>
            <a:r>
              <a:rPr lang="en-US" sz="2000" dirty="0">
                <a:solidFill>
                  <a:srgbClr val="FFFF00"/>
                </a:solidFill>
                <a:cs typeface="B Koodak" pitchFamily="2" charset="-78"/>
              </a:rPr>
              <a:t>Affine</a:t>
            </a:r>
            <a:r>
              <a:rPr lang="en-US" sz="2000" dirty="0" smtClean="0">
                <a:solidFill>
                  <a:srgbClr val="FFFF00"/>
                </a:solidFill>
                <a:cs typeface="B Koodak" pitchFamily="2" charset="-78"/>
              </a:rPr>
              <a:t> &amp; Affine Transformation</a:t>
            </a:r>
            <a:endParaRPr lang="fa-IR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r>
              <a:rPr lang="fa-IR" sz="2000" dirty="0" smtClean="0">
                <a:solidFill>
                  <a:srgbClr val="FFFF00"/>
                </a:solidFill>
                <a:cs typeface="B Koodak" pitchFamily="2" charset="-78"/>
              </a:rPr>
              <a:t>مینی پروژه</a:t>
            </a:r>
            <a:endParaRPr lang="en-US" sz="2000" dirty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en-US" sz="2000" dirty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0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1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0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06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3200" dirty="0" smtClean="0">
                <a:cs typeface="Far.Black" pitchFamily="2" charset="-78"/>
              </a:rPr>
              <a:t>فصل پنجم: کانتور ها و </a:t>
            </a:r>
            <a:r>
              <a:rPr lang="en-US" sz="3200" dirty="0" smtClean="0">
                <a:cs typeface="Far.Black" pitchFamily="2" charset="-78"/>
              </a:rPr>
              <a:t>Image Segmentation</a:t>
            </a:r>
            <a:endParaRPr lang="fa-IR" sz="24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123728" y="1412776"/>
            <a:ext cx="6563072" cy="668488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کانتور چیست؟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مرتب سازی کانتور ها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تخمین کانتور ها و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Convex Hull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تطبیق شکل ها بر اساس کانتور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مینی پروژه تشخیص شکل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خطوط و الگوریتم های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Hough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دایره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تشخیص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blob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مینی پروژه</a:t>
            </a: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4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69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/>
            <a:r>
              <a:rPr lang="fa-IR" sz="3200" dirty="0" smtClean="0">
                <a:cs typeface="Far.Black" pitchFamily="2" charset="-78"/>
              </a:rPr>
              <a:t>فصل ششم : </a:t>
            </a:r>
            <a:r>
              <a:rPr lang="en-US" sz="3200" dirty="0" smtClean="0">
                <a:cs typeface="Far.Black" pitchFamily="2" charset="-78"/>
              </a:rPr>
              <a:t>Object Detection</a:t>
            </a:r>
            <a:endParaRPr lang="fa-IR" sz="24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123728" y="1412776"/>
            <a:ext cx="6563072" cy="61678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معرفی تشخیص اشیاء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تطبیق تمپلیت</a:t>
            </a:r>
          </a:p>
          <a:p>
            <a:pPr algn="r" rtl="1"/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Feature Detection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پیدا کردن گوشه ها یا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Corners</a:t>
            </a:r>
          </a:p>
          <a:p>
            <a:pPr algn="r" rtl="1"/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SIFT</a:t>
            </a:r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SURF</a:t>
            </a:r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FAST</a:t>
            </a:r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BREIF</a:t>
            </a:r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،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ORB</a:t>
            </a:r>
          </a:p>
          <a:p>
            <a:pPr algn="r" rtl="1"/>
            <a:r>
              <a:rPr lang="fa-IR" sz="2800" dirty="0" smtClean="0">
                <a:solidFill>
                  <a:srgbClr val="FFFF00"/>
                </a:solidFill>
                <a:cs typeface="B Koodak" pitchFamily="2" charset="-78"/>
              </a:rPr>
              <a:t>تمرین تشخیص اشیاء به صورت </a:t>
            </a:r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real time</a:t>
            </a:r>
          </a:p>
          <a:p>
            <a:pPr algn="r" rtl="1"/>
            <a:r>
              <a:rPr lang="en-US" sz="2800" dirty="0" smtClean="0">
                <a:solidFill>
                  <a:srgbClr val="FFFF00"/>
                </a:solidFill>
                <a:cs typeface="B Koodak" pitchFamily="2" charset="-78"/>
              </a:rPr>
              <a:t>HOG</a:t>
            </a: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400" dirty="0" smtClean="0">
              <a:solidFill>
                <a:srgbClr val="FFFF00"/>
              </a:solidFill>
              <a:cs typeface="B Koodak" pitchFamily="2" charset="-78"/>
            </a:endParaRPr>
          </a:p>
          <a:p>
            <a:pPr algn="r" rtl="1"/>
            <a:endParaRPr lang="fa-IR" sz="2800" dirty="0">
              <a:solidFill>
                <a:srgbClr val="FFFF0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54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جزئیات</vt:lpstr>
      <vt:lpstr>سرفصل ها</vt:lpstr>
      <vt:lpstr>فصل دوم : مفاهیم بینایی کامپیوتر</vt:lpstr>
      <vt:lpstr>فصل سوم : شروع OpenCV</vt:lpstr>
      <vt:lpstr>فصل چهارم : پردازش تصویر در OpenCV</vt:lpstr>
      <vt:lpstr>فصل پنجم: کانتور ها و Image Segmentation</vt:lpstr>
      <vt:lpstr>فصل ششم : Object Detection</vt:lpstr>
      <vt:lpstr>فصل هفتم : HAAR Cascade Classifier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2021-11-12T17:35:46Z</dcterms:modified>
</cp:coreProperties>
</file>