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91" r:id="rId2"/>
    <p:sldId id="286" r:id="rId3"/>
    <p:sldId id="294" r:id="rId4"/>
    <p:sldId id="292" r:id="rId5"/>
    <p:sldId id="295" r:id="rId6"/>
    <p:sldId id="293" r:id="rId7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00FF"/>
    <a:srgbClr val="3399FF"/>
    <a:srgbClr val="CC00CC"/>
    <a:srgbClr val="66EC02"/>
    <a:srgbClr val="5ED8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4" autoAdjust="0"/>
    <p:restoredTop sz="94660"/>
  </p:normalViewPr>
  <p:slideViewPr>
    <p:cSldViewPr>
      <p:cViewPr>
        <p:scale>
          <a:sx n="75" d="100"/>
          <a:sy n="75" d="100"/>
        </p:scale>
        <p:origin x="-1670" y="-3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245140-4068-4AE3-A747-F5FE3A0D1866}" type="datetimeFigureOut">
              <a:rPr lang="fa-IR" smtClean="0"/>
              <a:t>01/11/1442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5992D91-F9C1-4393-893D-FE5679DF8A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9748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3663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9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530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9940" y="6608110"/>
            <a:ext cx="752469" cy="27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83209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فصل چهارم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پردازش تصویر در </a:t>
            </a:r>
            <a:r>
              <a:rPr lang="en-US" sz="4400" dirty="0" err="1" smtClean="0">
                <a:solidFill>
                  <a:srgbClr val="FFFF00"/>
                </a:solidFill>
                <a:cs typeface="Far.Black" pitchFamily="2" charset="-78"/>
              </a:rPr>
              <a:t>OpenCV</a:t>
            </a:r>
            <a:endParaRPr lang="fa-IR" sz="44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32656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6868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77053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en-US" sz="4000" dirty="0" smtClean="0">
                <a:solidFill>
                  <a:schemeClr val="bg1"/>
                </a:solidFill>
                <a:cs typeface="Far.Black" pitchFamily="2" charset="-78"/>
              </a:rPr>
              <a:t>Scaling, Interpolation, Resizing</a:t>
            </a:r>
            <a:endParaRPr lang="fa-IR" sz="40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000" dirty="0" smtClean="0">
                <a:solidFill>
                  <a:srgbClr val="FFFF00"/>
                </a:solidFill>
                <a:cs typeface="Far.Black" pitchFamily="2" charset="-78"/>
              </a:rPr>
              <a:t>جلسه </a:t>
            </a:r>
            <a:r>
              <a:rPr lang="fa-IR" sz="4000" dirty="0" smtClean="0">
                <a:solidFill>
                  <a:srgbClr val="FFFF00"/>
                </a:solidFill>
                <a:cs typeface="Far.Black" pitchFamily="2" charset="-78"/>
              </a:rPr>
              <a:t>سیزدهم</a:t>
            </a:r>
            <a:endParaRPr lang="fa-IR" sz="40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28800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78" y="1637226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84969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lvl="1" algn="ctr" rtl="1"/>
            <a:r>
              <a:rPr lang="en-US" sz="3600" dirty="0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Up &amp; Down Sampling</a:t>
            </a:r>
            <a:endParaRPr lang="fa-IR" sz="3600" dirty="0">
              <a:solidFill>
                <a:schemeClr val="bg1"/>
              </a:solidFill>
              <a:latin typeface="Lalezar" pitchFamily="2" charset="-78"/>
              <a:cs typeface="Lalezar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476672" y="1801070"/>
            <a:ext cx="5904656" cy="52322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lvl="1" algn="r" rtl="1"/>
            <a:r>
              <a:rPr lang="en-US" sz="2800" dirty="0" smtClean="0">
                <a:solidFill>
                  <a:srgbClr val="00B0F0"/>
                </a:solidFill>
                <a:latin typeface="Lalezar" pitchFamily="2" charset="-78"/>
                <a:cs typeface="Lalezar" pitchFamily="2" charset="-78"/>
              </a:rPr>
              <a:t>DOWN SAMPLING</a:t>
            </a:r>
            <a:endParaRPr lang="en-US" sz="2800" dirty="0" smtClean="0">
              <a:solidFill>
                <a:srgbClr val="00B0F0"/>
              </a:solidFill>
              <a:latin typeface="Lalezar" pitchFamily="2" charset="-78"/>
              <a:cs typeface="Lalezar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71800" y="1687535"/>
            <a:ext cx="5904656" cy="52322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lvl="1" algn="r" rtl="1"/>
            <a:r>
              <a:rPr lang="en-US" sz="2800" dirty="0" smtClean="0">
                <a:solidFill>
                  <a:srgbClr val="00B0F0"/>
                </a:solidFill>
                <a:latin typeface="Lalezar" pitchFamily="2" charset="-78"/>
                <a:cs typeface="Lalezar" pitchFamily="2" charset="-78"/>
              </a:rPr>
              <a:t>UP </a:t>
            </a:r>
            <a:r>
              <a:rPr lang="en-US" sz="2800" dirty="0" smtClean="0">
                <a:solidFill>
                  <a:srgbClr val="00B0F0"/>
                </a:solidFill>
                <a:latin typeface="Lalezar" pitchFamily="2" charset="-78"/>
                <a:cs typeface="Lalezar" pitchFamily="2" charset="-78"/>
              </a:rPr>
              <a:t>SAMPLING</a:t>
            </a:r>
            <a:endParaRPr lang="en-US" sz="2800" dirty="0" smtClean="0">
              <a:solidFill>
                <a:srgbClr val="00B0F0"/>
              </a:solidFill>
              <a:latin typeface="Lalezar" pitchFamily="2" charset="-78"/>
              <a:cs typeface="Lalezar" pitchFamily="2" charset="-78"/>
            </a:endParaRPr>
          </a:p>
        </p:txBody>
      </p:sp>
      <p:pic>
        <p:nvPicPr>
          <p:cNvPr id="2050" name="Picture 2" descr="C:\Users\Farid\Desktop\screensh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45" y="2348880"/>
            <a:ext cx="4201255" cy="316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Farid\Desktop\download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680" y="2196899"/>
            <a:ext cx="2664296" cy="423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44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84969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lvl="1" algn="ctr" rtl="1"/>
            <a:r>
              <a:rPr lang="en-US" sz="3600" dirty="0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Interpolation</a:t>
            </a:r>
            <a:endParaRPr lang="fa-IR" sz="3600" dirty="0">
              <a:solidFill>
                <a:schemeClr val="bg1"/>
              </a:solidFill>
              <a:latin typeface="Lalezar" pitchFamily="2" charset="-78"/>
              <a:cs typeface="Lalezar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041204"/>
            <a:ext cx="8496944" cy="1754326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lvl="1" algn="r" rtl="1"/>
            <a:r>
              <a:rPr lang="fa-IR" sz="36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درون یابی</a:t>
            </a:r>
          </a:p>
          <a:p>
            <a:pPr lvl="1" algn="r" rtl="1"/>
            <a:r>
              <a:rPr lang="fa-IR" sz="36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مفهومی در داده های گسسته</a:t>
            </a:r>
          </a:p>
          <a:p>
            <a:pPr lvl="1" algn="r" rtl="1"/>
            <a:endParaRPr lang="en-US" sz="3600" dirty="0" smtClean="0">
              <a:solidFill>
                <a:srgbClr val="FFFF00"/>
              </a:solidFill>
              <a:latin typeface="Lalezar" pitchFamily="2" charset="-78"/>
              <a:cs typeface="Lalezar" pitchFamily="2" charset="-7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11560" y="2204864"/>
            <a:ext cx="7992888" cy="43924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027" name="Picture 3" descr="C:\Users\Farid\Desktop\345px-Interpolation_Data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262890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Farid\Desktop\345px-Interpolation_example_linear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566" y="3212976"/>
            <a:ext cx="262890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Farid\Desktop\345px-Interpolation_example_polynomial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122" y="3349548"/>
            <a:ext cx="262890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50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84969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lvl="1" algn="ctr" rtl="1"/>
            <a:r>
              <a:rPr lang="en-US" sz="3600" dirty="0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Interpolation</a:t>
            </a:r>
            <a:endParaRPr lang="fa-IR" sz="3600" dirty="0">
              <a:solidFill>
                <a:schemeClr val="bg1"/>
              </a:solidFill>
              <a:latin typeface="Lalezar" pitchFamily="2" charset="-78"/>
              <a:cs typeface="Lalezar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041204"/>
            <a:ext cx="5256584" cy="286232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lvl="1"/>
            <a:r>
              <a:rPr lang="en-US" sz="36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CV2.INTER_AREA   </a:t>
            </a:r>
          </a:p>
          <a:p>
            <a:pPr lvl="1"/>
            <a:r>
              <a:rPr lang="en-US" sz="36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CV2.INTER_NEAREST</a:t>
            </a:r>
          </a:p>
          <a:p>
            <a:pPr lvl="1"/>
            <a:r>
              <a:rPr lang="en-US" sz="36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CV2.INTER_LINEAR</a:t>
            </a:r>
          </a:p>
          <a:p>
            <a:pPr lvl="1"/>
            <a:r>
              <a:rPr lang="en-US" sz="36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CV2.INTER_CUBIC</a:t>
            </a:r>
          </a:p>
          <a:p>
            <a:pPr lvl="1"/>
            <a:r>
              <a:rPr lang="en-US" sz="36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CV2.INTER_LANCZOS4</a:t>
            </a:r>
            <a:endParaRPr lang="en-US" sz="3600" dirty="0" smtClean="0">
              <a:solidFill>
                <a:srgbClr val="FFFF00"/>
              </a:solidFill>
              <a:latin typeface="Lalezar" pitchFamily="2" charset="-78"/>
              <a:cs typeface="Lalezar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0000" y="1041204"/>
            <a:ext cx="5904656" cy="52322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lvl="1" algn="r" rtl="1"/>
            <a:r>
              <a:rPr lang="fa-IR" sz="2800" dirty="0" smtClean="0">
                <a:solidFill>
                  <a:srgbClr val="00B0F0"/>
                </a:solidFill>
                <a:latin typeface="Lalezar" pitchFamily="2" charset="-78"/>
                <a:cs typeface="Lalezar" pitchFamily="2" charset="-78"/>
              </a:rPr>
              <a:t>مناسب </a:t>
            </a:r>
            <a:r>
              <a:rPr lang="en-US" sz="2800" dirty="0" smtClean="0">
                <a:solidFill>
                  <a:srgbClr val="00B0F0"/>
                </a:solidFill>
                <a:latin typeface="Lalezar" pitchFamily="2" charset="-78"/>
                <a:cs typeface="Lalezar" pitchFamily="2" charset="-78"/>
              </a:rPr>
              <a:t>DOWN SAMPLING</a:t>
            </a:r>
            <a:endParaRPr lang="en-US" sz="2800" dirty="0" smtClean="0">
              <a:solidFill>
                <a:srgbClr val="00B0F0"/>
              </a:solidFill>
              <a:latin typeface="Lalezar" pitchFamily="2" charset="-78"/>
              <a:cs typeface="Lalezar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7808" y="1589412"/>
            <a:ext cx="3738488" cy="52322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lvl="1" algn="r" rtl="1"/>
            <a:r>
              <a:rPr lang="fa-IR" sz="2800" dirty="0" smtClean="0">
                <a:solidFill>
                  <a:srgbClr val="00B0F0"/>
                </a:solidFill>
                <a:latin typeface="Lalezar" pitchFamily="2" charset="-78"/>
                <a:cs typeface="Lalezar" pitchFamily="2" charset="-78"/>
              </a:rPr>
              <a:t>سریع ترین</a:t>
            </a:r>
            <a:endParaRPr lang="en-US" sz="2800" dirty="0" smtClean="0">
              <a:solidFill>
                <a:srgbClr val="00B0F0"/>
              </a:solidFill>
              <a:latin typeface="Lalezar" pitchFamily="2" charset="-78"/>
              <a:cs typeface="Lalezar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7808" y="2241532"/>
            <a:ext cx="5904656" cy="46166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lvl="1" algn="r" rtl="1"/>
            <a:r>
              <a:rPr lang="fa-IR" dirty="0" smtClean="0">
                <a:solidFill>
                  <a:srgbClr val="00B0F0"/>
                </a:solidFill>
                <a:latin typeface="Lalezar" pitchFamily="2" charset="-78"/>
                <a:cs typeface="Lalezar" pitchFamily="2" charset="-78"/>
              </a:rPr>
              <a:t>مناسب </a:t>
            </a:r>
            <a:r>
              <a:rPr lang="en-US" dirty="0" smtClean="0">
                <a:solidFill>
                  <a:srgbClr val="00B0F0"/>
                </a:solidFill>
                <a:latin typeface="Lalezar" pitchFamily="2" charset="-78"/>
                <a:cs typeface="Lalezar" pitchFamily="2" charset="-78"/>
              </a:rPr>
              <a:t>UP </a:t>
            </a:r>
            <a:r>
              <a:rPr lang="en-US" dirty="0" smtClean="0">
                <a:solidFill>
                  <a:srgbClr val="00B0F0"/>
                </a:solidFill>
                <a:latin typeface="Lalezar" pitchFamily="2" charset="-78"/>
                <a:cs typeface="Lalezar" pitchFamily="2" charset="-78"/>
              </a:rPr>
              <a:t>SAMPLING</a:t>
            </a:r>
            <a:r>
              <a:rPr lang="fa-IR" dirty="0" smtClean="0">
                <a:solidFill>
                  <a:srgbClr val="00B0F0"/>
                </a:solidFill>
                <a:latin typeface="Lalezar" pitchFamily="2" charset="-78"/>
                <a:cs typeface="Lalezar" pitchFamily="2" charset="-78"/>
              </a:rPr>
              <a:t>(پیشفرض)</a:t>
            </a:r>
            <a:endParaRPr lang="en-US" dirty="0" smtClean="0">
              <a:solidFill>
                <a:srgbClr val="00B0F0"/>
              </a:solidFill>
              <a:latin typeface="Lalezar" pitchFamily="2" charset="-78"/>
              <a:cs typeface="Lalezar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15816" y="2740010"/>
            <a:ext cx="5904656" cy="52322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lvl="1" algn="r" rtl="1"/>
            <a:r>
              <a:rPr lang="fa-IR" sz="2800" dirty="0" smtClean="0">
                <a:solidFill>
                  <a:srgbClr val="00B0F0"/>
                </a:solidFill>
                <a:latin typeface="Lalezar" pitchFamily="2" charset="-78"/>
                <a:cs typeface="Lalezar" pitchFamily="2" charset="-78"/>
              </a:rPr>
              <a:t>بهتر از سه روش بالا</a:t>
            </a:r>
            <a:endParaRPr lang="en-US" sz="2800" dirty="0" smtClean="0">
              <a:solidFill>
                <a:srgbClr val="00B0F0"/>
              </a:solidFill>
              <a:latin typeface="Lalezar" pitchFamily="2" charset="-78"/>
              <a:cs typeface="Lalezar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46112" y="3263230"/>
            <a:ext cx="5904656" cy="52322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lvl="1" algn="r" rtl="1"/>
            <a:r>
              <a:rPr lang="fa-IR" sz="2800" dirty="0" smtClean="0">
                <a:solidFill>
                  <a:srgbClr val="00B0F0"/>
                </a:solidFill>
                <a:latin typeface="Lalezar" pitchFamily="2" charset="-78"/>
                <a:cs typeface="Lalezar" pitchFamily="2" charset="-78"/>
              </a:rPr>
              <a:t>بهترین روش</a:t>
            </a:r>
            <a:endParaRPr lang="en-US" sz="2800" dirty="0" smtClean="0">
              <a:solidFill>
                <a:srgbClr val="00B0F0"/>
              </a:solidFill>
              <a:latin typeface="Lalezar" pitchFamily="2" charset="-78"/>
              <a:cs typeface="Lalez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5955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84969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lvl="1" algn="ctr" rtl="1"/>
            <a:r>
              <a:rPr lang="en-US" sz="3600" dirty="0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Affine </a:t>
            </a:r>
            <a:r>
              <a:rPr lang="en-US" sz="3600" dirty="0" err="1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Vs</a:t>
            </a:r>
            <a:r>
              <a:rPr lang="en-US" sz="3600" dirty="0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 Non Affine</a:t>
            </a:r>
            <a:endParaRPr lang="fa-IR" sz="3600" dirty="0">
              <a:solidFill>
                <a:schemeClr val="bg1"/>
              </a:solidFill>
              <a:latin typeface="Lalezar" pitchFamily="2" charset="-78"/>
              <a:cs typeface="Lalezar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14472" y="3843763"/>
            <a:ext cx="420600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lvl="1"/>
            <a:r>
              <a:rPr lang="en-US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Non affine or projective 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Transform</a:t>
            </a:r>
          </a:p>
          <a:p>
            <a:pPr lvl="1"/>
            <a:r>
              <a:rPr lang="en-US" dirty="0" err="1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Homograghy</a:t>
            </a:r>
            <a:endParaRPr lang="en-US" smtClean="0">
              <a:solidFill>
                <a:srgbClr val="FFFF00"/>
              </a:solidFill>
              <a:latin typeface="Lalezar" pitchFamily="2" charset="-78"/>
              <a:cs typeface="Lalezar" pitchFamily="2" charset="-78"/>
            </a:endParaRPr>
          </a:p>
          <a:p>
            <a:pPr lvl="1"/>
            <a:endParaRPr lang="en-US" dirty="0" smtClean="0">
              <a:solidFill>
                <a:srgbClr val="FFFF00"/>
              </a:solidFill>
              <a:latin typeface="Lalezar" pitchFamily="2" charset="-78"/>
              <a:cs typeface="Lalezar" pitchFamily="2" charset="-7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85436" y="1512387"/>
            <a:ext cx="4176464" cy="50405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" name="Rounded Rectangle 3"/>
          <p:cNvSpPr/>
          <p:nvPr/>
        </p:nvSpPr>
        <p:spPr>
          <a:xfrm>
            <a:off x="715396" y="1656403"/>
            <a:ext cx="1584176" cy="1512168"/>
          </a:xfrm>
          <a:prstGeom prst="round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Rounded Rectangle 6"/>
          <p:cNvSpPr/>
          <p:nvPr/>
        </p:nvSpPr>
        <p:spPr>
          <a:xfrm>
            <a:off x="715396" y="3276583"/>
            <a:ext cx="1584176" cy="1512168"/>
          </a:xfrm>
          <a:prstGeom prst="round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Rounded Rectangle 7"/>
          <p:cNvSpPr/>
          <p:nvPr/>
        </p:nvSpPr>
        <p:spPr>
          <a:xfrm>
            <a:off x="715396" y="4896763"/>
            <a:ext cx="1584176" cy="1512168"/>
          </a:xfrm>
          <a:prstGeom prst="round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Rounded Rectangle 8"/>
          <p:cNvSpPr/>
          <p:nvPr/>
        </p:nvSpPr>
        <p:spPr>
          <a:xfrm>
            <a:off x="2589692" y="1674895"/>
            <a:ext cx="1584176" cy="1512168"/>
          </a:xfrm>
          <a:prstGeom prst="round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" name="Rounded Rectangle 9"/>
          <p:cNvSpPr/>
          <p:nvPr/>
        </p:nvSpPr>
        <p:spPr>
          <a:xfrm>
            <a:off x="2589692" y="3295075"/>
            <a:ext cx="1584176" cy="1512168"/>
          </a:xfrm>
          <a:prstGeom prst="round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Rounded Rectangle 10"/>
          <p:cNvSpPr/>
          <p:nvPr/>
        </p:nvSpPr>
        <p:spPr>
          <a:xfrm>
            <a:off x="2589692" y="4915255"/>
            <a:ext cx="1584176" cy="1512168"/>
          </a:xfrm>
          <a:prstGeom prst="round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" name="Rectangle 4"/>
          <p:cNvSpPr/>
          <p:nvPr/>
        </p:nvSpPr>
        <p:spPr>
          <a:xfrm>
            <a:off x="1005516" y="2016443"/>
            <a:ext cx="936104" cy="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" name="Rectangle 11"/>
          <p:cNvSpPr/>
          <p:nvPr/>
        </p:nvSpPr>
        <p:spPr>
          <a:xfrm>
            <a:off x="3237764" y="2207537"/>
            <a:ext cx="540060" cy="4819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3" name="Rectangle 12"/>
          <p:cNvSpPr/>
          <p:nvPr/>
        </p:nvSpPr>
        <p:spPr>
          <a:xfrm rot="19832551">
            <a:off x="2881425" y="5099202"/>
            <a:ext cx="936104" cy="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4" name="Rectangle 13"/>
          <p:cNvSpPr/>
          <p:nvPr/>
        </p:nvSpPr>
        <p:spPr>
          <a:xfrm>
            <a:off x="3693143" y="3493666"/>
            <a:ext cx="468052" cy="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5" name="Rectangle 14"/>
          <p:cNvSpPr/>
          <p:nvPr/>
        </p:nvSpPr>
        <p:spPr>
          <a:xfrm>
            <a:off x="1039432" y="3600619"/>
            <a:ext cx="936104" cy="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6" name="Rectangle 15"/>
          <p:cNvSpPr/>
          <p:nvPr/>
        </p:nvSpPr>
        <p:spPr>
          <a:xfrm>
            <a:off x="1041692" y="5220799"/>
            <a:ext cx="936104" cy="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7" name="TextBox 16"/>
          <p:cNvSpPr txBox="1"/>
          <p:nvPr/>
        </p:nvSpPr>
        <p:spPr>
          <a:xfrm>
            <a:off x="2910358" y="2689445"/>
            <a:ext cx="12400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scaling</a:t>
            </a:r>
            <a:endParaRPr lang="fa-IR" dirty="0"/>
          </a:p>
        </p:txBody>
      </p:sp>
      <p:sp>
        <p:nvSpPr>
          <p:cNvPr id="18" name="TextBox 17"/>
          <p:cNvSpPr txBox="1"/>
          <p:nvPr/>
        </p:nvSpPr>
        <p:spPr>
          <a:xfrm>
            <a:off x="2729463" y="4327086"/>
            <a:ext cx="155666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traslations</a:t>
            </a:r>
            <a:endParaRPr lang="fa-IR" dirty="0"/>
          </a:p>
        </p:txBody>
      </p:sp>
      <p:sp>
        <p:nvSpPr>
          <p:cNvPr id="19" name="TextBox 18"/>
          <p:cNvSpPr txBox="1"/>
          <p:nvPr/>
        </p:nvSpPr>
        <p:spPr>
          <a:xfrm>
            <a:off x="2887779" y="6046877"/>
            <a:ext cx="12400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rotation</a:t>
            </a:r>
            <a:endParaRPr lang="fa-IR" dirty="0"/>
          </a:p>
        </p:txBody>
      </p:sp>
      <p:sp>
        <p:nvSpPr>
          <p:cNvPr id="23" name="Rounded Rectangle 22"/>
          <p:cNvSpPr/>
          <p:nvPr/>
        </p:nvSpPr>
        <p:spPr>
          <a:xfrm>
            <a:off x="4614472" y="1512387"/>
            <a:ext cx="4176464" cy="21268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4" name="Rounded Rectangle 23"/>
          <p:cNvSpPr/>
          <p:nvPr/>
        </p:nvSpPr>
        <p:spPr>
          <a:xfrm>
            <a:off x="4999364" y="1689795"/>
            <a:ext cx="1584176" cy="1512168"/>
          </a:xfrm>
          <a:prstGeom prst="round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5" name="Rounded Rectangle 24"/>
          <p:cNvSpPr/>
          <p:nvPr/>
        </p:nvSpPr>
        <p:spPr>
          <a:xfrm>
            <a:off x="6873660" y="1708287"/>
            <a:ext cx="1584176" cy="1512168"/>
          </a:xfrm>
          <a:prstGeom prst="round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6" name="Rectangle 25"/>
          <p:cNvSpPr/>
          <p:nvPr/>
        </p:nvSpPr>
        <p:spPr>
          <a:xfrm>
            <a:off x="5289484" y="2049835"/>
            <a:ext cx="936104" cy="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8" name="Trapezoid 27"/>
          <p:cNvSpPr/>
          <p:nvPr/>
        </p:nvSpPr>
        <p:spPr>
          <a:xfrm>
            <a:off x="7161692" y="2198236"/>
            <a:ext cx="1008112" cy="712740"/>
          </a:xfrm>
          <a:prstGeom prst="trapezoi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0742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2021-06-10T08:19:13Z</dcterms:modified>
</cp:coreProperties>
</file>