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1" r:id="rId2"/>
    <p:sldId id="286" r:id="rId3"/>
    <p:sldId id="288" r:id="rId4"/>
    <p:sldId id="292" r:id="rId5"/>
    <p:sldId id="293" r:id="rId6"/>
    <p:sldId id="294" r:id="rId7"/>
    <p:sldId id="295" r:id="rId8"/>
    <p:sldId id="296" r:id="rId9"/>
    <p:sldId id="289" r:id="rId10"/>
    <p:sldId id="297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656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27/09/1442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دوم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مفاهیم بینایی کامپیوتر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&amp; Video Compression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455507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PDF : Portable Document Format (1993 Adobe)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66EC02"/>
                </a:solidFill>
                <a:cs typeface="B Koodak" pitchFamily="2" charset="-78"/>
              </a:rPr>
              <a:t>Format Container Multimedia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MPEG4 (MP4)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AVI (Microsoft 1992)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3GP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FLV (Flash Video Adobe)</a:t>
            </a:r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69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Processing </a:t>
            </a:r>
            <a:r>
              <a:rPr lang="en-US" sz="4400" dirty="0" err="1" smtClean="0">
                <a:cs typeface="Far.Black" pitchFamily="2" charset="-78"/>
              </a:rPr>
              <a:t>vs</a:t>
            </a:r>
            <a:r>
              <a:rPr lang="en-US" sz="4400" dirty="0" smtClean="0">
                <a:cs typeface="Far.Black" pitchFamily="2" charset="-78"/>
              </a:rPr>
              <a:t> Computer Vision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444427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just" rtl="1"/>
            <a:r>
              <a:rPr lang="fa-IR" dirty="0" smtClean="0">
                <a:solidFill>
                  <a:srgbClr val="FFFF00"/>
                </a:solidFill>
                <a:cs typeface="B Koodak" pitchFamily="2" charset="-78"/>
              </a:rPr>
              <a:t>هر دو از مباحث جذاب علوم کامپیوتر هستند.</a:t>
            </a:r>
          </a:p>
          <a:p>
            <a:pPr algn="just" rtl="1"/>
            <a:endParaRPr lang="fa-IR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just" rtl="1"/>
            <a:r>
              <a:rPr lang="fa-IR" dirty="0" smtClean="0">
                <a:solidFill>
                  <a:srgbClr val="00B0F0"/>
                </a:solidFill>
                <a:cs typeface="B Koodak" pitchFamily="2" charset="-78"/>
              </a:rPr>
              <a:t>تلاش بینایی کامپیوتر، ‌درک مفاهیم سطح بالا توسط سیستم، شبیه بینایی انسان است.</a:t>
            </a:r>
            <a:r>
              <a:rPr lang="fa-IR" dirty="0" smtClean="0">
                <a:solidFill>
                  <a:srgbClr val="FFFF00"/>
                </a:solidFill>
                <a:cs typeface="B Koodak" pitchFamily="2" charset="-78"/>
              </a:rPr>
              <a:t> </a:t>
            </a:r>
          </a:p>
          <a:p>
            <a:pPr algn="just" rtl="1"/>
            <a:endParaRPr lang="fa-IR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just" rtl="1"/>
            <a:r>
              <a:rPr lang="fa-IR" dirty="0" smtClean="0">
                <a:solidFill>
                  <a:srgbClr val="66EC02"/>
                </a:solidFill>
                <a:cs typeface="B Koodak" pitchFamily="2" charset="-78"/>
              </a:rPr>
              <a:t>پردازش تصویر با هدف استخراج اطلاعات و گاهاً دسته بندی در سطح پیکسل است.</a:t>
            </a:r>
            <a:endParaRPr lang="fa-IR" dirty="0">
              <a:solidFill>
                <a:srgbClr val="66EC02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24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مقدمات بینایی کامپیوتر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دوم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پردازش سیگنال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indent="0" algn="r" rtl="1">
              <a:buNone/>
            </a:pPr>
            <a:r>
              <a:rPr lang="fa-IR" dirty="0" smtClean="0">
                <a:solidFill>
                  <a:srgbClr val="FFFF00"/>
                </a:solidFill>
                <a:cs typeface="B Koodak" pitchFamily="2" charset="-78"/>
              </a:rPr>
              <a:t>تصویر یک سیگنال دو بعدی است</a:t>
            </a:r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3" name="Picture 2" descr="C:\Users\Farid\Desktop\Nice-city-french-riviera-mediterranean-sea-634776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4853574" cy="322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پردازش تصویر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267147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Image Enhancement</a:t>
            </a:r>
          </a:p>
          <a:p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Image Recognition &amp; Classification</a:t>
            </a:r>
          </a:p>
          <a:p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Image Forensics</a:t>
            </a:r>
          </a:p>
          <a:p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Image Compression</a:t>
            </a:r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71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Enhancement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2050" name="Picture 2" descr="C:\Users\Farid\Desktop\digital-photo-enhancement-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7" y="1412776"/>
            <a:ext cx="7334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rid\Desktop\16076747383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09120"/>
            <a:ext cx="365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Recognition &amp; Classification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3074" name="Picture 2" descr="C:\Users\Farid\Desktop\AdobeStock_143220535-1024x68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502400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Forensics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4098" name="Picture 2" descr="C:\Users\Farid\Desktop\bigstock-Forgery-Or-Restoration-Of-Bank-518778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81" y="1157640"/>
            <a:ext cx="3541163" cy="23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arid\Desktop\Example-of-Copy-Move-Forgery-a-Original-Image-b-Tampered-Image-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7640"/>
            <a:ext cx="3760576" cy="23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arid\Desktop\Example-of-copy-move-forgery-a-Original-image-b-Forged-image-duplicated-ob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675376" cy="247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Compression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6770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  <p:pic>
        <p:nvPicPr>
          <p:cNvPr id="5122" name="Picture 2" descr="C:\Users\Farid\Desktop\photo-png-com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6" y="1484784"/>
            <a:ext cx="821246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cs typeface="Far.Black" pitchFamily="2" charset="-78"/>
              </a:rPr>
              <a:t>Image &amp; Video Compression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466587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Image Formats: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Joint photographic Expert Group (1992)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JPEG , JPEG2000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Portable Network Graphics (PNG)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Graphics Interchange Format(GIF)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FFFF00"/>
                </a:solidFill>
                <a:cs typeface="B Koodak" pitchFamily="2" charset="-78"/>
              </a:rPr>
              <a:t>Bitmap (BMP)</a:t>
            </a:r>
          </a:p>
          <a:p>
            <a:pPr marL="0" indent="0" algn="l">
              <a:buNone/>
            </a:pPr>
            <a:endParaRPr lang="fa-IR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5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پردازش سیگنال</vt:lpstr>
      <vt:lpstr>پردازش تصویر</vt:lpstr>
      <vt:lpstr>Image Enhancement</vt:lpstr>
      <vt:lpstr>Image Recognition &amp; Classification</vt:lpstr>
      <vt:lpstr>Image Forensics</vt:lpstr>
      <vt:lpstr>Image Compression</vt:lpstr>
      <vt:lpstr>Image &amp; Video Compression</vt:lpstr>
      <vt:lpstr>Image &amp; Video Compression</vt:lpstr>
      <vt:lpstr>Image Processing vs Computer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2021-05-08T13:16:28Z</dcterms:modified>
</cp:coreProperties>
</file>