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29/11/1442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آستانه گذاری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بیستم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Thresholding</a:t>
            </a:r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Binarization</a:t>
            </a:r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)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3688" y="1412776"/>
            <a:ext cx="5472608" cy="29523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79712" y="1484784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79712" y="2888940"/>
            <a:ext cx="7200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7568" y="1412776"/>
            <a:ext cx="2880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0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1564" y="3744562"/>
            <a:ext cx="6480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255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2192" y="2810507"/>
            <a:ext cx="6480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127</a:t>
            </a:r>
            <a:endParaRPr lang="fa-IR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4581128"/>
            <a:ext cx="81369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Far.Black" pitchFamily="2" charset="-78"/>
              </a:rPr>
              <a:t>cv2.threshold(image</a:t>
            </a:r>
            <a:r>
              <a:rPr lang="en-US" sz="2800" dirty="0">
                <a:solidFill>
                  <a:schemeClr val="bg1"/>
                </a:solidFill>
                <a:cs typeface="Far.Black" pitchFamily="2" charset="-78"/>
              </a:rPr>
              <a:t>, </a:t>
            </a:r>
            <a:r>
              <a:rPr lang="en-US" sz="2800" dirty="0" smtClean="0">
                <a:solidFill>
                  <a:schemeClr val="bg1"/>
                </a:solidFill>
                <a:cs typeface="Far.Black" pitchFamily="2" charset="-78"/>
              </a:rPr>
              <a:t>Thresh </a:t>
            </a:r>
            <a:r>
              <a:rPr lang="en-US" sz="2800" dirty="0" err="1" smtClean="0">
                <a:solidFill>
                  <a:schemeClr val="bg1"/>
                </a:solidFill>
                <a:cs typeface="Far.Black" pitchFamily="2" charset="-78"/>
              </a:rPr>
              <a:t>val</a:t>
            </a:r>
            <a:r>
              <a:rPr lang="en-US" sz="2800" dirty="0" smtClean="0">
                <a:solidFill>
                  <a:schemeClr val="bg1"/>
                </a:solidFill>
                <a:cs typeface="Far.Black" pitchFamily="2" charset="-78"/>
              </a:rPr>
              <a:t>, max </a:t>
            </a:r>
            <a:r>
              <a:rPr lang="en-US" sz="2800" dirty="0" err="1" smtClean="0">
                <a:solidFill>
                  <a:schemeClr val="bg1"/>
                </a:solidFill>
                <a:cs typeface="Far.Black" pitchFamily="2" charset="-78"/>
              </a:rPr>
              <a:t>val</a:t>
            </a:r>
            <a:r>
              <a:rPr lang="en-US" sz="2800" dirty="0" smtClean="0">
                <a:solidFill>
                  <a:schemeClr val="bg1"/>
                </a:solidFill>
                <a:cs typeface="Far.Black" pitchFamily="2" charset="-78"/>
              </a:rPr>
              <a:t>, Thresh Type)</a:t>
            </a:r>
            <a:endParaRPr lang="fa-IR" sz="2800" dirty="0">
              <a:solidFill>
                <a:schemeClr val="bg1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Adaptive </a:t>
            </a:r>
            <a:r>
              <a:rPr lang="en-US" sz="44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Thresholding</a:t>
            </a:r>
            <a:endParaRPr lang="en-US" sz="4400" dirty="0" smtClean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44" y="1124744"/>
            <a:ext cx="813690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cv2.adaptiveThreshold(image,  max </a:t>
            </a:r>
            <a:r>
              <a:rPr lang="en-US" dirty="0" err="1" smtClean="0">
                <a:solidFill>
                  <a:schemeClr val="bg1"/>
                </a:solidFill>
                <a:cs typeface="Far.Black" pitchFamily="2" charset="-78"/>
              </a:rPr>
              <a:t>val</a:t>
            </a:r>
            <a:r>
              <a:rPr lang="en-US" dirty="0" smtClean="0">
                <a:solidFill>
                  <a:schemeClr val="bg1"/>
                </a:solidFill>
                <a:cs typeface="Far.Black" pitchFamily="2" charset="-78"/>
              </a:rPr>
              <a:t>, Adaptive type, Thresh Type, Block size, Constant that is subtracted from mean)</a:t>
            </a:r>
          </a:p>
          <a:p>
            <a:r>
              <a:rPr lang="en-US" dirty="0" smtClean="0">
                <a:solidFill>
                  <a:srgbClr val="FFC000"/>
                </a:solidFill>
                <a:cs typeface="Far.Black" pitchFamily="2" charset="-78"/>
              </a:rPr>
              <a:t>Block size : odd</a:t>
            </a:r>
          </a:p>
          <a:p>
            <a:r>
              <a:rPr lang="en-US" dirty="0" smtClean="0">
                <a:solidFill>
                  <a:srgbClr val="FFC000"/>
                </a:solidFill>
                <a:cs typeface="Far.Black" pitchFamily="2" charset="-78"/>
              </a:rPr>
              <a:t>ADAPTIVE_THRESH_MEAN_C : </a:t>
            </a:r>
            <a:r>
              <a:rPr lang="fa-IR" dirty="0" smtClean="0">
                <a:solidFill>
                  <a:srgbClr val="FFC000"/>
                </a:solidFill>
                <a:cs typeface="Far.Black" pitchFamily="2" charset="-78"/>
              </a:rPr>
              <a:t>بر اساس میانگین پیکسل های همسایه</a:t>
            </a:r>
          </a:p>
          <a:p>
            <a:r>
              <a:rPr lang="en-US" dirty="0" smtClean="0">
                <a:solidFill>
                  <a:srgbClr val="FFC000"/>
                </a:solidFill>
                <a:cs typeface="Far.Black" pitchFamily="2" charset="-78"/>
              </a:rPr>
              <a:t>ADAPTIVE_THRESH_GAUSSIAN_C </a:t>
            </a:r>
            <a:r>
              <a:rPr lang="en-US" dirty="0">
                <a:solidFill>
                  <a:srgbClr val="FFC000"/>
                </a:solidFill>
                <a:cs typeface="Far.Black" pitchFamily="2" charset="-78"/>
              </a:rPr>
              <a:t>: </a:t>
            </a:r>
            <a:r>
              <a:rPr lang="fa-IR" dirty="0">
                <a:solidFill>
                  <a:srgbClr val="FFC000"/>
                </a:solidFill>
                <a:cs typeface="Far.Black" pitchFamily="2" charset="-78"/>
              </a:rPr>
              <a:t>بر اساس </a:t>
            </a:r>
            <a:r>
              <a:rPr lang="fa-IR" dirty="0" smtClean="0">
                <a:solidFill>
                  <a:srgbClr val="FFC000"/>
                </a:solidFill>
                <a:cs typeface="Far.Black" pitchFamily="2" charset="-78"/>
              </a:rPr>
              <a:t>جمع وزن دار </a:t>
            </a:r>
            <a:r>
              <a:rPr lang="fa-IR" dirty="0">
                <a:solidFill>
                  <a:srgbClr val="FFC000"/>
                </a:solidFill>
                <a:cs typeface="Far.Black" pitchFamily="2" charset="-78"/>
              </a:rPr>
              <a:t>پیکسل های </a:t>
            </a:r>
            <a:r>
              <a:rPr lang="fa-IR" dirty="0" smtClean="0">
                <a:solidFill>
                  <a:srgbClr val="FFC000"/>
                </a:solidFill>
                <a:cs typeface="Far.Black" pitchFamily="2" charset="-78"/>
              </a:rPr>
              <a:t>همسایه تحت پنجره گوسی</a:t>
            </a:r>
          </a:p>
          <a:p>
            <a:r>
              <a:rPr lang="en-US" dirty="0" smtClean="0">
                <a:solidFill>
                  <a:srgbClr val="FFC000"/>
                </a:solidFill>
                <a:cs typeface="Far.Black" pitchFamily="2" charset="-78"/>
              </a:rPr>
              <a:t>THRESH_OTSU : </a:t>
            </a:r>
            <a:r>
              <a:rPr lang="fa-IR" dirty="0" smtClean="0">
                <a:solidFill>
                  <a:srgbClr val="FFC000"/>
                </a:solidFill>
                <a:cs typeface="Far.Black" pitchFamily="2" charset="-78"/>
              </a:rPr>
              <a:t>الگوریتم هوشمند براساس هیستوگرام</a:t>
            </a:r>
          </a:p>
          <a:p>
            <a:endParaRPr lang="fa-IR" dirty="0">
              <a:solidFill>
                <a:srgbClr val="FFC000"/>
              </a:solidFill>
              <a:cs typeface="Far.Black" pitchFamily="2" charset="-78"/>
            </a:endParaRPr>
          </a:p>
          <a:p>
            <a:endParaRPr lang="fa-IR" dirty="0" smtClean="0">
              <a:solidFill>
                <a:srgbClr val="FFC000"/>
              </a:solidFill>
              <a:cs typeface="Far.Black" pitchFamily="2" charset="-78"/>
            </a:endParaRPr>
          </a:p>
          <a:p>
            <a:endParaRPr lang="en-US" dirty="0" smtClean="0">
              <a:solidFill>
                <a:srgbClr val="FFC000"/>
              </a:solidFill>
              <a:cs typeface="Far.Black" pitchFamily="2" charset="-78"/>
            </a:endParaRPr>
          </a:p>
          <a:p>
            <a:pPr algn="ctr"/>
            <a:endParaRPr lang="fa-IR" dirty="0">
              <a:solidFill>
                <a:srgbClr val="FFC000"/>
              </a:solidFill>
              <a:cs typeface="Far.Black" pitchFamily="2" charset="-78"/>
            </a:endParaRPr>
          </a:p>
        </p:txBody>
      </p:sp>
      <p:pic>
        <p:nvPicPr>
          <p:cNvPr id="1026" name="Picture 2" descr="C:\Users\Farid\Desktop\thresholding_demo_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1"/>
          <a:stretch/>
        </p:blipFill>
        <p:spPr bwMode="auto">
          <a:xfrm>
            <a:off x="2123728" y="4437112"/>
            <a:ext cx="4267200" cy="1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2021-07-08T18:56:25Z</dcterms:modified>
</cp:coreProperties>
</file>