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1" r:id="rId2"/>
    <p:sldId id="286" r:id="rId3"/>
    <p:sldId id="292" r:id="rId4"/>
    <p:sldId id="295" r:id="rId5"/>
    <p:sldId id="294" r:id="rId6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C02"/>
    <a:srgbClr val="00CCFF"/>
    <a:srgbClr val="FF00FF"/>
    <a:srgbClr val="3399FF"/>
    <a:srgbClr val="CC00CC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30/11/1442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چهارم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پردازش تصویر در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3600" dirty="0" smtClean="0">
                <a:solidFill>
                  <a:schemeClr val="bg1"/>
                </a:solidFill>
                <a:cs typeface="Far.Black" pitchFamily="2" charset="-78"/>
              </a:rPr>
              <a:t>Edge Detection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بیست و </a:t>
            </a: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دوم</a:t>
            </a:r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72" y="260648"/>
            <a:ext cx="813690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fa-IR" sz="4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لبه یابی</a:t>
            </a:r>
            <a:endParaRPr lang="en-US" sz="4400" dirty="0" smtClean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  <a:p>
            <a:pPr algn="r" rtl="1"/>
            <a:endParaRPr lang="fa-IR" sz="4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pic>
        <p:nvPicPr>
          <p:cNvPr id="4" name="Picture 2" descr="C:\Users\Farid\Desktop\edgedete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36150"/>
            <a:ext cx="570786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Farid\Desktop\piq9go7i9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17" y="1742614"/>
            <a:ext cx="2522024" cy="308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4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72" y="260648"/>
            <a:ext cx="813690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fa-IR" sz="4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لبه یابی</a:t>
            </a:r>
            <a:endParaRPr lang="en-US" sz="4400" dirty="0" smtClean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  <a:p>
            <a:pPr algn="r" rtl="1"/>
            <a:endParaRPr lang="fa-IR" sz="4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520" y="1859598"/>
            <a:ext cx="8136904" cy="347787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4400" dirty="0" err="1" smtClean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Sobel</a:t>
            </a:r>
            <a:r>
              <a:rPr lang="en-US" sz="4400" dirty="0" smtClean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             : </a:t>
            </a:r>
            <a:r>
              <a:rPr lang="fa-IR" sz="4400" dirty="0" smtClean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لبه های عمودی یا افقی</a:t>
            </a:r>
            <a:endParaRPr lang="en-US" sz="4400" dirty="0" smtClean="0">
              <a:solidFill>
                <a:srgbClr val="66EC02"/>
              </a:solidFill>
              <a:latin typeface="Lalezar" pitchFamily="2" charset="-78"/>
              <a:cs typeface="Lalezar" pitchFamily="2" charset="-78"/>
            </a:endParaRPr>
          </a:p>
          <a:p>
            <a:r>
              <a:rPr lang="en-US" sz="4400" dirty="0" err="1" smtClean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Laplacian</a:t>
            </a:r>
            <a:r>
              <a:rPr lang="en-US" sz="4400" dirty="0" smtClean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  : </a:t>
            </a:r>
            <a:r>
              <a:rPr lang="fa-IR" sz="4400" dirty="0" smtClean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لبه ها در همه جهات</a:t>
            </a:r>
            <a:endParaRPr lang="en-US" sz="4400" dirty="0" smtClean="0">
              <a:solidFill>
                <a:srgbClr val="66EC02"/>
              </a:solidFill>
              <a:latin typeface="Lalezar" pitchFamily="2" charset="-78"/>
              <a:cs typeface="Lalezar" pitchFamily="2" charset="-78"/>
            </a:endParaRPr>
          </a:p>
          <a:p>
            <a:r>
              <a:rPr lang="en-US" sz="4400" dirty="0" smtClean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Canny           : </a:t>
            </a:r>
            <a:r>
              <a:rPr lang="fa-IR" sz="4400" dirty="0" smtClean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یکی از بهترین ها و با خطای کم و دقت بالا</a:t>
            </a:r>
            <a:endParaRPr lang="en-US" sz="4400" dirty="0" smtClean="0">
              <a:solidFill>
                <a:srgbClr val="66EC02"/>
              </a:solidFill>
              <a:latin typeface="Lalezar" pitchFamily="2" charset="-78"/>
              <a:cs typeface="Lalezar" pitchFamily="2" charset="-78"/>
            </a:endParaRPr>
          </a:p>
          <a:p>
            <a:endParaRPr lang="fa-IR" sz="4400" dirty="0">
              <a:solidFill>
                <a:srgbClr val="66EC02"/>
              </a:solidFill>
              <a:latin typeface="Lalezar" pitchFamily="2" charset="-78"/>
              <a:cs typeface="Lalez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6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72" y="260648"/>
            <a:ext cx="81369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Canny</a:t>
            </a:r>
            <a:endParaRPr lang="fa-IR" sz="4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872" y="1894374"/>
            <a:ext cx="8136904" cy="403187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Noise </a:t>
            </a:r>
            <a:r>
              <a:rPr lang="en-US" sz="3200" dirty="0" smtClean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reduction (Gaussian Blurring)</a:t>
            </a:r>
            <a:endParaRPr lang="en-US" sz="3200" dirty="0">
              <a:solidFill>
                <a:srgbClr val="66EC02"/>
              </a:solidFill>
              <a:latin typeface="Lalezar" pitchFamily="2" charset="-78"/>
              <a:cs typeface="Lalezar" pitchFamily="2" charset="-78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Gradient </a:t>
            </a:r>
            <a:r>
              <a:rPr lang="en-US" sz="3200" dirty="0" smtClean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calculation (intensity gradient)</a:t>
            </a:r>
            <a:endParaRPr lang="en-US" sz="3200" dirty="0">
              <a:solidFill>
                <a:srgbClr val="66EC02"/>
              </a:solidFill>
              <a:latin typeface="Lalezar" pitchFamily="2" charset="-78"/>
              <a:cs typeface="Lalezar" pitchFamily="2" charset="-78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Non-maximum </a:t>
            </a:r>
            <a:r>
              <a:rPr lang="en-US" sz="3200" dirty="0" smtClean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suppression (remove pixels that are not edges)</a:t>
            </a:r>
            <a:endParaRPr lang="en-US" sz="3200" dirty="0">
              <a:solidFill>
                <a:srgbClr val="66EC02"/>
              </a:solidFill>
              <a:latin typeface="Lalezar" pitchFamily="2" charset="-78"/>
              <a:cs typeface="Lalezar" pitchFamily="2" charset="-78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Double </a:t>
            </a:r>
            <a:r>
              <a:rPr lang="en-US" sz="3200" dirty="0" smtClean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threshold </a:t>
            </a:r>
            <a:endParaRPr lang="en-US" sz="3200" dirty="0">
              <a:solidFill>
                <a:srgbClr val="66EC02"/>
              </a:solidFill>
              <a:latin typeface="Lalezar" pitchFamily="2" charset="-78"/>
              <a:cs typeface="Lalezar" pitchFamily="2" charset="-78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Edge Tracking by </a:t>
            </a:r>
            <a:r>
              <a:rPr lang="en-US" sz="3200" dirty="0" smtClean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Hysteresis ( pixels within upper and lower threshold)</a:t>
            </a:r>
            <a:endParaRPr lang="en-US" sz="3200" dirty="0">
              <a:solidFill>
                <a:srgbClr val="66EC02"/>
              </a:solidFill>
              <a:latin typeface="Lalezar" pitchFamily="2" charset="-78"/>
              <a:cs typeface="Lalezar" pitchFamily="2" charset="-78"/>
            </a:endParaRPr>
          </a:p>
          <a:p>
            <a:pPr marL="742950" indent="-742950">
              <a:buFont typeface="+mj-lt"/>
              <a:buAutoNum type="arabicPeriod"/>
            </a:pPr>
            <a:endParaRPr lang="fa-IR" sz="3200" dirty="0">
              <a:solidFill>
                <a:srgbClr val="66EC02"/>
              </a:solidFill>
              <a:latin typeface="Lalezar" pitchFamily="2" charset="-78"/>
              <a:cs typeface="Lalez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7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2021-07-09T12:11:17Z</dcterms:modified>
</cp:coreProperties>
</file>