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91" r:id="rId2"/>
    <p:sldId id="286" r:id="rId3"/>
    <p:sldId id="301" r:id="rId4"/>
    <p:sldId id="303" r:id="rId5"/>
    <p:sldId id="304" r:id="rId6"/>
    <p:sldId id="302" r:id="rId7"/>
    <p:sldId id="306" r:id="rId8"/>
    <p:sldId id="307" r:id="rId9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D802"/>
    <a:srgbClr val="66EC02"/>
    <a:srgbClr val="00CCFF"/>
    <a:srgbClr val="FF00FF"/>
    <a:srgbClr val="3399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4" autoAdjust="0"/>
    <p:restoredTop sz="94660"/>
  </p:normalViewPr>
  <p:slideViewPr>
    <p:cSldViewPr>
      <p:cViewPr>
        <p:scale>
          <a:sx n="80" d="100"/>
          <a:sy n="80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22D234-8082-4E85-9F80-85BB3AA6132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fa-IR"/>
        </a:p>
      </dgm:t>
    </dgm:pt>
    <dgm:pt modelId="{89C08BA8-4804-44D8-A7D9-F1035E8AD939}">
      <dgm:prSet phldrT="[Text]"/>
      <dgm:spPr/>
      <dgm:t>
        <a:bodyPr/>
        <a:lstStyle/>
        <a:p>
          <a:pPr rtl="1"/>
          <a:r>
            <a:rPr lang="fa-IR" dirty="0" smtClean="0">
              <a:latin typeface="Lalezar" pitchFamily="2" charset="-78"/>
              <a:cs typeface="Lalezar" pitchFamily="2" charset="-78"/>
            </a:rPr>
            <a:t>ساخت دیتکتور</a:t>
          </a:r>
          <a:endParaRPr lang="fa-IR" dirty="0">
            <a:latin typeface="Lalezar" pitchFamily="2" charset="-78"/>
            <a:cs typeface="Lalezar" pitchFamily="2" charset="-78"/>
          </a:endParaRPr>
        </a:p>
      </dgm:t>
    </dgm:pt>
    <dgm:pt modelId="{636EE200-CCE7-411B-A9D0-AFE9910E4A21}" type="parTrans" cxnId="{39A757E2-27FB-4861-806E-A739E80DA76A}">
      <dgm:prSet/>
      <dgm:spPr/>
      <dgm:t>
        <a:bodyPr/>
        <a:lstStyle/>
        <a:p>
          <a:pPr rtl="1"/>
          <a:endParaRPr lang="fa-IR"/>
        </a:p>
      </dgm:t>
    </dgm:pt>
    <dgm:pt modelId="{03D55A23-187E-4CBF-993F-92BA58136D7A}" type="sibTrans" cxnId="{39A757E2-27FB-4861-806E-A739E80DA76A}">
      <dgm:prSet/>
      <dgm:spPr/>
      <dgm:t>
        <a:bodyPr/>
        <a:lstStyle/>
        <a:p>
          <a:pPr rtl="1"/>
          <a:endParaRPr lang="fa-IR"/>
        </a:p>
      </dgm:t>
    </dgm:pt>
    <dgm:pt modelId="{39288739-C34B-4AB2-9903-D09443B26901}">
      <dgm:prSet phldrT="[Text]"/>
      <dgm:spPr/>
      <dgm:t>
        <a:bodyPr/>
        <a:lstStyle/>
        <a:p>
          <a:pPr rtl="1"/>
          <a:r>
            <a:rPr lang="fa-IR" dirty="0" smtClean="0">
              <a:latin typeface="Lalezar" pitchFamily="2" charset="-78"/>
              <a:cs typeface="Lalezar" pitchFamily="2" charset="-78"/>
            </a:rPr>
            <a:t>دادن تصویر ورودی به دیتکتور</a:t>
          </a:r>
          <a:endParaRPr lang="fa-IR" dirty="0">
            <a:latin typeface="Lalezar" pitchFamily="2" charset="-78"/>
            <a:cs typeface="Lalezar" pitchFamily="2" charset="-78"/>
          </a:endParaRPr>
        </a:p>
      </dgm:t>
    </dgm:pt>
    <dgm:pt modelId="{D9433EEB-78CB-4821-9E0C-79B30D7B7F6C}" type="parTrans" cxnId="{825D2750-EF2B-4388-8D88-E27D7929074D}">
      <dgm:prSet/>
      <dgm:spPr/>
      <dgm:t>
        <a:bodyPr/>
        <a:lstStyle/>
        <a:p>
          <a:pPr rtl="1"/>
          <a:endParaRPr lang="fa-IR"/>
        </a:p>
      </dgm:t>
    </dgm:pt>
    <dgm:pt modelId="{88DC7A55-D5AB-404C-B823-71BBF513BFEF}" type="sibTrans" cxnId="{825D2750-EF2B-4388-8D88-E27D7929074D}">
      <dgm:prSet/>
      <dgm:spPr/>
      <dgm:t>
        <a:bodyPr/>
        <a:lstStyle/>
        <a:p>
          <a:pPr rtl="1"/>
          <a:endParaRPr lang="fa-IR"/>
        </a:p>
      </dgm:t>
    </dgm:pt>
    <dgm:pt modelId="{0208032E-4A33-486F-B851-A666480ACA1B}">
      <dgm:prSet phldrT="[Text]"/>
      <dgm:spPr/>
      <dgm:t>
        <a:bodyPr/>
        <a:lstStyle/>
        <a:p>
          <a:pPr rtl="1"/>
          <a:r>
            <a:rPr lang="fa-IR" dirty="0" smtClean="0">
              <a:latin typeface="Lalezar" pitchFamily="2" charset="-78"/>
              <a:cs typeface="Lalezar" pitchFamily="2" charset="-78"/>
            </a:rPr>
            <a:t>تعیین و بدست آوردن نقاط کلیدی</a:t>
          </a:r>
          <a:r>
            <a:rPr lang="fa-IR" dirty="0" smtClean="0"/>
            <a:t>	</a:t>
          </a:r>
          <a:endParaRPr lang="fa-IR" dirty="0"/>
        </a:p>
      </dgm:t>
    </dgm:pt>
    <dgm:pt modelId="{DE8EBDBD-39FA-40E5-8568-D1F46ED9A517}" type="parTrans" cxnId="{C3A789AC-CE66-4D21-94D6-5ED2FC97C28E}">
      <dgm:prSet/>
      <dgm:spPr/>
      <dgm:t>
        <a:bodyPr/>
        <a:lstStyle/>
        <a:p>
          <a:pPr rtl="1"/>
          <a:endParaRPr lang="fa-IR"/>
        </a:p>
      </dgm:t>
    </dgm:pt>
    <dgm:pt modelId="{22814428-9854-4491-A510-0041E40ADC89}" type="sibTrans" cxnId="{C3A789AC-CE66-4D21-94D6-5ED2FC97C28E}">
      <dgm:prSet/>
      <dgm:spPr/>
      <dgm:t>
        <a:bodyPr/>
        <a:lstStyle/>
        <a:p>
          <a:pPr rtl="1"/>
          <a:endParaRPr lang="fa-IR"/>
        </a:p>
      </dgm:t>
    </dgm:pt>
    <dgm:pt modelId="{212DEF42-25F9-4A8D-96AA-38F26725826A}">
      <dgm:prSet/>
      <dgm:spPr/>
      <dgm:t>
        <a:bodyPr/>
        <a:lstStyle/>
        <a:p>
          <a:pPr rtl="1"/>
          <a:r>
            <a:rPr lang="fa-IR" dirty="0" smtClean="0">
              <a:latin typeface="Lalezar" pitchFamily="2" charset="-78"/>
              <a:cs typeface="Lalezar" pitchFamily="2" charset="-78"/>
            </a:rPr>
            <a:t>رسم نقاط کلیدی</a:t>
          </a:r>
          <a:endParaRPr lang="fa-IR" dirty="0">
            <a:latin typeface="Lalezar" pitchFamily="2" charset="-78"/>
            <a:cs typeface="Lalezar" pitchFamily="2" charset="-78"/>
          </a:endParaRPr>
        </a:p>
      </dgm:t>
    </dgm:pt>
    <dgm:pt modelId="{28EA8867-49AA-4180-8509-E83A443E35AF}" type="parTrans" cxnId="{AB080DB4-4DC5-497F-8358-071D409CC553}">
      <dgm:prSet/>
      <dgm:spPr/>
      <dgm:t>
        <a:bodyPr/>
        <a:lstStyle/>
        <a:p>
          <a:pPr rtl="1"/>
          <a:endParaRPr lang="fa-IR"/>
        </a:p>
      </dgm:t>
    </dgm:pt>
    <dgm:pt modelId="{4ED33428-62EA-49DB-AB8A-453A429F0EA9}" type="sibTrans" cxnId="{AB080DB4-4DC5-497F-8358-071D409CC553}">
      <dgm:prSet/>
      <dgm:spPr/>
      <dgm:t>
        <a:bodyPr/>
        <a:lstStyle/>
        <a:p>
          <a:pPr rtl="1"/>
          <a:endParaRPr lang="fa-IR"/>
        </a:p>
      </dgm:t>
    </dgm:pt>
    <dgm:pt modelId="{984B71FA-8635-497F-949C-62C66060FBCB}" type="pres">
      <dgm:prSet presAssocID="{A522D234-8082-4E85-9F80-85BB3AA6132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rtl="1"/>
          <a:endParaRPr lang="fa-IR"/>
        </a:p>
      </dgm:t>
    </dgm:pt>
    <dgm:pt modelId="{035137F7-CA31-4F6F-9B64-2CE1D0FF1F1F}" type="pres">
      <dgm:prSet presAssocID="{A522D234-8082-4E85-9F80-85BB3AA6132C}" presName="dummyMaxCanvas" presStyleCnt="0">
        <dgm:presLayoutVars/>
      </dgm:prSet>
      <dgm:spPr/>
    </dgm:pt>
    <dgm:pt modelId="{64FEC61E-D557-4D98-B97A-AD5A89544DA5}" type="pres">
      <dgm:prSet presAssocID="{A522D234-8082-4E85-9F80-85BB3AA6132C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6F4CAF87-7914-4FC5-AF29-D9BBA4B6A93C}" type="pres">
      <dgm:prSet presAssocID="{A522D234-8082-4E85-9F80-85BB3AA6132C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64FA99E3-4FE3-44CF-9C79-F9ED7736D965}" type="pres">
      <dgm:prSet presAssocID="{A522D234-8082-4E85-9F80-85BB3AA6132C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2984951B-616D-4213-86BD-9FF45BB91A54}" type="pres">
      <dgm:prSet presAssocID="{A522D234-8082-4E85-9F80-85BB3AA6132C}" presName="FourNodes_4" presStyleLbl="node1" presStyleIdx="3" presStyleCnt="4" custLinFactNeighborX="586" custLinFactNeighborY="1589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842C4017-D326-4F0C-850B-F20E011087DC}" type="pres">
      <dgm:prSet presAssocID="{A522D234-8082-4E85-9F80-85BB3AA6132C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917BA0DB-21D5-4D6D-B9D2-2026EDBE3F59}" type="pres">
      <dgm:prSet presAssocID="{A522D234-8082-4E85-9F80-85BB3AA6132C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4BFEC7ED-FDB4-45E8-A1B1-0751B00EB821}" type="pres">
      <dgm:prSet presAssocID="{A522D234-8082-4E85-9F80-85BB3AA6132C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D694AD1A-6BE6-4A52-8366-C7A27BCF9508}" type="pres">
      <dgm:prSet presAssocID="{A522D234-8082-4E85-9F80-85BB3AA6132C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1CCEEA30-272D-48DB-B00D-195864857AD7}" type="pres">
      <dgm:prSet presAssocID="{A522D234-8082-4E85-9F80-85BB3AA6132C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B13D5915-EC02-4B90-BA90-6E229EF2D67E}" type="pres">
      <dgm:prSet presAssocID="{A522D234-8082-4E85-9F80-85BB3AA6132C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097C5281-D8A9-45AE-BB83-52FBB42B2D5C}" type="pres">
      <dgm:prSet presAssocID="{A522D234-8082-4E85-9F80-85BB3AA6132C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</dgm:ptLst>
  <dgm:cxnLst>
    <dgm:cxn modelId="{B9B4C0F2-7DED-40A8-9A54-1DDF6013A298}" type="presOf" srcId="{03D55A23-187E-4CBF-993F-92BA58136D7A}" destId="{842C4017-D326-4F0C-850B-F20E011087DC}" srcOrd="0" destOrd="0" presId="urn:microsoft.com/office/officeart/2005/8/layout/vProcess5"/>
    <dgm:cxn modelId="{90B00C2E-9EB2-43BE-BC98-D5EE7959F419}" type="presOf" srcId="{212DEF42-25F9-4A8D-96AA-38F26725826A}" destId="{097C5281-D8A9-45AE-BB83-52FBB42B2D5C}" srcOrd="1" destOrd="0" presId="urn:microsoft.com/office/officeart/2005/8/layout/vProcess5"/>
    <dgm:cxn modelId="{39A757E2-27FB-4861-806E-A739E80DA76A}" srcId="{A522D234-8082-4E85-9F80-85BB3AA6132C}" destId="{89C08BA8-4804-44D8-A7D9-F1035E8AD939}" srcOrd="0" destOrd="0" parTransId="{636EE200-CCE7-411B-A9D0-AFE9910E4A21}" sibTransId="{03D55A23-187E-4CBF-993F-92BA58136D7A}"/>
    <dgm:cxn modelId="{E13B3AE3-45E7-4241-9ED5-F8CBF63196B7}" type="presOf" srcId="{0208032E-4A33-486F-B851-A666480ACA1B}" destId="{B13D5915-EC02-4B90-BA90-6E229EF2D67E}" srcOrd="1" destOrd="0" presId="urn:microsoft.com/office/officeart/2005/8/layout/vProcess5"/>
    <dgm:cxn modelId="{AA431749-4E06-4262-9792-F56E2C5B55D5}" type="presOf" srcId="{39288739-C34B-4AB2-9903-D09443B26901}" destId="{6F4CAF87-7914-4FC5-AF29-D9BBA4B6A93C}" srcOrd="0" destOrd="0" presId="urn:microsoft.com/office/officeart/2005/8/layout/vProcess5"/>
    <dgm:cxn modelId="{825D2750-EF2B-4388-8D88-E27D7929074D}" srcId="{A522D234-8082-4E85-9F80-85BB3AA6132C}" destId="{39288739-C34B-4AB2-9903-D09443B26901}" srcOrd="1" destOrd="0" parTransId="{D9433EEB-78CB-4821-9E0C-79B30D7B7F6C}" sibTransId="{88DC7A55-D5AB-404C-B823-71BBF513BFEF}"/>
    <dgm:cxn modelId="{AB080DB4-4DC5-497F-8358-071D409CC553}" srcId="{A522D234-8082-4E85-9F80-85BB3AA6132C}" destId="{212DEF42-25F9-4A8D-96AA-38F26725826A}" srcOrd="3" destOrd="0" parTransId="{28EA8867-49AA-4180-8509-E83A443E35AF}" sibTransId="{4ED33428-62EA-49DB-AB8A-453A429F0EA9}"/>
    <dgm:cxn modelId="{993CCF89-6962-4AA9-91AB-9F6CC705FA1E}" type="presOf" srcId="{88DC7A55-D5AB-404C-B823-71BBF513BFEF}" destId="{917BA0DB-21D5-4D6D-B9D2-2026EDBE3F59}" srcOrd="0" destOrd="0" presId="urn:microsoft.com/office/officeart/2005/8/layout/vProcess5"/>
    <dgm:cxn modelId="{C5AD01BB-EE37-41C1-A682-7B5166051742}" type="presOf" srcId="{A522D234-8082-4E85-9F80-85BB3AA6132C}" destId="{984B71FA-8635-497F-949C-62C66060FBCB}" srcOrd="0" destOrd="0" presId="urn:microsoft.com/office/officeart/2005/8/layout/vProcess5"/>
    <dgm:cxn modelId="{13AA9AF3-589E-4D17-BBD4-57F59813E7CE}" type="presOf" srcId="{39288739-C34B-4AB2-9903-D09443B26901}" destId="{1CCEEA30-272D-48DB-B00D-195864857AD7}" srcOrd="1" destOrd="0" presId="urn:microsoft.com/office/officeart/2005/8/layout/vProcess5"/>
    <dgm:cxn modelId="{29CEF013-CB4D-4DB8-A1A7-6E6AA7E80771}" type="presOf" srcId="{89C08BA8-4804-44D8-A7D9-F1035E8AD939}" destId="{D694AD1A-6BE6-4A52-8366-C7A27BCF9508}" srcOrd="1" destOrd="0" presId="urn:microsoft.com/office/officeart/2005/8/layout/vProcess5"/>
    <dgm:cxn modelId="{08BB646F-85DD-4F7A-8291-6F1CF285F4EA}" type="presOf" srcId="{22814428-9854-4491-A510-0041E40ADC89}" destId="{4BFEC7ED-FDB4-45E8-A1B1-0751B00EB821}" srcOrd="0" destOrd="0" presId="urn:microsoft.com/office/officeart/2005/8/layout/vProcess5"/>
    <dgm:cxn modelId="{D730B5D0-20E9-4C8A-8C2F-61095200B86D}" type="presOf" srcId="{212DEF42-25F9-4A8D-96AA-38F26725826A}" destId="{2984951B-616D-4213-86BD-9FF45BB91A54}" srcOrd="0" destOrd="0" presId="urn:microsoft.com/office/officeart/2005/8/layout/vProcess5"/>
    <dgm:cxn modelId="{C3A789AC-CE66-4D21-94D6-5ED2FC97C28E}" srcId="{A522D234-8082-4E85-9F80-85BB3AA6132C}" destId="{0208032E-4A33-486F-B851-A666480ACA1B}" srcOrd="2" destOrd="0" parTransId="{DE8EBDBD-39FA-40E5-8568-D1F46ED9A517}" sibTransId="{22814428-9854-4491-A510-0041E40ADC89}"/>
    <dgm:cxn modelId="{1FD0E2A6-0F60-46F2-9215-A731A04608EA}" type="presOf" srcId="{89C08BA8-4804-44D8-A7D9-F1035E8AD939}" destId="{64FEC61E-D557-4D98-B97A-AD5A89544DA5}" srcOrd="0" destOrd="0" presId="urn:microsoft.com/office/officeart/2005/8/layout/vProcess5"/>
    <dgm:cxn modelId="{47816959-1D2A-42C7-92B9-D47FC887C0EB}" type="presOf" srcId="{0208032E-4A33-486F-B851-A666480ACA1B}" destId="{64FA99E3-4FE3-44CF-9C79-F9ED7736D965}" srcOrd="0" destOrd="0" presId="urn:microsoft.com/office/officeart/2005/8/layout/vProcess5"/>
    <dgm:cxn modelId="{4828A755-C22E-44C9-8A96-E0AF00E48BB4}" type="presParOf" srcId="{984B71FA-8635-497F-949C-62C66060FBCB}" destId="{035137F7-CA31-4F6F-9B64-2CE1D0FF1F1F}" srcOrd="0" destOrd="0" presId="urn:microsoft.com/office/officeart/2005/8/layout/vProcess5"/>
    <dgm:cxn modelId="{2A9A8CE7-F48C-49C0-85C2-CB4E14C18CAE}" type="presParOf" srcId="{984B71FA-8635-497F-949C-62C66060FBCB}" destId="{64FEC61E-D557-4D98-B97A-AD5A89544DA5}" srcOrd="1" destOrd="0" presId="urn:microsoft.com/office/officeart/2005/8/layout/vProcess5"/>
    <dgm:cxn modelId="{FC7226C9-3C36-48CA-8939-53DB07416315}" type="presParOf" srcId="{984B71FA-8635-497F-949C-62C66060FBCB}" destId="{6F4CAF87-7914-4FC5-AF29-D9BBA4B6A93C}" srcOrd="2" destOrd="0" presId="urn:microsoft.com/office/officeart/2005/8/layout/vProcess5"/>
    <dgm:cxn modelId="{00D0DBA6-DBDD-49F7-8F37-B0F268AFCF18}" type="presParOf" srcId="{984B71FA-8635-497F-949C-62C66060FBCB}" destId="{64FA99E3-4FE3-44CF-9C79-F9ED7736D965}" srcOrd="3" destOrd="0" presId="urn:microsoft.com/office/officeart/2005/8/layout/vProcess5"/>
    <dgm:cxn modelId="{FE738E46-D6B0-4BB3-9279-D6C3678620E2}" type="presParOf" srcId="{984B71FA-8635-497F-949C-62C66060FBCB}" destId="{2984951B-616D-4213-86BD-9FF45BB91A54}" srcOrd="4" destOrd="0" presId="urn:microsoft.com/office/officeart/2005/8/layout/vProcess5"/>
    <dgm:cxn modelId="{ABB1AE4B-77F6-42A0-9FBF-1354315ED3FD}" type="presParOf" srcId="{984B71FA-8635-497F-949C-62C66060FBCB}" destId="{842C4017-D326-4F0C-850B-F20E011087DC}" srcOrd="5" destOrd="0" presId="urn:microsoft.com/office/officeart/2005/8/layout/vProcess5"/>
    <dgm:cxn modelId="{C55A16AE-C593-49DC-A6E7-D1A91CCFF9FB}" type="presParOf" srcId="{984B71FA-8635-497F-949C-62C66060FBCB}" destId="{917BA0DB-21D5-4D6D-B9D2-2026EDBE3F59}" srcOrd="6" destOrd="0" presId="urn:microsoft.com/office/officeart/2005/8/layout/vProcess5"/>
    <dgm:cxn modelId="{4E584C30-8D4E-4B0B-A4C1-135C1EC8CF4F}" type="presParOf" srcId="{984B71FA-8635-497F-949C-62C66060FBCB}" destId="{4BFEC7ED-FDB4-45E8-A1B1-0751B00EB821}" srcOrd="7" destOrd="0" presId="urn:microsoft.com/office/officeart/2005/8/layout/vProcess5"/>
    <dgm:cxn modelId="{EC9F672B-5805-455C-BDD3-3402CA965D94}" type="presParOf" srcId="{984B71FA-8635-497F-949C-62C66060FBCB}" destId="{D694AD1A-6BE6-4A52-8366-C7A27BCF9508}" srcOrd="8" destOrd="0" presId="urn:microsoft.com/office/officeart/2005/8/layout/vProcess5"/>
    <dgm:cxn modelId="{046404D1-A067-4B4C-A8C4-ACC0F2B16E28}" type="presParOf" srcId="{984B71FA-8635-497F-949C-62C66060FBCB}" destId="{1CCEEA30-272D-48DB-B00D-195864857AD7}" srcOrd="9" destOrd="0" presId="urn:microsoft.com/office/officeart/2005/8/layout/vProcess5"/>
    <dgm:cxn modelId="{071B6D64-7939-478B-9FDB-33DD62C6C68B}" type="presParOf" srcId="{984B71FA-8635-497F-949C-62C66060FBCB}" destId="{B13D5915-EC02-4B90-BA90-6E229EF2D67E}" srcOrd="10" destOrd="0" presId="urn:microsoft.com/office/officeart/2005/8/layout/vProcess5"/>
    <dgm:cxn modelId="{E6329A04-B42A-499A-BAF3-127BFE1EC61A}" type="presParOf" srcId="{984B71FA-8635-497F-949C-62C66060FBCB}" destId="{097C5281-D8A9-45AE-BB83-52FBB42B2D5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EC61E-D557-4D98-B97A-AD5A89544DA5}">
      <dsp:nvSpPr>
        <dsp:cNvPr id="0" name=""/>
        <dsp:cNvSpPr/>
      </dsp:nvSpPr>
      <dsp:spPr>
        <a:xfrm>
          <a:off x="0" y="0"/>
          <a:ext cx="4876800" cy="8940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100" kern="1200" dirty="0" smtClean="0">
              <a:latin typeface="Lalezar" pitchFamily="2" charset="-78"/>
              <a:cs typeface="Lalezar" pitchFamily="2" charset="-78"/>
            </a:rPr>
            <a:t>ساخت دیتکتور</a:t>
          </a:r>
          <a:endParaRPr lang="fa-IR" sz="2100" kern="1200" dirty="0">
            <a:latin typeface="Lalezar" pitchFamily="2" charset="-78"/>
            <a:cs typeface="Lalezar" pitchFamily="2" charset="-78"/>
          </a:endParaRPr>
        </a:p>
      </dsp:txBody>
      <dsp:txXfrm>
        <a:off x="26187" y="26187"/>
        <a:ext cx="3836467" cy="841706"/>
      </dsp:txXfrm>
    </dsp:sp>
    <dsp:sp modelId="{6F4CAF87-7914-4FC5-AF29-D9BBA4B6A93C}">
      <dsp:nvSpPr>
        <dsp:cNvPr id="0" name=""/>
        <dsp:cNvSpPr/>
      </dsp:nvSpPr>
      <dsp:spPr>
        <a:xfrm>
          <a:off x="408432" y="1056640"/>
          <a:ext cx="4876800" cy="894080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100" kern="1200" dirty="0" smtClean="0">
              <a:latin typeface="Lalezar" pitchFamily="2" charset="-78"/>
              <a:cs typeface="Lalezar" pitchFamily="2" charset="-78"/>
            </a:rPr>
            <a:t>دادن تصویر ورودی به دیتکتور</a:t>
          </a:r>
          <a:endParaRPr lang="fa-IR" sz="2100" kern="1200" dirty="0">
            <a:latin typeface="Lalezar" pitchFamily="2" charset="-78"/>
            <a:cs typeface="Lalezar" pitchFamily="2" charset="-78"/>
          </a:endParaRPr>
        </a:p>
      </dsp:txBody>
      <dsp:txXfrm>
        <a:off x="434619" y="1082827"/>
        <a:ext cx="3834841" cy="841706"/>
      </dsp:txXfrm>
    </dsp:sp>
    <dsp:sp modelId="{64FA99E3-4FE3-44CF-9C79-F9ED7736D965}">
      <dsp:nvSpPr>
        <dsp:cNvPr id="0" name=""/>
        <dsp:cNvSpPr/>
      </dsp:nvSpPr>
      <dsp:spPr>
        <a:xfrm>
          <a:off x="810768" y="2113280"/>
          <a:ext cx="4876800" cy="894080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100" kern="1200" dirty="0" smtClean="0">
              <a:latin typeface="Lalezar" pitchFamily="2" charset="-78"/>
              <a:cs typeface="Lalezar" pitchFamily="2" charset="-78"/>
            </a:rPr>
            <a:t>تعیین و بدست آوردن نقاط کلیدی</a:t>
          </a:r>
          <a:r>
            <a:rPr lang="fa-IR" sz="2100" kern="1200" dirty="0" smtClean="0"/>
            <a:t>	</a:t>
          </a:r>
          <a:endParaRPr lang="fa-IR" sz="2100" kern="1200" dirty="0"/>
        </a:p>
      </dsp:txBody>
      <dsp:txXfrm>
        <a:off x="836955" y="2139467"/>
        <a:ext cx="3840937" cy="841706"/>
      </dsp:txXfrm>
    </dsp:sp>
    <dsp:sp modelId="{2984951B-616D-4213-86BD-9FF45BB91A54}">
      <dsp:nvSpPr>
        <dsp:cNvPr id="0" name=""/>
        <dsp:cNvSpPr/>
      </dsp:nvSpPr>
      <dsp:spPr>
        <a:xfrm>
          <a:off x="1219200" y="3169919"/>
          <a:ext cx="4876800" cy="894080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100" kern="1200" dirty="0" smtClean="0">
              <a:latin typeface="Lalezar" pitchFamily="2" charset="-78"/>
              <a:cs typeface="Lalezar" pitchFamily="2" charset="-78"/>
            </a:rPr>
            <a:t>رسم نقاط کلیدی</a:t>
          </a:r>
          <a:endParaRPr lang="fa-IR" sz="2100" kern="1200" dirty="0">
            <a:latin typeface="Lalezar" pitchFamily="2" charset="-78"/>
            <a:cs typeface="Lalezar" pitchFamily="2" charset="-78"/>
          </a:endParaRPr>
        </a:p>
      </dsp:txBody>
      <dsp:txXfrm>
        <a:off x="1245387" y="3196106"/>
        <a:ext cx="3834841" cy="841706"/>
      </dsp:txXfrm>
    </dsp:sp>
    <dsp:sp modelId="{842C4017-D326-4F0C-850B-F20E011087DC}">
      <dsp:nvSpPr>
        <dsp:cNvPr id="0" name=""/>
        <dsp:cNvSpPr/>
      </dsp:nvSpPr>
      <dsp:spPr>
        <a:xfrm>
          <a:off x="4295647" y="68478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a-IR" sz="2700" kern="1200"/>
        </a:p>
      </dsp:txBody>
      <dsp:txXfrm>
        <a:off x="4426406" y="684783"/>
        <a:ext cx="319634" cy="437317"/>
      </dsp:txXfrm>
    </dsp:sp>
    <dsp:sp modelId="{917BA0DB-21D5-4D6D-B9D2-2026EDBE3F59}">
      <dsp:nvSpPr>
        <dsp:cNvPr id="0" name=""/>
        <dsp:cNvSpPr/>
      </dsp:nvSpPr>
      <dsp:spPr>
        <a:xfrm>
          <a:off x="4704080" y="174142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a-IR" sz="2700" kern="1200"/>
        </a:p>
      </dsp:txBody>
      <dsp:txXfrm>
        <a:off x="4834839" y="1741423"/>
        <a:ext cx="319634" cy="437317"/>
      </dsp:txXfrm>
    </dsp:sp>
    <dsp:sp modelId="{4BFEC7ED-FDB4-45E8-A1B1-0751B00EB821}">
      <dsp:nvSpPr>
        <dsp:cNvPr id="0" name=""/>
        <dsp:cNvSpPr/>
      </dsp:nvSpPr>
      <dsp:spPr>
        <a:xfrm>
          <a:off x="5106415" y="2798064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a-IR" sz="2700" kern="1200"/>
        </a:p>
      </dsp:txBody>
      <dsp:txXfrm>
        <a:off x="5237174" y="2798064"/>
        <a:ext cx="319634" cy="4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245140-4068-4AE3-A747-F5FE3A0D1866}" type="datetimeFigureOut">
              <a:rPr lang="fa-IR" smtClean="0"/>
              <a:t>18/02/1443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5992D91-F9C1-4393-893D-FE5679DF8A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9748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940" y="6608110"/>
            <a:ext cx="752469" cy="2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فصل ششم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تشخیص اشیاء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2656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6868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520142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en-US" sz="3600" dirty="0" smtClean="0">
                <a:solidFill>
                  <a:schemeClr val="bg1"/>
                </a:solidFill>
                <a:cs typeface="Far.Black" pitchFamily="2" charset="-78"/>
              </a:rPr>
              <a:t>SIFT</a:t>
            </a:r>
            <a:endParaRPr lang="fa-IR" sz="36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28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r>
              <a:rPr lang="fa-IR" sz="2800" dirty="0" smtClean="0">
                <a:solidFill>
                  <a:srgbClr val="FFFF00"/>
                </a:solidFill>
                <a:cs typeface="Far.Black" pitchFamily="2" charset="-78"/>
              </a:rPr>
              <a:t>جلسه سی هشتم</a:t>
            </a:r>
          </a:p>
          <a:p>
            <a:pPr algn="ctr" rtl="1"/>
            <a:endParaRPr lang="fa-IR" sz="40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800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78" y="1637226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7665" y="620688"/>
            <a:ext cx="8136904" cy="310854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cs typeface="Far.Black" pitchFamily="2" charset="-78"/>
              </a:rPr>
              <a:t>SIFT (Scale Invariant Feature Transform</a:t>
            </a:r>
            <a:r>
              <a:rPr lang="en-US" sz="2800" dirty="0" smtClean="0">
                <a:solidFill>
                  <a:srgbClr val="FFFF00"/>
                </a:solidFill>
                <a:cs typeface="Far.Black" pitchFamily="2" charset="-78"/>
              </a:rPr>
              <a:t>)</a:t>
            </a:r>
          </a:p>
          <a:p>
            <a:pPr marL="342900" indent="-342900" algn="r" rtl="1">
              <a:buFont typeface="Arial" pitchFamily="34" charset="0"/>
              <a:buChar char="•"/>
            </a:pPr>
            <a:r>
              <a:rPr lang="fa-IR" sz="2800" dirty="0" smtClean="0">
                <a:solidFill>
                  <a:srgbClr val="FFFF00"/>
                </a:solidFill>
                <a:cs typeface="Far.Black" pitchFamily="2" charset="-78"/>
              </a:rPr>
              <a:t>مقاوم در برابر تغییرات سایز</a:t>
            </a:r>
            <a:endParaRPr lang="fa-IR" sz="2800" dirty="0">
              <a:solidFill>
                <a:srgbClr val="FFFF00"/>
              </a:solidFill>
              <a:cs typeface="Far.Black" pitchFamily="2" charset="-78"/>
            </a:endParaRPr>
          </a:p>
          <a:p>
            <a:pPr marL="342900" indent="-342900" algn="r" rtl="1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FF00"/>
                </a:solidFill>
                <a:cs typeface="Far.Black" pitchFamily="2" charset="-78"/>
              </a:rPr>
              <a:t> SIFT </a:t>
            </a:r>
            <a:r>
              <a:rPr lang="fa-IR" sz="2800" dirty="0">
                <a:solidFill>
                  <a:srgbClr val="FFFF00"/>
                </a:solidFill>
                <a:cs typeface="Far.Black" pitchFamily="2" charset="-78"/>
              </a:rPr>
              <a:t>به طور گسترده ای استفاده می شود (هرچند ثبت شده است) </a:t>
            </a:r>
            <a:endParaRPr lang="fa-IR" sz="28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marL="342900" indent="-342900" algn="r" rtl="1">
              <a:buFont typeface="Arial" pitchFamily="34" charset="0"/>
              <a:buChar char="•"/>
            </a:pPr>
            <a:r>
              <a:rPr lang="fa-IR" sz="2800" dirty="0" smtClean="0">
                <a:solidFill>
                  <a:srgbClr val="FFFF00"/>
                </a:solidFill>
                <a:cs typeface="Far.Black" pitchFamily="2" charset="-78"/>
              </a:rPr>
              <a:t>در بینایی </a:t>
            </a:r>
            <a:r>
              <a:rPr lang="fa-IR" sz="2800" dirty="0">
                <a:solidFill>
                  <a:srgbClr val="FFFF00"/>
                </a:solidFill>
                <a:cs typeface="Far.Black" pitchFamily="2" charset="-78"/>
              </a:rPr>
              <a:t>کامپیوتری </a:t>
            </a:r>
            <a:r>
              <a:rPr lang="fa-IR" sz="2800" dirty="0" smtClean="0">
                <a:solidFill>
                  <a:srgbClr val="FFFF00"/>
                </a:solidFill>
                <a:cs typeface="Far.Black" pitchFamily="2" charset="-78"/>
              </a:rPr>
              <a:t>بسیار موفق بوده</a:t>
            </a:r>
            <a:endParaRPr lang="fa-IR" sz="2800" dirty="0">
              <a:solidFill>
                <a:srgbClr val="FFFF00"/>
              </a:solidFill>
              <a:cs typeface="Far.Black" pitchFamily="2" charset="-78"/>
            </a:endParaRPr>
          </a:p>
          <a:p>
            <a:pPr marL="342900" indent="-342900" algn="r" rtl="1">
              <a:buFont typeface="Arial" pitchFamily="34" charset="0"/>
              <a:buChar char="•"/>
            </a:pPr>
            <a:r>
              <a:rPr lang="fa-IR" sz="2800" dirty="0" smtClean="0">
                <a:solidFill>
                  <a:srgbClr val="FFFF00"/>
                </a:solidFill>
                <a:cs typeface="Far.Black" pitchFamily="2" charset="-78"/>
              </a:rPr>
              <a:t> </a:t>
            </a:r>
            <a:r>
              <a:rPr lang="fa-IR" sz="2800" dirty="0">
                <a:solidFill>
                  <a:srgbClr val="FFFF00"/>
                </a:solidFill>
                <a:cs typeface="Far.Black" pitchFamily="2" charset="-78"/>
              </a:rPr>
              <a:t>ثبت اختراع شده و دیگر آزادانه </a:t>
            </a:r>
            <a:r>
              <a:rPr lang="fa-IR" sz="2800" dirty="0" smtClean="0">
                <a:solidFill>
                  <a:srgbClr val="FFFF00"/>
                </a:solidFill>
                <a:cs typeface="Far.Black" pitchFamily="2" charset="-78"/>
              </a:rPr>
              <a:t>در </a:t>
            </a:r>
            <a:r>
              <a:rPr lang="fa-IR" sz="2800" dirty="0">
                <a:solidFill>
                  <a:srgbClr val="FFFF00"/>
                </a:solidFill>
                <a:cs typeface="Far.Black" pitchFamily="2" charset="-78"/>
              </a:rPr>
              <a:t>دسترس </a:t>
            </a:r>
            <a:r>
              <a:rPr lang="fa-IR" sz="2800" dirty="0" smtClean="0">
                <a:solidFill>
                  <a:srgbClr val="FFFF00"/>
                </a:solidFill>
                <a:cs typeface="Far.Black" pitchFamily="2" charset="-78"/>
              </a:rPr>
              <a:t>نیست </a:t>
            </a:r>
            <a:r>
              <a:rPr lang="en-US" sz="2800" dirty="0" err="1" smtClean="0">
                <a:solidFill>
                  <a:srgbClr val="FFFF00"/>
                </a:solidFill>
                <a:cs typeface="Far.Black" pitchFamily="2" charset="-78"/>
              </a:rPr>
              <a:t>OpenCV</a:t>
            </a:r>
            <a:r>
              <a:rPr lang="en-US" sz="2800" dirty="0" smtClean="0">
                <a:solidFill>
                  <a:srgbClr val="FFFF00"/>
                </a:solidFill>
                <a:cs typeface="Far.Black" pitchFamily="2" charset="-78"/>
              </a:rPr>
              <a:t> </a:t>
            </a:r>
            <a:r>
              <a:rPr lang="en-US" sz="2800" dirty="0">
                <a:solidFill>
                  <a:srgbClr val="FFFF00"/>
                </a:solidFill>
                <a:cs typeface="Far.Black" pitchFamily="2" charset="-78"/>
              </a:rPr>
              <a:t>3.0+</a:t>
            </a:r>
            <a:endParaRPr lang="fa-IR" sz="2800" dirty="0">
              <a:solidFill>
                <a:srgbClr val="FFFF00"/>
              </a:solidFill>
              <a:cs typeface="Far.Black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3" y="3740093"/>
            <a:ext cx="7720328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15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7665" y="620688"/>
            <a:ext cx="813690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 smtClean="0">
                <a:solidFill>
                  <a:srgbClr val="FFFF00"/>
                </a:solidFill>
                <a:cs typeface="Far.Black" pitchFamily="2" charset="-78"/>
              </a:rPr>
              <a:t>ما ابتدا نقاط کلیدی را در یک تصویر با استفاده از روش </a:t>
            </a:r>
            <a:r>
              <a:rPr lang="en-US" sz="2000" dirty="0">
                <a:solidFill>
                  <a:srgbClr val="FFFF00"/>
                </a:solidFill>
                <a:cs typeface="Far.Black" pitchFamily="2" charset="-78"/>
              </a:rPr>
              <a:t>Difference of Gaussian</a:t>
            </a:r>
            <a:r>
              <a:rPr lang="fa-IR" sz="2000" dirty="0">
                <a:solidFill>
                  <a:srgbClr val="FFFF00"/>
                </a:solidFill>
                <a:cs typeface="Far.Black" pitchFamily="2" charset="-78"/>
              </a:rPr>
              <a:t> تشخیص می دهیم.</a:t>
            </a:r>
          </a:p>
          <a:p>
            <a:pPr algn="r" rtl="1"/>
            <a:r>
              <a:rPr lang="fa-IR" sz="2000" dirty="0" smtClean="0">
                <a:solidFill>
                  <a:srgbClr val="FFFF00"/>
                </a:solidFill>
                <a:cs typeface="Far.Black" pitchFamily="2" charset="-78"/>
              </a:rPr>
              <a:t>اینها </a:t>
            </a:r>
            <a:r>
              <a:rPr lang="fa-IR" sz="2000" dirty="0">
                <a:solidFill>
                  <a:srgbClr val="FFFF00"/>
                </a:solidFill>
                <a:cs typeface="Far.Black" pitchFamily="2" charset="-78"/>
              </a:rPr>
              <a:t>ناحیه هایی از تصویر هستند که تنوع در آنها از آستانه خاصی فراتر رفته و </a:t>
            </a:r>
            <a:r>
              <a:rPr lang="fa-IR" sz="2000" dirty="0" smtClean="0">
                <a:solidFill>
                  <a:srgbClr val="FFFF00"/>
                </a:solidFill>
                <a:cs typeface="Far.Black" pitchFamily="2" charset="-78"/>
              </a:rPr>
              <a:t>نسبت </a:t>
            </a:r>
            <a:r>
              <a:rPr lang="fa-IR" sz="2000" dirty="0">
                <a:solidFill>
                  <a:srgbClr val="FFFF00"/>
                </a:solidFill>
                <a:cs typeface="Far.Black" pitchFamily="2" charset="-78"/>
              </a:rPr>
              <a:t>به توصیف کننده های </a:t>
            </a:r>
            <a:r>
              <a:rPr lang="fa-IR" sz="2000" dirty="0" smtClean="0">
                <a:solidFill>
                  <a:srgbClr val="FFFF00"/>
                </a:solidFill>
                <a:cs typeface="Far.Black" pitchFamily="2" charset="-78"/>
              </a:rPr>
              <a:t>لبه </a:t>
            </a:r>
            <a:r>
              <a:rPr lang="fa-IR" sz="2000" dirty="0">
                <a:solidFill>
                  <a:srgbClr val="FFFF00"/>
                </a:solidFill>
                <a:cs typeface="Far.Black" pitchFamily="2" charset="-78"/>
              </a:rPr>
              <a:t>بهتر است</a:t>
            </a:r>
          </a:p>
          <a:p>
            <a:pPr algn="r" rtl="1"/>
            <a:r>
              <a:rPr lang="fa-IR" sz="2000" dirty="0" smtClean="0">
                <a:solidFill>
                  <a:srgbClr val="FFFF00"/>
                </a:solidFill>
                <a:cs typeface="Far.Black" pitchFamily="2" charset="-78"/>
              </a:rPr>
              <a:t>2</a:t>
            </a:r>
            <a:r>
              <a:rPr lang="fa-IR" sz="2000" dirty="0">
                <a:solidFill>
                  <a:srgbClr val="FFFF00"/>
                </a:solidFill>
                <a:cs typeface="Far.Black" pitchFamily="2" charset="-78"/>
              </a:rPr>
              <a:t>. سپس بردار </a:t>
            </a:r>
            <a:r>
              <a:rPr lang="fa-IR" sz="2000" dirty="0" smtClean="0">
                <a:solidFill>
                  <a:srgbClr val="FFFF00"/>
                </a:solidFill>
                <a:cs typeface="Far.Black" pitchFamily="2" charset="-78"/>
              </a:rPr>
              <a:t>توصیف </a:t>
            </a:r>
            <a:r>
              <a:rPr lang="fa-IR" sz="2000" dirty="0">
                <a:solidFill>
                  <a:srgbClr val="FFFF00"/>
                </a:solidFill>
                <a:cs typeface="Far.Black" pitchFamily="2" charset="-78"/>
              </a:rPr>
              <a:t>کننده </a:t>
            </a:r>
            <a:r>
              <a:rPr lang="fa-IR" sz="2000" dirty="0" smtClean="0">
                <a:solidFill>
                  <a:srgbClr val="FFFF00"/>
                </a:solidFill>
                <a:cs typeface="Far.Black" pitchFamily="2" charset="-78"/>
              </a:rPr>
              <a:t>را </a:t>
            </a:r>
            <a:r>
              <a:rPr lang="fa-IR" sz="2000" dirty="0">
                <a:solidFill>
                  <a:srgbClr val="FFFF00"/>
                </a:solidFill>
                <a:cs typeface="Far.Black" pitchFamily="2" charset="-78"/>
              </a:rPr>
              <a:t>برای این </a:t>
            </a:r>
            <a:r>
              <a:rPr lang="fa-IR" sz="2000" dirty="0" smtClean="0">
                <a:solidFill>
                  <a:srgbClr val="FFFF00"/>
                </a:solidFill>
                <a:cs typeface="Far.Black" pitchFamily="2" charset="-78"/>
              </a:rPr>
              <a:t>مناطق کلیدی ایجاد </a:t>
            </a:r>
            <a:r>
              <a:rPr lang="fa-IR" sz="2000" dirty="0">
                <a:solidFill>
                  <a:srgbClr val="FFFF00"/>
                </a:solidFill>
                <a:cs typeface="Far.Black" pitchFamily="2" charset="-78"/>
              </a:rPr>
              <a:t>می کنیم</a:t>
            </a:r>
            <a:r>
              <a:rPr lang="fa-IR" sz="2000" dirty="0" smtClean="0">
                <a:solidFill>
                  <a:srgbClr val="FFFF00"/>
                </a:solidFill>
                <a:cs typeface="Far.Black" pitchFamily="2" charset="-78"/>
              </a:rPr>
              <a:t>.</a:t>
            </a:r>
          </a:p>
          <a:p>
            <a:pPr algn="r" rtl="1"/>
            <a:r>
              <a:rPr lang="fa-IR" sz="2000" dirty="0" smtClean="0">
                <a:solidFill>
                  <a:srgbClr val="FFFF00"/>
                </a:solidFill>
                <a:cs typeface="Far.Black" pitchFamily="2" charset="-78"/>
              </a:rPr>
              <a:t> </a:t>
            </a:r>
            <a:r>
              <a:rPr lang="fa-IR" sz="2000" dirty="0">
                <a:solidFill>
                  <a:srgbClr val="FFFF00"/>
                </a:solidFill>
                <a:cs typeface="Far.Black" pitchFamily="2" charset="-78"/>
              </a:rPr>
              <a:t>تغییر ناپذیری </a:t>
            </a:r>
            <a:r>
              <a:rPr lang="fa-IR" sz="2000" dirty="0" smtClean="0">
                <a:solidFill>
                  <a:srgbClr val="FFFF00"/>
                </a:solidFill>
                <a:cs typeface="Far.Black" pitchFamily="2" charset="-78"/>
              </a:rPr>
              <a:t>در برابر تغییر سایز </a:t>
            </a:r>
            <a:r>
              <a:rPr lang="fa-IR" sz="2000" dirty="0">
                <a:solidFill>
                  <a:srgbClr val="FFFF00"/>
                </a:solidFill>
                <a:cs typeface="Far.Black" pitchFamily="2" charset="-78"/>
              </a:rPr>
              <a:t>از طریق فرآیند زیر </a:t>
            </a:r>
            <a:r>
              <a:rPr lang="fa-IR" sz="2000" dirty="0" smtClean="0">
                <a:solidFill>
                  <a:srgbClr val="FFFF00"/>
                </a:solidFill>
                <a:cs typeface="Far.Black" pitchFamily="2" charset="-78"/>
              </a:rPr>
              <a:t>به </a:t>
            </a:r>
            <a:r>
              <a:rPr lang="fa-IR" sz="2000" dirty="0">
                <a:solidFill>
                  <a:srgbClr val="FFFF00"/>
                </a:solidFill>
                <a:cs typeface="Far.Black" pitchFamily="2" charset="-78"/>
              </a:rPr>
              <a:t>دست می </a:t>
            </a:r>
            <a:r>
              <a:rPr lang="fa-IR" sz="2000" dirty="0" smtClean="0">
                <a:solidFill>
                  <a:srgbClr val="FFFF00"/>
                </a:solidFill>
                <a:cs typeface="Far.Black" pitchFamily="2" charset="-78"/>
              </a:rPr>
              <a:t>آید:</a:t>
            </a:r>
          </a:p>
          <a:p>
            <a:pPr algn="r" rtl="1"/>
            <a:endParaRPr lang="fa-IR" sz="2000" dirty="0">
              <a:solidFill>
                <a:srgbClr val="5ED802"/>
              </a:solidFill>
              <a:cs typeface="Far.Black" pitchFamily="2" charset="-78"/>
            </a:endParaRPr>
          </a:p>
          <a:p>
            <a:pPr algn="r" rtl="1"/>
            <a:r>
              <a:rPr lang="fa-IR" sz="2000" dirty="0" smtClean="0">
                <a:solidFill>
                  <a:srgbClr val="5ED802"/>
                </a:solidFill>
                <a:cs typeface="Far.Black" pitchFamily="2" charset="-78"/>
              </a:rPr>
              <a:t>الف. </a:t>
            </a:r>
            <a:r>
              <a:rPr lang="fa-IR" sz="2000" dirty="0">
                <a:solidFill>
                  <a:srgbClr val="5ED802"/>
                </a:solidFill>
                <a:cs typeface="Far.Black" pitchFamily="2" charset="-78"/>
              </a:rPr>
              <a:t>نقاط </a:t>
            </a:r>
            <a:r>
              <a:rPr lang="fa-IR" sz="2000" dirty="0" smtClean="0">
                <a:solidFill>
                  <a:srgbClr val="5ED802"/>
                </a:solidFill>
                <a:cs typeface="Far.Black" pitchFamily="2" charset="-78"/>
              </a:rPr>
              <a:t>کلیدی در </a:t>
            </a:r>
            <a:r>
              <a:rPr lang="fa-IR" sz="2000" dirty="0">
                <a:solidFill>
                  <a:srgbClr val="5ED802"/>
                </a:solidFill>
                <a:cs typeface="Far.Black" pitchFamily="2" charset="-78"/>
              </a:rPr>
              <a:t>چندین مقیاس مختلف اسکن می شوند</a:t>
            </a:r>
          </a:p>
          <a:p>
            <a:pPr algn="r" rtl="1"/>
            <a:r>
              <a:rPr lang="fa-IR" sz="2000" dirty="0" smtClean="0">
                <a:solidFill>
                  <a:srgbClr val="5ED802"/>
                </a:solidFill>
                <a:cs typeface="Far.Black" pitchFamily="2" charset="-78"/>
              </a:rPr>
              <a:t>ب. مقیاسی که در آن، پارامتر ها، ثبات خاصی را دارند، </a:t>
            </a:r>
            <a:r>
              <a:rPr lang="fa-IR" sz="2000" dirty="0">
                <a:solidFill>
                  <a:srgbClr val="5ED802"/>
                </a:solidFill>
                <a:cs typeface="Far.Black" pitchFamily="2" charset="-78"/>
              </a:rPr>
              <a:t>توسط بردار </a:t>
            </a:r>
            <a:r>
              <a:rPr lang="fa-IR" sz="2000" dirty="0" smtClean="0">
                <a:solidFill>
                  <a:srgbClr val="5ED802"/>
                </a:solidFill>
                <a:cs typeface="Far.Black" pitchFamily="2" charset="-78"/>
              </a:rPr>
              <a:t>توصیف کننده انتخاب شده و کدگذاری می شود</a:t>
            </a:r>
          </a:p>
          <a:p>
            <a:pPr algn="r" rtl="1"/>
            <a:r>
              <a:rPr lang="fa-IR" sz="2000" dirty="0" smtClean="0">
                <a:solidFill>
                  <a:srgbClr val="5ED802"/>
                </a:solidFill>
                <a:cs typeface="Far.Black" pitchFamily="2" charset="-78"/>
              </a:rPr>
              <a:t>. </a:t>
            </a:r>
            <a:r>
              <a:rPr lang="fa-IR" sz="2000" dirty="0">
                <a:solidFill>
                  <a:srgbClr val="5ED802"/>
                </a:solidFill>
                <a:cs typeface="Far.Black" pitchFamily="2" charset="-78"/>
              </a:rPr>
              <a:t>بنابراین ، صرف نظر از اندازه اولیه ، مقیاس </a:t>
            </a:r>
            <a:r>
              <a:rPr lang="fa-IR" sz="2000" dirty="0" smtClean="0">
                <a:solidFill>
                  <a:srgbClr val="5ED802"/>
                </a:solidFill>
                <a:cs typeface="Far.Black" pitchFamily="2" charset="-78"/>
              </a:rPr>
              <a:t>پایدارتر پیدا </a:t>
            </a:r>
            <a:r>
              <a:rPr lang="fa-IR" sz="2000" dirty="0">
                <a:solidFill>
                  <a:srgbClr val="5ED802"/>
                </a:solidFill>
                <a:cs typeface="Far.Black" pitchFamily="2" charset="-78"/>
              </a:rPr>
              <a:t>شده است که به ما اجازه می دهد تا تغییر اندازه مقیاس داشته باشیم.</a:t>
            </a:r>
          </a:p>
          <a:p>
            <a:pPr algn="r" rtl="1"/>
            <a:r>
              <a:rPr lang="fa-IR" sz="2000" dirty="0" smtClean="0">
                <a:solidFill>
                  <a:srgbClr val="5ED802"/>
                </a:solidFill>
                <a:cs typeface="Far.Black" pitchFamily="2" charset="-78"/>
              </a:rPr>
              <a:t>ج</a:t>
            </a:r>
            <a:r>
              <a:rPr lang="fa-IR" sz="2000" dirty="0">
                <a:solidFill>
                  <a:srgbClr val="5ED802"/>
                </a:solidFill>
                <a:cs typeface="Far.Black" pitchFamily="2" charset="-78"/>
              </a:rPr>
              <a:t>. تغییر ناپذیری چرخش با بدست آوردن تخصیص </a:t>
            </a:r>
            <a:r>
              <a:rPr lang="fa-IR" sz="2000" dirty="0" smtClean="0">
                <a:solidFill>
                  <a:srgbClr val="5ED802"/>
                </a:solidFill>
                <a:cs typeface="Far.Black" pitchFamily="2" charset="-78"/>
              </a:rPr>
              <a:t>جهت بردار نقطه </a:t>
            </a:r>
            <a:r>
              <a:rPr lang="fa-IR" sz="2000" dirty="0">
                <a:solidFill>
                  <a:srgbClr val="5ED802"/>
                </a:solidFill>
                <a:cs typeface="Far.Black" pitchFamily="2" charset="-78"/>
              </a:rPr>
              <a:t>کلیدی با استفاده از اندازه گرادیان تصویر به دست می آید. وقتی جهت دو بعدی را بشناسیم ، می توانیم این جهت را </a:t>
            </a:r>
            <a:r>
              <a:rPr lang="fa-IR" sz="2000" dirty="0" smtClean="0">
                <a:solidFill>
                  <a:srgbClr val="5ED802"/>
                </a:solidFill>
                <a:cs typeface="Far.Black" pitchFamily="2" charset="-78"/>
              </a:rPr>
              <a:t>نرمالیزه کنیم</a:t>
            </a:r>
            <a:endParaRPr lang="fa-IR" sz="2000" dirty="0">
              <a:solidFill>
                <a:srgbClr val="5ED802"/>
              </a:solidFill>
              <a:cs typeface="Far.Blac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483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32656"/>
            <a:ext cx="5124439" cy="3960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490" y="4437112"/>
            <a:ext cx="4666897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400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1164" y="576356"/>
            <a:ext cx="8136904" cy="3724096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  <a:cs typeface="Far.Black" pitchFamily="2" charset="-78"/>
              </a:rPr>
              <a:t>Speeded Up Robust Features (SURF</a:t>
            </a:r>
            <a:r>
              <a:rPr lang="en-US" sz="3200" dirty="0" smtClean="0">
                <a:solidFill>
                  <a:srgbClr val="FFFF00"/>
                </a:solidFill>
                <a:cs typeface="Far.Black" pitchFamily="2" charset="-78"/>
              </a:rPr>
              <a:t>)</a:t>
            </a:r>
          </a:p>
          <a:p>
            <a:pPr marL="342900" indent="-342900" algn="r" rtl="1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FF00"/>
                </a:solidFill>
                <a:cs typeface="Far.Black" pitchFamily="2" charset="-78"/>
              </a:rPr>
              <a:t> SIFT </a:t>
            </a: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از نظر محاسباتی </a:t>
            </a:r>
            <a:r>
              <a:rPr lang="fa-IR" dirty="0" smtClean="0">
                <a:solidFill>
                  <a:srgbClr val="FFFF00"/>
                </a:solidFill>
                <a:cs typeface="Far.Black" pitchFamily="2" charset="-78"/>
              </a:rPr>
              <a:t>بسیار پر هزینه و البته بسیار موثر </a:t>
            </a: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است</a:t>
            </a:r>
          </a:p>
          <a:p>
            <a:pPr marL="342900" indent="-342900" algn="r" rtl="1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FF00"/>
                </a:solidFill>
                <a:cs typeface="Far.Black" pitchFamily="2" charset="-78"/>
              </a:rPr>
              <a:t>SURF </a:t>
            </a:r>
            <a:r>
              <a:rPr lang="fa-IR" sz="2800" dirty="0" smtClean="0">
                <a:solidFill>
                  <a:srgbClr val="FFFF00"/>
                </a:solidFill>
                <a:cs typeface="Far.Black" pitchFamily="2" charset="-78"/>
              </a:rPr>
              <a:t> </a:t>
            </a:r>
            <a:r>
              <a:rPr lang="fa-IR" dirty="0" smtClean="0">
                <a:solidFill>
                  <a:srgbClr val="FFFF00"/>
                </a:solidFill>
                <a:cs typeface="Far.Black" pitchFamily="2" charset="-78"/>
              </a:rPr>
              <a:t>برای </a:t>
            </a: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بهبود سرعت یک </a:t>
            </a:r>
            <a:r>
              <a:rPr lang="en-US" dirty="0">
                <a:solidFill>
                  <a:srgbClr val="FFFF00"/>
                </a:solidFill>
                <a:cs typeface="Far.Black" pitchFamily="2" charset="-78"/>
              </a:rPr>
              <a:t>feature detector</a:t>
            </a: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 تغییر </a:t>
            </a:r>
            <a:r>
              <a:rPr lang="fa-IR" dirty="0" smtClean="0">
                <a:solidFill>
                  <a:srgbClr val="FFFF00"/>
                </a:solidFill>
                <a:cs typeface="Far.Black" pitchFamily="2" charset="-78"/>
              </a:rPr>
              <a:t>ناپذیر در برابر تغییر سایز، </a:t>
            </a: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توسعه </a:t>
            </a:r>
            <a:r>
              <a:rPr lang="fa-IR" dirty="0" smtClean="0">
                <a:solidFill>
                  <a:srgbClr val="FFFF00"/>
                </a:solidFill>
                <a:cs typeface="Far.Black" pitchFamily="2" charset="-78"/>
              </a:rPr>
              <a:t>یافت</a:t>
            </a:r>
            <a:endParaRPr lang="fa-IR" dirty="0">
              <a:solidFill>
                <a:srgbClr val="FFFF00"/>
              </a:solidFill>
              <a:cs typeface="Far.Black" pitchFamily="2" charset="-78"/>
            </a:endParaRPr>
          </a:p>
          <a:p>
            <a:pPr marL="342900" indent="-342900" algn="r" rtl="1">
              <a:buFont typeface="Arial" pitchFamily="34" charset="0"/>
              <a:buChar char="•"/>
            </a:pPr>
            <a:r>
              <a:rPr lang="fa-IR" dirty="0" smtClean="0">
                <a:solidFill>
                  <a:srgbClr val="FFFF00"/>
                </a:solidFill>
                <a:cs typeface="Far.Black" pitchFamily="2" charset="-78"/>
              </a:rPr>
              <a:t>به </a:t>
            </a: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جای استفاده از رویکرد </a:t>
            </a:r>
            <a:r>
              <a:rPr lang="en-US" dirty="0">
                <a:solidFill>
                  <a:srgbClr val="FFFF00"/>
                </a:solidFill>
                <a:cs typeface="Far.Black" pitchFamily="2" charset="-78"/>
              </a:rPr>
              <a:t>Difference of Gaussian</a:t>
            </a: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 </a:t>
            </a:r>
            <a:r>
              <a:rPr lang="fa-IR" dirty="0" smtClean="0">
                <a:solidFill>
                  <a:srgbClr val="FFFF00"/>
                </a:solidFill>
                <a:cs typeface="Far.Black" pitchFamily="2" charset="-78"/>
              </a:rPr>
              <a:t>، </a:t>
            </a:r>
            <a:r>
              <a:rPr lang="en-US" dirty="0" smtClean="0">
                <a:solidFill>
                  <a:srgbClr val="FFFF00"/>
                </a:solidFill>
                <a:cs typeface="Far.Black" pitchFamily="2" charset="-78"/>
              </a:rPr>
              <a:t> SURF </a:t>
            </a: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از ماتریس </a:t>
            </a:r>
            <a:r>
              <a:rPr lang="fa-IR" dirty="0" smtClean="0">
                <a:solidFill>
                  <a:srgbClr val="FFFF00"/>
                </a:solidFill>
                <a:cs typeface="Far.Black" pitchFamily="2" charset="-78"/>
              </a:rPr>
              <a:t>تقریب </a:t>
            </a:r>
            <a:r>
              <a:rPr lang="en-US" dirty="0" smtClean="0">
                <a:solidFill>
                  <a:srgbClr val="FFFF00"/>
                </a:solidFill>
                <a:cs typeface="Far.Black" pitchFamily="2" charset="-78"/>
              </a:rPr>
              <a:t>Hessian </a:t>
            </a: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برای تشخیص نقاط </a:t>
            </a:r>
            <a:r>
              <a:rPr lang="fa-IR" dirty="0" smtClean="0">
                <a:solidFill>
                  <a:srgbClr val="FFFF00"/>
                </a:solidFill>
                <a:cs typeface="Far.Black" pitchFamily="2" charset="-78"/>
              </a:rPr>
              <a:t>کلیدی استفاده </a:t>
            </a: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می </a:t>
            </a:r>
            <a:r>
              <a:rPr lang="fa-IR" dirty="0" smtClean="0">
                <a:solidFill>
                  <a:srgbClr val="FFFF00"/>
                </a:solidFill>
                <a:cs typeface="Far.Black" pitchFamily="2" charset="-78"/>
              </a:rPr>
              <a:t>کند </a:t>
            </a: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و </a:t>
            </a:r>
            <a:r>
              <a:rPr lang="fa-IR" dirty="0" smtClean="0">
                <a:solidFill>
                  <a:srgbClr val="FFFF00"/>
                </a:solidFill>
                <a:cs typeface="Far.Black" pitchFamily="2" charset="-78"/>
              </a:rPr>
              <a:t>با استفاده </a:t>
            </a: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از مجموع پاسخهای </a:t>
            </a:r>
            <a:r>
              <a:rPr lang="en-US" dirty="0" err="1" smtClean="0">
                <a:solidFill>
                  <a:srgbClr val="FFFF00"/>
                </a:solidFill>
                <a:cs typeface="Far.Black" pitchFamily="2" charset="-78"/>
              </a:rPr>
              <a:t>Haar</a:t>
            </a:r>
            <a:r>
              <a:rPr lang="en-US" dirty="0" smtClean="0">
                <a:solidFill>
                  <a:srgbClr val="FFFF00"/>
                </a:solidFill>
                <a:cs typeface="Far.Black" pitchFamily="2" charset="-78"/>
              </a:rPr>
              <a:t> Wavelet </a:t>
            </a:r>
            <a:r>
              <a:rPr lang="fa-IR" dirty="0" smtClean="0">
                <a:solidFill>
                  <a:srgbClr val="FFFF00"/>
                </a:solidFill>
                <a:cs typeface="Far.Black" pitchFamily="2" charset="-78"/>
              </a:rPr>
              <a:t> برای </a:t>
            </a: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تعیین جهت استفاده می کند.</a:t>
            </a:r>
          </a:p>
        </p:txBody>
      </p:sp>
    </p:spTree>
    <p:extLst>
      <p:ext uri="{BB962C8B-B14F-4D97-AF65-F5344CB8AC3E}">
        <p14:creationId xmlns:p14="http://schemas.microsoft.com/office/powerpoint/2010/main" val="390475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1164" y="576356"/>
            <a:ext cx="8136904" cy="489364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itchFamily="34" charset="0"/>
              <a:buChar char="•"/>
            </a:pP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جایگزین های </a:t>
            </a:r>
            <a:r>
              <a:rPr lang="en-US" dirty="0">
                <a:solidFill>
                  <a:srgbClr val="FFFF00"/>
                </a:solidFill>
                <a:cs typeface="Far.Black" pitchFamily="2" charset="-78"/>
              </a:rPr>
              <a:t>SIFT </a:t>
            </a: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و </a:t>
            </a:r>
            <a:r>
              <a:rPr lang="en-US" dirty="0" smtClean="0">
                <a:solidFill>
                  <a:srgbClr val="FFFF00"/>
                </a:solidFill>
                <a:cs typeface="Far.Black" pitchFamily="2" charset="-78"/>
              </a:rPr>
              <a:t>SURF</a:t>
            </a:r>
          </a:p>
          <a:p>
            <a:pPr marL="342900" indent="-342900" algn="r" rtl="1">
              <a:buFont typeface="Arial" pitchFamily="34" charset="0"/>
              <a:buChar char="•"/>
            </a:pPr>
            <a:r>
              <a:rPr lang="en-US" dirty="0">
                <a:solidFill>
                  <a:srgbClr val="5ED802"/>
                </a:solidFill>
                <a:cs typeface="Far.Black" pitchFamily="2" charset="-78"/>
              </a:rPr>
              <a:t>Features from Accelerated Segment Test (FAST</a:t>
            </a:r>
            <a:r>
              <a:rPr lang="en-US" dirty="0" smtClean="0">
                <a:solidFill>
                  <a:srgbClr val="5ED802"/>
                </a:solidFill>
                <a:cs typeface="Far.Black" pitchFamily="2" charset="-78"/>
              </a:rPr>
              <a:t>)</a:t>
            </a:r>
            <a:endParaRPr lang="en-US" dirty="0">
              <a:solidFill>
                <a:srgbClr val="5ED802"/>
              </a:solidFill>
              <a:cs typeface="Far.Black" pitchFamily="2" charset="-78"/>
            </a:endParaRPr>
          </a:p>
          <a:p>
            <a:pPr marL="342900" indent="-342900" algn="r" rtl="1">
              <a:buFont typeface="Arial" pitchFamily="34" charset="0"/>
              <a:buChar char="•"/>
            </a:pP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فقط تشخیص نقطه کلیدی (بدون توصیف ، ما می توانیم از </a:t>
            </a:r>
            <a:r>
              <a:rPr lang="en-US" dirty="0">
                <a:solidFill>
                  <a:srgbClr val="FFFF00"/>
                </a:solidFill>
                <a:cs typeface="Far.Black" pitchFamily="2" charset="-78"/>
              </a:rPr>
              <a:t>SIFT </a:t>
            </a: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یا </a:t>
            </a:r>
            <a:r>
              <a:rPr lang="en-US" dirty="0">
                <a:solidFill>
                  <a:srgbClr val="FFFF00"/>
                </a:solidFill>
                <a:cs typeface="Far.Black" pitchFamily="2" charset="-78"/>
              </a:rPr>
              <a:t>SURF </a:t>
            </a: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برای رایانه استفاده کنیم)</a:t>
            </a:r>
          </a:p>
          <a:p>
            <a:pPr marL="342900" indent="-342900" algn="r" rtl="1">
              <a:buFont typeface="Arial" pitchFamily="34" charset="0"/>
              <a:buChar char="•"/>
            </a:pPr>
            <a:r>
              <a:rPr lang="fa-IR" dirty="0" smtClean="0">
                <a:solidFill>
                  <a:srgbClr val="FFFF00"/>
                </a:solidFill>
                <a:cs typeface="Far.Black" pitchFamily="2" charset="-78"/>
              </a:rPr>
              <a:t>در </a:t>
            </a: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برنامه های </a:t>
            </a:r>
            <a:r>
              <a:rPr lang="en-US" dirty="0">
                <a:solidFill>
                  <a:srgbClr val="FFFF00"/>
                </a:solidFill>
                <a:cs typeface="Far.Black" pitchFamily="2" charset="-78"/>
              </a:rPr>
              <a:t>real time</a:t>
            </a: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 استفاده می </a:t>
            </a:r>
            <a:r>
              <a:rPr lang="fa-IR" dirty="0" smtClean="0">
                <a:solidFill>
                  <a:srgbClr val="FFFF00"/>
                </a:solidFill>
                <a:cs typeface="Far.Black" pitchFamily="2" charset="-78"/>
              </a:rPr>
              <a:t>شود</a:t>
            </a:r>
          </a:p>
          <a:p>
            <a:pPr marL="342900" indent="-342900" algn="r" rtl="1">
              <a:buFont typeface="Arial" pitchFamily="34" charset="0"/>
              <a:buChar char="•"/>
            </a:pPr>
            <a:endParaRPr lang="fa-IR" dirty="0">
              <a:solidFill>
                <a:srgbClr val="FFFF00"/>
              </a:solidFill>
              <a:cs typeface="Far.Black" pitchFamily="2" charset="-78"/>
            </a:endParaRPr>
          </a:p>
          <a:p>
            <a:pPr marL="342900" indent="-342900" algn="r" rtl="1">
              <a:buFont typeface="Arial" pitchFamily="34" charset="0"/>
              <a:buChar char="•"/>
            </a:pPr>
            <a:r>
              <a:rPr lang="en-US" dirty="0">
                <a:solidFill>
                  <a:srgbClr val="5ED802"/>
                </a:solidFill>
                <a:cs typeface="Far.Black" pitchFamily="2" charset="-78"/>
              </a:rPr>
              <a:t>Binary Robust Independent Elementary Features (BRIEF)</a:t>
            </a:r>
            <a:endParaRPr lang="fa-IR" dirty="0">
              <a:solidFill>
                <a:srgbClr val="5ED802"/>
              </a:solidFill>
              <a:cs typeface="Far.Black" pitchFamily="2" charset="-78"/>
            </a:endParaRPr>
          </a:p>
          <a:p>
            <a:pPr marL="342900" indent="-342900" algn="r" rtl="1">
              <a:buFont typeface="Arial" pitchFamily="34" charset="0"/>
              <a:buChar char="•"/>
            </a:pP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توصیفگرهای رایانه به سرعت (به جای استفاده از </a:t>
            </a:r>
            <a:r>
              <a:rPr lang="en-US" dirty="0">
                <a:solidFill>
                  <a:srgbClr val="FFFF00"/>
                </a:solidFill>
                <a:cs typeface="Far.Black" pitchFamily="2" charset="-78"/>
              </a:rPr>
              <a:t>SIFT </a:t>
            </a: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یا </a:t>
            </a:r>
            <a:r>
              <a:rPr lang="en-US" dirty="0">
                <a:solidFill>
                  <a:srgbClr val="FFFF00"/>
                </a:solidFill>
                <a:cs typeface="Far.Black" pitchFamily="2" charset="-78"/>
              </a:rPr>
              <a:t>SURF</a:t>
            </a: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)</a:t>
            </a:r>
            <a:endParaRPr lang="en-US" dirty="0">
              <a:solidFill>
                <a:srgbClr val="FFFF00"/>
              </a:solidFill>
              <a:cs typeface="Far.Black" pitchFamily="2" charset="-78"/>
            </a:endParaRPr>
          </a:p>
          <a:p>
            <a:pPr marL="342900" indent="-342900" algn="r" rtl="1">
              <a:buFont typeface="Arial" pitchFamily="34" charset="0"/>
              <a:buChar char="•"/>
            </a:pPr>
            <a:r>
              <a:rPr lang="fa-IR" dirty="0" smtClean="0">
                <a:solidFill>
                  <a:srgbClr val="FFFF00"/>
                </a:solidFill>
                <a:cs typeface="Far.Black" pitchFamily="2" charset="-78"/>
              </a:rPr>
              <a:t>سریع</a:t>
            </a:r>
          </a:p>
          <a:p>
            <a:pPr marL="342900" indent="-342900" algn="r" rtl="1">
              <a:buFont typeface="Arial" pitchFamily="34" charset="0"/>
              <a:buChar char="•"/>
            </a:pPr>
            <a:endParaRPr lang="fa-IR" dirty="0">
              <a:solidFill>
                <a:srgbClr val="FFFF00"/>
              </a:solidFill>
              <a:cs typeface="Far.Black" pitchFamily="2" charset="-78"/>
            </a:endParaRPr>
          </a:p>
          <a:p>
            <a:pPr marL="342900" indent="-342900" algn="r" rtl="1">
              <a:buFont typeface="Arial" pitchFamily="34" charset="0"/>
              <a:buChar char="•"/>
            </a:pPr>
            <a:r>
              <a:rPr lang="en-US" dirty="0">
                <a:solidFill>
                  <a:srgbClr val="5ED802"/>
                </a:solidFill>
                <a:cs typeface="Far.Black" pitchFamily="2" charset="-78"/>
              </a:rPr>
              <a:t>Oriented FAST and Rotated BRIEF (ORB)</a:t>
            </a:r>
            <a:endParaRPr lang="fa-IR" dirty="0">
              <a:solidFill>
                <a:srgbClr val="5ED802"/>
              </a:solidFill>
              <a:cs typeface="Far.Black" pitchFamily="2" charset="-78"/>
            </a:endParaRPr>
          </a:p>
          <a:p>
            <a:pPr marL="342900" indent="-342900" algn="r" rtl="1">
              <a:buFont typeface="Arial" pitchFamily="34" charset="0"/>
              <a:buChar char="•"/>
            </a:pP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توسعه یافته از در </a:t>
            </a:r>
            <a:r>
              <a:rPr lang="en-US" dirty="0" err="1">
                <a:solidFill>
                  <a:srgbClr val="FFFF00"/>
                </a:solidFill>
                <a:cs typeface="Far.Black" pitchFamily="2" charset="-78"/>
              </a:rPr>
              <a:t>OpenCV</a:t>
            </a:r>
            <a:r>
              <a:rPr lang="en-US" dirty="0">
                <a:solidFill>
                  <a:srgbClr val="FFFF00"/>
                </a:solidFill>
                <a:cs typeface="Far.Black" pitchFamily="2" charset="-78"/>
              </a:rPr>
              <a:t> Labs </a:t>
            </a:r>
            <a:r>
              <a:rPr lang="fa-IR" dirty="0">
                <a:solidFill>
                  <a:srgbClr val="FFFF00"/>
                </a:solidFill>
                <a:cs typeface="Far.Black" pitchFamily="2" charset="-78"/>
              </a:rPr>
              <a:t> و رایگان برای استفاده!</a:t>
            </a:r>
            <a:endParaRPr lang="en-US" dirty="0">
              <a:solidFill>
                <a:srgbClr val="FFFF00"/>
              </a:solidFill>
              <a:cs typeface="Far.Blac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4743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599773"/>
            <a:ext cx="8136904" cy="46166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en-US" dirty="0">
                <a:solidFill>
                  <a:srgbClr val="5ED802"/>
                </a:solidFill>
              </a:rPr>
              <a:t>SIFT, SURF, FAST, BRIEF &amp; ORB in </a:t>
            </a:r>
            <a:r>
              <a:rPr lang="en-US" dirty="0" err="1">
                <a:solidFill>
                  <a:srgbClr val="5ED802"/>
                </a:solidFill>
              </a:rPr>
              <a:t>OpenCV</a:t>
            </a:r>
            <a:endParaRPr lang="en-US" dirty="0">
              <a:solidFill>
                <a:srgbClr val="5ED802"/>
              </a:solidFill>
              <a:cs typeface="Far.Black" pitchFamily="2" charset="-78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3711514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728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428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2021-09-25T18:59:54Z</dcterms:modified>
</cp:coreProperties>
</file>