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1" r:id="rId2"/>
    <p:sldId id="286" r:id="rId3"/>
    <p:sldId id="292" r:id="rId4"/>
    <p:sldId id="301" r:id="rId5"/>
    <p:sldId id="302" r:id="rId6"/>
    <p:sldId id="311" r:id="rId7"/>
    <p:sldId id="288" r:id="rId8"/>
    <p:sldId id="312" r:id="rId9"/>
    <p:sldId id="313" r:id="rId10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C02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دوم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مفاهیم بینایی کامپیوتر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بینایی انسان و شکل گیری تصویر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جلسه چهارم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sz="4400" dirty="0" smtClean="0">
                <a:cs typeface="Far.Black" pitchFamily="2" charset="-78"/>
              </a:rPr>
              <a:t>چشم انسان</a:t>
            </a:r>
            <a:endParaRPr lang="fa-IR" dirty="0"/>
          </a:p>
        </p:txBody>
      </p:sp>
      <p:pic>
        <p:nvPicPr>
          <p:cNvPr id="1026" name="Picture 2" descr="C:\Users\Farid\Desktop\800px-Schematic_diagram_of_the_human_eye_en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760"/>
            <a:ext cx="4935889" cy="50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sz="4400" dirty="0" smtClean="0">
                <a:cs typeface="Far.Black" pitchFamily="2" charset="-78"/>
              </a:rPr>
              <a:t>سیستم بینایی انسان</a:t>
            </a:r>
            <a:endParaRPr lang="fa-I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29600" cy="67708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just" rtl="1"/>
            <a:endParaRPr lang="fa-IR" dirty="0">
              <a:solidFill>
                <a:srgbClr val="FFFF00"/>
              </a:solidFill>
              <a:cs typeface="B Koodak" pitchFamily="2" charset="-78"/>
            </a:endParaRPr>
          </a:p>
        </p:txBody>
      </p:sp>
      <p:pic>
        <p:nvPicPr>
          <p:cNvPr id="2050" name="Picture 2" descr="C:\Users\Farid\Desktop\Lisa_analy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54408"/>
            <a:ext cx="38481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arid\Desktop\Cajal_Reti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54408"/>
            <a:ext cx="3607048" cy="53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3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sz="4400" dirty="0" smtClean="0">
                <a:cs typeface="Far.Black" pitchFamily="2" charset="-78"/>
              </a:rPr>
              <a:t>کورتکس بینایی</a:t>
            </a:r>
            <a:endParaRPr lang="fa-I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29600" cy="67708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just" rtl="1"/>
            <a:endParaRPr lang="fa-IR" dirty="0">
              <a:solidFill>
                <a:srgbClr val="FFFF00"/>
              </a:solidFill>
              <a:cs typeface="B Koodak" pitchFamily="2" charset="-78"/>
            </a:endParaRPr>
          </a:p>
        </p:txBody>
      </p:sp>
      <p:pic>
        <p:nvPicPr>
          <p:cNvPr id="3074" name="Picture 2" descr="C:\Users\Farid\Desktop\Lateral_geniculate_nucle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492101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sz="4400" dirty="0" smtClean="0">
                <a:cs typeface="Far.Black" pitchFamily="2" charset="-78"/>
              </a:rPr>
              <a:t>کورتکس بینایی</a:t>
            </a:r>
            <a:endParaRPr lang="fa-I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29600" cy="67708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just" rtl="1"/>
            <a:endParaRPr lang="fa-IR" dirty="0">
              <a:solidFill>
                <a:srgbClr val="FFFF00"/>
              </a:solidFill>
              <a:cs typeface="B Koodak" pitchFamily="2" charset="-78"/>
            </a:endParaRPr>
          </a:p>
        </p:txBody>
      </p:sp>
      <p:pic>
        <p:nvPicPr>
          <p:cNvPr id="4099" name="Picture 3" descr="C:\Users\Farid\Desktop\Hemianopsia_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824" y="1196752"/>
            <a:ext cx="5223867" cy="518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54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4000" dirty="0" smtClean="0">
                <a:cs typeface="Far.Black" pitchFamily="2" charset="-78"/>
              </a:rPr>
              <a:t>شکل گیری تصویر</a:t>
            </a:r>
            <a:endParaRPr lang="fa-IR" sz="4000" dirty="0">
              <a:cs typeface="Far.Black" pitchFamily="2" charset="-78"/>
            </a:endParaRPr>
          </a:p>
        </p:txBody>
      </p:sp>
      <p:pic>
        <p:nvPicPr>
          <p:cNvPr id="5122" name="Picture 2" descr="C:\Users\Farid\Desktop\502-5027429_clipart-trees-woodland-christmas-tree-shape-vector-hd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15" b="9725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80" y="1772816"/>
            <a:ext cx="358321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Farid\Desktop\502-5027429_clipart-trees-woodland-christmas-tree-shape-vector-h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15" b="97259" l="10000" r="90000"/>
                    </a14:imgEffect>
                    <a14:imgEffect>
                      <a14:artisticBlur radius="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340768"/>
            <a:ext cx="3442072" cy="463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860032" y="1844824"/>
            <a:ext cx="0" cy="446449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9932" y="1198493"/>
            <a:ext cx="1800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fa-IR" sz="3600" dirty="0" smtClean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rPr>
              <a:t>فیلم</a:t>
            </a:r>
            <a:endParaRPr lang="fa-IR" sz="3600" dirty="0">
              <a:solidFill>
                <a:schemeClr val="bg1"/>
              </a:solidFill>
              <a:latin typeface="Adobe Arabic" pitchFamily="18" charset="-78"/>
              <a:cs typeface="Adobe Arabic" pitchFamily="18" charset="-78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21525" y="1916832"/>
            <a:ext cx="3238507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1525" y="1916832"/>
            <a:ext cx="3238507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21525" y="1916832"/>
            <a:ext cx="3238507" cy="22682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483768" y="2204864"/>
            <a:ext cx="2304256" cy="1656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483768" y="3284984"/>
            <a:ext cx="2376264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83768" y="3861048"/>
            <a:ext cx="237626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7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4000" dirty="0" smtClean="0">
                <a:cs typeface="Far.Black" pitchFamily="2" charset="-78"/>
              </a:rPr>
              <a:t>شکل گیری تصویر</a:t>
            </a:r>
            <a:endParaRPr lang="fa-IR" sz="4000" dirty="0">
              <a:cs typeface="Far.Black" pitchFamily="2" charset="-78"/>
            </a:endParaRPr>
          </a:p>
        </p:txBody>
      </p:sp>
      <p:pic>
        <p:nvPicPr>
          <p:cNvPr id="5122" name="Picture 2" descr="C:\Users\Farid\Desktop\502-5027429_clipart-trees-woodland-christmas-tree-shape-vector-hd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15" b="9725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80" y="1772816"/>
            <a:ext cx="358321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932040" y="1772816"/>
            <a:ext cx="0" cy="21602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60232" y="1095618"/>
            <a:ext cx="1800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fa-IR" sz="3600" dirty="0" smtClean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rPr>
              <a:t>فیلم</a:t>
            </a:r>
            <a:endParaRPr lang="fa-IR" sz="3600" dirty="0">
              <a:solidFill>
                <a:schemeClr val="bg1"/>
              </a:solidFill>
              <a:latin typeface="Adobe Arabic" pitchFamily="18" charset="-78"/>
              <a:cs typeface="Adobe Arabic" pitchFamily="18" charset="-78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21525" y="1916832"/>
            <a:ext cx="3238507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1525" y="1916832"/>
            <a:ext cx="3238507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21525" y="1916832"/>
            <a:ext cx="6046819" cy="38164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483768" y="2204864"/>
            <a:ext cx="2304256" cy="1656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483768" y="3284984"/>
            <a:ext cx="2376264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83768" y="3861048"/>
            <a:ext cx="5184576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68344" y="1772816"/>
            <a:ext cx="0" cy="446449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9932" y="1186671"/>
            <a:ext cx="1800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fa-IR" sz="3600" dirty="0" smtClean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rPr>
              <a:t>مانع</a:t>
            </a:r>
            <a:endParaRPr lang="fa-IR" sz="3600" dirty="0">
              <a:solidFill>
                <a:schemeClr val="bg1"/>
              </a:solidFill>
              <a:latin typeface="Adobe Arabic" pitchFamily="18" charset="-78"/>
              <a:cs typeface="Adobe Arabic" pitchFamily="18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932040" y="4293096"/>
            <a:ext cx="0" cy="21602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4000" dirty="0" smtClean="0">
                <a:cs typeface="Far.Black" pitchFamily="2" charset="-78"/>
              </a:rPr>
              <a:t>شکل گیری تصویر</a:t>
            </a:r>
            <a:endParaRPr lang="fa-IR" sz="4000" dirty="0">
              <a:cs typeface="Far.Black" pitchFamily="2" charset="-78"/>
            </a:endParaRPr>
          </a:p>
        </p:txBody>
      </p:sp>
      <p:pic>
        <p:nvPicPr>
          <p:cNvPr id="5122" name="Picture 2" descr="C:\Users\Farid\Desktop\502-5027429_clipart-trees-woodland-christmas-tree-shape-vector-hd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15" b="9725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80" y="1772816"/>
            <a:ext cx="358321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60232" y="1095618"/>
            <a:ext cx="1800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fa-IR" sz="3600" dirty="0" smtClean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rPr>
              <a:t>فیلم</a:t>
            </a:r>
            <a:endParaRPr lang="fa-IR" sz="3600" dirty="0">
              <a:solidFill>
                <a:schemeClr val="bg1"/>
              </a:solidFill>
              <a:latin typeface="Adobe Arabic" pitchFamily="18" charset="-78"/>
              <a:cs typeface="Adobe Arabic" pitchFamily="18" charset="-78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668344" y="1772816"/>
            <a:ext cx="0" cy="446449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9932" y="1186671"/>
            <a:ext cx="1800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fa-IR" sz="3600" dirty="0" smtClean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rPr>
              <a:t>لنز</a:t>
            </a:r>
            <a:endParaRPr lang="fa-IR" sz="3600" dirty="0">
              <a:solidFill>
                <a:schemeClr val="bg1"/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3" name="Oval 2"/>
          <p:cNvSpPr/>
          <p:nvPr/>
        </p:nvSpPr>
        <p:spPr>
          <a:xfrm>
            <a:off x="4608004" y="1788160"/>
            <a:ext cx="504056" cy="4464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21525" y="1988840"/>
            <a:ext cx="31664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14675" y="2141240"/>
            <a:ext cx="31664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829880" y="2321600"/>
            <a:ext cx="31664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67075" y="2446040"/>
            <a:ext cx="31664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945561" y="2595920"/>
            <a:ext cx="31664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84810" y="2758480"/>
            <a:ext cx="30272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71875" y="2880400"/>
            <a:ext cx="2940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57530" y="3055640"/>
            <a:ext cx="28545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71875" y="3236000"/>
            <a:ext cx="2940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57529" y="3388400"/>
            <a:ext cx="28545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24275" y="3642400"/>
            <a:ext cx="27877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83767" y="3861048"/>
            <a:ext cx="2628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93632" y="4581128"/>
            <a:ext cx="25184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76682" y="4185084"/>
            <a:ext cx="27353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483768" y="4365104"/>
            <a:ext cx="26282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93631" y="5013176"/>
            <a:ext cx="25184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71800" y="5373216"/>
            <a:ext cx="23402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88024" y="1988840"/>
            <a:ext cx="2880320" cy="1137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881174" y="2141240"/>
            <a:ext cx="2787170" cy="1083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96379" y="2321600"/>
            <a:ext cx="2704730" cy="1027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33574" y="2446040"/>
            <a:ext cx="2634770" cy="902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112060" y="2595920"/>
            <a:ext cx="2556284" cy="792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12060" y="2758480"/>
            <a:ext cx="2556284" cy="735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033574" y="2880400"/>
            <a:ext cx="2634770" cy="68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12060" y="3055640"/>
            <a:ext cx="2556284" cy="586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07488" y="3236000"/>
            <a:ext cx="2560856" cy="515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072816" y="3388400"/>
            <a:ext cx="2595528" cy="363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106189" y="3642400"/>
            <a:ext cx="2454143" cy="218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072816" y="3861048"/>
            <a:ext cx="2628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041904" y="4005064"/>
            <a:ext cx="262644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072816" y="3861048"/>
            <a:ext cx="2487516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057127" y="3861048"/>
            <a:ext cx="2611217" cy="49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041903" y="4005064"/>
            <a:ext cx="2626441" cy="1012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033574" y="4005064"/>
            <a:ext cx="263477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چشم انسان</vt:lpstr>
      <vt:lpstr>سیستم بینایی انسان</vt:lpstr>
      <vt:lpstr>کورتکس بینایی</vt:lpstr>
      <vt:lpstr>کورتکس بینایی</vt:lpstr>
      <vt:lpstr>شکل گیری تصویر</vt:lpstr>
      <vt:lpstr>شکل گیری تصویر</vt:lpstr>
      <vt:lpstr>شکل گیری تصویر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2021-05-20T12:52:26Z</dcterms:modified>
</cp:coreProperties>
</file>