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1" r:id="rId2"/>
    <p:sldId id="286" r:id="rId3"/>
    <p:sldId id="301" r:id="rId4"/>
    <p:sldId id="303" r:id="rId5"/>
    <p:sldId id="302" r:id="rId6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  <a:srgbClr val="00CCFF"/>
    <a:srgbClr val="FF00FF"/>
    <a:srgbClr val="3399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4" autoAdjust="0"/>
    <p:restoredTop sz="94660"/>
  </p:normalViewPr>
  <p:slideViewPr>
    <p:cSldViewPr>
      <p:cViewPr>
        <p:scale>
          <a:sx n="80" d="100"/>
          <a:sy n="80" d="100"/>
        </p:scale>
        <p:origin x="-1068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18/02/1443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ششم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تشخیص اشیاء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520142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sz="3600" dirty="0">
                <a:solidFill>
                  <a:schemeClr val="bg1"/>
                </a:solidFill>
              </a:rPr>
              <a:t>Histogram of Oriented Gradients (HOGs)</a:t>
            </a:r>
            <a:endParaRPr lang="fa-IR" sz="36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r>
              <a:rPr lang="fa-IR" sz="2800" smtClean="0">
                <a:solidFill>
                  <a:srgbClr val="FFFF00"/>
                </a:solidFill>
                <a:cs typeface="Far.Black" pitchFamily="2" charset="-78"/>
              </a:rPr>
              <a:t>جلسه چهل</a:t>
            </a:r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665" y="620688"/>
            <a:ext cx="8136904" cy="452431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itchFamily="34" charset="0"/>
              <a:buChar char="•"/>
            </a:pPr>
            <a:r>
              <a:rPr lang="en-US" dirty="0">
                <a:solidFill>
                  <a:srgbClr val="FFFF00"/>
                </a:solidFill>
                <a:cs typeface="Far.Black" pitchFamily="2" charset="-78"/>
              </a:rPr>
              <a:t>HOG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ها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، توصیف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کننده ویژگی هستند که به طور گسترده و با موفقیت برای تشخیص شی استفاده می شود.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اشیاء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را به عنوان یک بردار ویژگی واحد نشان می دهد در مقابل مجموعه ای از بردارهای ویژگی که هر یک بخشی از تصویر را نشان می دهد.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با جابجا کردن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پنجره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آشکارساز(دیتکتور) روی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یک تصویر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، توصیف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کننده </a:t>
            </a:r>
            <a:r>
              <a:rPr lang="en-US" dirty="0">
                <a:solidFill>
                  <a:srgbClr val="FFFF00"/>
                </a:solidFill>
                <a:cs typeface="Far.Black" pitchFamily="2" charset="-78"/>
              </a:rPr>
              <a:t>HOG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برای هر موقعیت محاسبه می شود. مانند </a:t>
            </a:r>
            <a:r>
              <a:rPr lang="en-US" dirty="0">
                <a:solidFill>
                  <a:srgbClr val="FFFF00"/>
                </a:solidFill>
                <a:cs typeface="Far.Black" pitchFamily="2" charset="-78"/>
              </a:rPr>
              <a:t>SIFT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مقیاس تصویر تنظیم شده است (هرمی).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• </a:t>
            </a:r>
            <a:r>
              <a:rPr lang="en-US" dirty="0">
                <a:solidFill>
                  <a:srgbClr val="FFFF00"/>
                </a:solidFill>
                <a:cs typeface="Far.Black" pitchFamily="2" charset="-78"/>
              </a:rPr>
              <a:t>HOG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ها اغلب با طبقه بندی کننده های </a:t>
            </a:r>
            <a:r>
              <a:rPr lang="en-US" dirty="0">
                <a:solidFill>
                  <a:srgbClr val="FFFF00"/>
                </a:solidFill>
                <a:cs typeface="Far.Black" pitchFamily="2" charset="-78"/>
              </a:rPr>
              <a:t>SVM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، یا ماشین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بردار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پشتیبانی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استفاده می شوند. هر توصیف کننده </a:t>
            </a:r>
            <a:r>
              <a:rPr lang="en-US" dirty="0">
                <a:solidFill>
                  <a:srgbClr val="FFFF00"/>
                </a:solidFill>
                <a:cs typeface="Far.Black" pitchFamily="2" charset="-78"/>
              </a:rPr>
              <a:t>HOG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که محاسبه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می شود به طبقه بندی </a:t>
            </a:r>
            <a:r>
              <a:rPr lang="en-US" dirty="0">
                <a:solidFill>
                  <a:srgbClr val="FFFF00"/>
                </a:solidFill>
                <a:cs typeface="Far.Black" pitchFamily="2" charset="-78"/>
              </a:rPr>
              <a:t>SVM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داده می شود تا مشخص شود آیا شی پیدا شده است یا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نه.</a:t>
            </a:r>
            <a:endParaRPr lang="fa-IR" dirty="0">
              <a:solidFill>
                <a:srgbClr val="FFFF00"/>
              </a:solidFill>
              <a:cs typeface="Far.Blac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331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2866" y="476672"/>
            <a:ext cx="8136904" cy="347787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1. با استفاده از پنجره یا سلول تشخیص 8 </a:t>
            </a:r>
            <a:r>
              <a:rPr lang="fa-IR" sz="2000" dirty="0" smtClean="0">
                <a:solidFill>
                  <a:srgbClr val="FFFF00"/>
                </a:solidFill>
                <a:cs typeface="Far.Black" pitchFamily="2" charset="-78"/>
              </a:rPr>
              <a:t>در </a:t>
            </a:r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8 پیکسل (به رنگ سبز) ، بردار گرادیان یا جهت لبه ها را در هر پیکسل محاسبه می کنیم.</a:t>
            </a:r>
          </a:p>
          <a:p>
            <a:pPr algn="r" rtl="1"/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2. این 64 بردار گرادیان (8 </a:t>
            </a:r>
            <a:r>
              <a:rPr lang="fa-IR" sz="2000" dirty="0" smtClean="0">
                <a:solidFill>
                  <a:srgbClr val="FFFF00"/>
                </a:solidFill>
                <a:cs typeface="Far.Black" pitchFamily="2" charset="-78"/>
              </a:rPr>
              <a:t>در </a:t>
            </a:r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8) ایجاد می کند که بعداً به عنوان هیستوگرام نمایش داده می شود.</a:t>
            </a:r>
          </a:p>
          <a:p>
            <a:pPr algn="r" rtl="1"/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3. سپس هر سلول به </a:t>
            </a:r>
            <a:r>
              <a:rPr lang="fa-IR" sz="2000" dirty="0" smtClean="0">
                <a:solidFill>
                  <a:srgbClr val="FFFF00"/>
                </a:solidFill>
                <a:cs typeface="Far.Black" pitchFamily="2" charset="-78"/>
              </a:rPr>
              <a:t>سبد زاویه </a:t>
            </a:r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ای تقسیم می شود ، جایی که هر </a:t>
            </a:r>
            <a:r>
              <a:rPr lang="fa-IR" sz="2000" dirty="0" smtClean="0">
                <a:solidFill>
                  <a:srgbClr val="FFFF00"/>
                </a:solidFill>
                <a:cs typeface="Far.Black" pitchFamily="2" charset="-78"/>
              </a:rPr>
              <a:t>سبد مربوط </a:t>
            </a:r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به جهت گرادیان است (به عنوان مثال </a:t>
            </a:r>
            <a:r>
              <a:rPr lang="en-US" sz="2000" dirty="0">
                <a:solidFill>
                  <a:srgbClr val="FFFF00"/>
                </a:solidFill>
                <a:cs typeface="Far.Black" pitchFamily="2" charset="-78"/>
              </a:rPr>
              <a:t>x ، </a:t>
            </a:r>
            <a:r>
              <a:rPr lang="en-US" sz="2000" dirty="0" smtClean="0">
                <a:solidFill>
                  <a:srgbClr val="FFFF00"/>
                </a:solidFill>
                <a:cs typeface="Far.Black" pitchFamily="2" charset="-78"/>
              </a:rPr>
              <a:t>(y</a:t>
            </a:r>
            <a:r>
              <a:rPr lang="fa-IR" sz="2000" dirty="0" smtClean="0">
                <a:solidFill>
                  <a:srgbClr val="FFFF00"/>
                </a:solidFill>
                <a:cs typeface="Far.Black" pitchFamily="2" charset="-78"/>
              </a:rPr>
              <a:t>.</a:t>
            </a:r>
          </a:p>
          <a:p>
            <a:pPr algn="r" rtl="1"/>
            <a:r>
              <a:rPr lang="fa-IR" sz="2000" dirty="0" smtClean="0">
                <a:solidFill>
                  <a:srgbClr val="FFFF00"/>
                </a:solidFill>
                <a:cs typeface="Far.Black" pitchFamily="2" charset="-78"/>
              </a:rPr>
              <a:t>در </a:t>
            </a:r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کاغذ </a:t>
            </a:r>
            <a:r>
              <a:rPr lang="en-US" sz="2000" dirty="0" err="1">
                <a:solidFill>
                  <a:srgbClr val="FFFF00"/>
                </a:solidFill>
                <a:cs typeface="Far.Black" pitchFamily="2" charset="-78"/>
              </a:rPr>
              <a:t>Dalal</a:t>
            </a:r>
            <a:r>
              <a:rPr lang="en-US" sz="2000" dirty="0">
                <a:solidFill>
                  <a:srgbClr val="FFFF00"/>
                </a:solidFill>
                <a:cs typeface="Far.Black" pitchFamily="2" charset="-78"/>
              </a:rPr>
              <a:t> </a:t>
            </a:r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و </a:t>
            </a:r>
            <a:r>
              <a:rPr lang="en-US" sz="2000" dirty="0" err="1">
                <a:solidFill>
                  <a:srgbClr val="FFFF00"/>
                </a:solidFill>
                <a:cs typeface="Far.Black" pitchFamily="2" charset="-78"/>
              </a:rPr>
              <a:t>Triggs</a:t>
            </a:r>
            <a:r>
              <a:rPr lang="en-US" sz="2000" dirty="0">
                <a:solidFill>
                  <a:srgbClr val="FFFF00"/>
                </a:solidFill>
                <a:cs typeface="Far.Black" pitchFamily="2" charset="-78"/>
              </a:rPr>
              <a:t> ، </a:t>
            </a:r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آنها از 9 </a:t>
            </a:r>
            <a:r>
              <a:rPr lang="fa-IR" sz="2000" dirty="0" smtClean="0">
                <a:solidFill>
                  <a:srgbClr val="FFFF00"/>
                </a:solidFill>
                <a:cs typeface="Far.Black" pitchFamily="2" charset="-78"/>
              </a:rPr>
              <a:t>سبد 0-180 </a:t>
            </a:r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درجه (هر سطل 20 درجه) استفاده کردند.</a:t>
            </a:r>
          </a:p>
          <a:p>
            <a:pPr algn="r" rtl="1"/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4. این به طور </a:t>
            </a:r>
            <a:r>
              <a:rPr lang="fa-IR" sz="2000" dirty="0" smtClean="0">
                <a:solidFill>
                  <a:srgbClr val="FFFF00"/>
                </a:solidFill>
                <a:cs typeface="Far.Black" pitchFamily="2" charset="-78"/>
              </a:rPr>
              <a:t>موثر </a:t>
            </a:r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64 بردار را به 9 مقدار کاهش می دهد.</a:t>
            </a:r>
          </a:p>
          <a:p>
            <a:pPr algn="r" rtl="1"/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5. </a:t>
            </a:r>
            <a:r>
              <a:rPr lang="fa-IR" sz="2000" dirty="0" smtClean="0">
                <a:solidFill>
                  <a:srgbClr val="FFFF00"/>
                </a:solidFill>
                <a:cs typeface="Far.Black" pitchFamily="2" charset="-78"/>
              </a:rPr>
              <a:t>با توجه به اینکه </a:t>
            </a:r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مقدار شیب را ذخیره می کند ، نسبت به تغییر شکل نسبتاً مصون است.</a:t>
            </a:r>
            <a:endParaRPr lang="fa-IR" sz="2000" dirty="0">
              <a:solidFill>
                <a:srgbClr val="5ED802"/>
              </a:solidFill>
              <a:cs typeface="Far.Black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65" y="4072600"/>
            <a:ext cx="3622856" cy="223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Farid\inpu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92"/>
          <a:stretch/>
        </p:blipFill>
        <p:spPr bwMode="auto">
          <a:xfrm>
            <a:off x="4427984" y="4222618"/>
            <a:ext cx="3743190" cy="193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27984" y="4222618"/>
            <a:ext cx="360040" cy="358510"/>
          </a:xfrm>
          <a:prstGeom prst="rect">
            <a:avLst/>
          </a:prstGeom>
          <a:noFill/>
          <a:ln>
            <a:solidFill>
              <a:srgbClr val="5ED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483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1164" y="576356"/>
            <a:ext cx="8136904" cy="34163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itchFamily="34" charset="0"/>
              <a:buChar char="•"/>
            </a:pP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6. سپس شیب ها را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نرمالیزه می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کنیم تا از عدم تغییر در تغییرات روشنایی یعنی روشنایی و کنتراست اطمینان حاصل کنیم. به عنوان مثال. در تصاویر سمت راست ، اگر بردارها را بر مقادیر گرادیان تقسیم کنیم ، برای همه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0.077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بدست می آوریم ، این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نرمالیزه شده است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.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7. به جای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نرمالیزه سازی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سلول های پنجره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منحصر به فرد،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از روشی به نام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نرملیزه سازی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بلوک استفاده می شود.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که بلوک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های مجاور را در نظر می گیرد ، بنابراین ما با در نظر گرفتن بخش های بزرگتر تصویر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نرمالیزه می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کنیم.</a:t>
            </a:r>
            <a:endParaRPr lang="fa-IR" sz="1800" dirty="0">
              <a:solidFill>
                <a:srgbClr val="FFFF00"/>
              </a:solidFill>
              <a:cs typeface="Far.Black" pitchFamily="2" charset="-78"/>
            </a:endParaRPr>
          </a:p>
        </p:txBody>
      </p:sp>
      <p:pic>
        <p:nvPicPr>
          <p:cNvPr id="4" name="Picture 3" descr="C:\Users\Farid\inpu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92" r="46027" b="26014"/>
          <a:stretch/>
        </p:blipFill>
        <p:spPr bwMode="auto">
          <a:xfrm>
            <a:off x="755576" y="4252694"/>
            <a:ext cx="2020317" cy="128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5576" y="4252694"/>
            <a:ext cx="360040" cy="358510"/>
          </a:xfrm>
          <a:prstGeom prst="rect">
            <a:avLst/>
          </a:prstGeom>
          <a:noFill/>
          <a:ln>
            <a:solidFill>
              <a:srgbClr val="5ED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Rectangle 5"/>
          <p:cNvSpPr/>
          <p:nvPr/>
        </p:nvSpPr>
        <p:spPr>
          <a:xfrm>
            <a:off x="1115616" y="4252694"/>
            <a:ext cx="360040" cy="358510"/>
          </a:xfrm>
          <a:prstGeom prst="rect">
            <a:avLst/>
          </a:prstGeom>
          <a:noFill/>
          <a:ln>
            <a:solidFill>
              <a:srgbClr val="5ED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Rectangle 6"/>
          <p:cNvSpPr/>
          <p:nvPr/>
        </p:nvSpPr>
        <p:spPr>
          <a:xfrm>
            <a:off x="755576" y="4612734"/>
            <a:ext cx="360040" cy="358510"/>
          </a:xfrm>
          <a:prstGeom prst="rect">
            <a:avLst/>
          </a:prstGeom>
          <a:noFill/>
          <a:ln>
            <a:solidFill>
              <a:srgbClr val="5ED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Rectangle 7"/>
          <p:cNvSpPr/>
          <p:nvPr/>
        </p:nvSpPr>
        <p:spPr>
          <a:xfrm>
            <a:off x="1115616" y="4612734"/>
            <a:ext cx="360040" cy="358510"/>
          </a:xfrm>
          <a:prstGeom prst="rect">
            <a:avLst/>
          </a:prstGeom>
          <a:noFill/>
          <a:ln>
            <a:solidFill>
              <a:srgbClr val="5ED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1475656" y="4251164"/>
            <a:ext cx="360040" cy="358510"/>
          </a:xfrm>
          <a:prstGeom prst="rect">
            <a:avLst/>
          </a:prstGeom>
          <a:noFill/>
          <a:ln>
            <a:solidFill>
              <a:srgbClr val="5ED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Rectangle 9"/>
          <p:cNvSpPr/>
          <p:nvPr/>
        </p:nvSpPr>
        <p:spPr>
          <a:xfrm>
            <a:off x="1835696" y="4251164"/>
            <a:ext cx="360040" cy="358510"/>
          </a:xfrm>
          <a:prstGeom prst="rect">
            <a:avLst/>
          </a:prstGeom>
          <a:noFill/>
          <a:ln>
            <a:solidFill>
              <a:srgbClr val="5ED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 10"/>
          <p:cNvSpPr/>
          <p:nvPr/>
        </p:nvSpPr>
        <p:spPr>
          <a:xfrm>
            <a:off x="1475656" y="4611204"/>
            <a:ext cx="360040" cy="358510"/>
          </a:xfrm>
          <a:prstGeom prst="rect">
            <a:avLst/>
          </a:prstGeom>
          <a:noFill/>
          <a:ln>
            <a:solidFill>
              <a:srgbClr val="5ED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Rectangle 11"/>
          <p:cNvSpPr/>
          <p:nvPr/>
        </p:nvSpPr>
        <p:spPr>
          <a:xfrm>
            <a:off x="1835696" y="4611204"/>
            <a:ext cx="360040" cy="358510"/>
          </a:xfrm>
          <a:prstGeom prst="rect">
            <a:avLst/>
          </a:prstGeom>
          <a:noFill/>
          <a:ln>
            <a:solidFill>
              <a:srgbClr val="5ED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Rectangle 1"/>
          <p:cNvSpPr/>
          <p:nvPr/>
        </p:nvSpPr>
        <p:spPr>
          <a:xfrm>
            <a:off x="755576" y="4252694"/>
            <a:ext cx="720080" cy="717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Picture 13" descr="C:\Users\Farid\inpu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92" r="46027" b="26014"/>
          <a:stretch/>
        </p:blipFill>
        <p:spPr bwMode="auto">
          <a:xfrm>
            <a:off x="2953775" y="4252694"/>
            <a:ext cx="2020317" cy="128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953775" y="4252694"/>
            <a:ext cx="360040" cy="358510"/>
          </a:xfrm>
          <a:prstGeom prst="rect">
            <a:avLst/>
          </a:prstGeom>
          <a:noFill/>
          <a:ln>
            <a:solidFill>
              <a:srgbClr val="5ED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6" name="Rectangle 15"/>
          <p:cNvSpPr/>
          <p:nvPr/>
        </p:nvSpPr>
        <p:spPr>
          <a:xfrm>
            <a:off x="3313815" y="4252694"/>
            <a:ext cx="360040" cy="358510"/>
          </a:xfrm>
          <a:prstGeom prst="rect">
            <a:avLst/>
          </a:prstGeom>
          <a:noFill/>
          <a:ln>
            <a:solidFill>
              <a:srgbClr val="5ED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Rectangle 16"/>
          <p:cNvSpPr/>
          <p:nvPr/>
        </p:nvSpPr>
        <p:spPr>
          <a:xfrm>
            <a:off x="2953775" y="4612734"/>
            <a:ext cx="360040" cy="358510"/>
          </a:xfrm>
          <a:prstGeom prst="rect">
            <a:avLst/>
          </a:prstGeom>
          <a:noFill/>
          <a:ln>
            <a:solidFill>
              <a:srgbClr val="5ED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Rectangle 17"/>
          <p:cNvSpPr/>
          <p:nvPr/>
        </p:nvSpPr>
        <p:spPr>
          <a:xfrm>
            <a:off x="3313815" y="4612734"/>
            <a:ext cx="360040" cy="358510"/>
          </a:xfrm>
          <a:prstGeom prst="rect">
            <a:avLst/>
          </a:prstGeom>
          <a:noFill/>
          <a:ln>
            <a:solidFill>
              <a:srgbClr val="5ED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Rectangle 18"/>
          <p:cNvSpPr/>
          <p:nvPr/>
        </p:nvSpPr>
        <p:spPr>
          <a:xfrm>
            <a:off x="3673855" y="4251164"/>
            <a:ext cx="360040" cy="358510"/>
          </a:xfrm>
          <a:prstGeom prst="rect">
            <a:avLst/>
          </a:prstGeom>
          <a:noFill/>
          <a:ln>
            <a:solidFill>
              <a:srgbClr val="5ED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0" name="Rectangle 19"/>
          <p:cNvSpPr/>
          <p:nvPr/>
        </p:nvSpPr>
        <p:spPr>
          <a:xfrm>
            <a:off x="4033895" y="4251164"/>
            <a:ext cx="360040" cy="358510"/>
          </a:xfrm>
          <a:prstGeom prst="rect">
            <a:avLst/>
          </a:prstGeom>
          <a:noFill/>
          <a:ln>
            <a:solidFill>
              <a:srgbClr val="5ED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1" name="Rectangle 20"/>
          <p:cNvSpPr/>
          <p:nvPr/>
        </p:nvSpPr>
        <p:spPr>
          <a:xfrm>
            <a:off x="3673855" y="4611204"/>
            <a:ext cx="360040" cy="358510"/>
          </a:xfrm>
          <a:prstGeom prst="rect">
            <a:avLst/>
          </a:prstGeom>
          <a:noFill/>
          <a:ln>
            <a:solidFill>
              <a:srgbClr val="5ED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Rectangle 21"/>
          <p:cNvSpPr/>
          <p:nvPr/>
        </p:nvSpPr>
        <p:spPr>
          <a:xfrm>
            <a:off x="4033895" y="4611204"/>
            <a:ext cx="360040" cy="358510"/>
          </a:xfrm>
          <a:prstGeom prst="rect">
            <a:avLst/>
          </a:prstGeom>
          <a:noFill/>
          <a:ln>
            <a:solidFill>
              <a:srgbClr val="5ED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4" name="Rectangle 23"/>
          <p:cNvSpPr/>
          <p:nvPr/>
        </p:nvSpPr>
        <p:spPr>
          <a:xfrm>
            <a:off x="3313815" y="4251164"/>
            <a:ext cx="720080" cy="717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590" y="3992676"/>
            <a:ext cx="2880320" cy="240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7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404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2021-09-25T18:59:10Z</dcterms:modified>
</cp:coreProperties>
</file>