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91" r:id="rId2"/>
    <p:sldId id="286" r:id="rId3"/>
    <p:sldId id="301" r:id="rId4"/>
    <p:sldId id="303" r:id="rId5"/>
    <p:sldId id="302" r:id="rId6"/>
    <p:sldId id="304" r:id="rId7"/>
    <p:sldId id="305" r:id="rId8"/>
    <p:sldId id="306" r:id="rId9"/>
    <p:sldId id="307" r:id="rId10"/>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EC02"/>
    <a:srgbClr val="5ED802"/>
    <a:srgbClr val="00CCFF"/>
    <a:srgbClr val="FF00FF"/>
    <a:srgbClr val="3399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4" autoAdjust="0"/>
    <p:restoredTop sz="94660"/>
  </p:normalViewPr>
  <p:slideViewPr>
    <p:cSldViewPr>
      <p:cViewPr>
        <p:scale>
          <a:sx n="70" d="100"/>
          <a:sy n="70" d="100"/>
        </p:scale>
        <p:origin x="-1368"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B5245140-4068-4AE3-A747-F5FE3A0D1866}" type="datetimeFigureOut">
              <a:rPr lang="fa-IR" smtClean="0"/>
              <a:t>05/03/1443</a:t>
            </a:fld>
            <a:endParaRPr lang="fa-IR"/>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D5992D91-F9C1-4393-893D-FE5679DF8ACF}" type="slidenum">
              <a:rPr lang="fa-IR" smtClean="0"/>
              <a:t>‹#›</a:t>
            </a:fld>
            <a:endParaRPr lang="fa-IR"/>
          </a:p>
        </p:txBody>
      </p:sp>
    </p:spTree>
    <p:extLst>
      <p:ext uri="{BB962C8B-B14F-4D97-AF65-F5344CB8AC3E}">
        <p14:creationId xmlns:p14="http://schemas.microsoft.com/office/powerpoint/2010/main" val="4199748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3663"/>
            <a:ext cx="8229600"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412776"/>
            <a:ext cx="8229600" cy="4713391"/>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16530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10/11/2021</a:t>
            </a:fld>
            <a:endParaRPr lang="en-US"/>
          </a:p>
        </p:txBody>
      </p:sp>
      <p:sp>
        <p:nvSpPr>
          <p:cNvPr id="5" name="Footer Placeholder 4"/>
          <p:cNvSpPr>
            <a:spLocks noGrp="1"/>
          </p:cNvSpPr>
          <p:nvPr>
            <p:ph type="ftr" sz="quarter" idx="3"/>
          </p:nvPr>
        </p:nvSpPr>
        <p:spPr>
          <a:xfrm>
            <a:off x="3124200" y="616530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16530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8409940" y="6608110"/>
            <a:ext cx="752469" cy="2708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bg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bg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bg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bg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692696"/>
            <a:ext cx="8136904" cy="4832092"/>
          </a:xfrm>
          <a:prstGeom prst="rect">
            <a:avLst/>
          </a:prstGeom>
          <a:noFill/>
          <a:ln>
            <a:noFill/>
          </a:ln>
        </p:spPr>
        <p:txBody>
          <a:bodyPr wrap="square" rtlCol="1">
            <a:spAutoFit/>
          </a:bodyPr>
          <a:lstStyle/>
          <a:p>
            <a:pPr algn="ctr" rtl="1"/>
            <a:r>
              <a:rPr lang="fa-IR" sz="4400" dirty="0" smtClean="0">
                <a:solidFill>
                  <a:schemeClr val="bg1"/>
                </a:solidFill>
                <a:cs typeface="Far.Black" pitchFamily="2" charset="-78"/>
              </a:rPr>
              <a:t>فصل </a:t>
            </a:r>
            <a:r>
              <a:rPr lang="fa-IR" sz="4400" dirty="0" smtClean="0">
                <a:solidFill>
                  <a:schemeClr val="bg1"/>
                </a:solidFill>
                <a:cs typeface="Far.Black" pitchFamily="2" charset="-78"/>
              </a:rPr>
              <a:t>هفتم</a:t>
            </a:r>
            <a:endParaRPr lang="fa-IR" sz="4400" dirty="0" smtClean="0">
              <a:solidFill>
                <a:schemeClr val="bg1"/>
              </a:solidFill>
              <a:cs typeface="Far.Black" pitchFamily="2" charset="-78"/>
            </a:endParaRPr>
          </a:p>
          <a:p>
            <a:pPr algn="ctr" rtl="1"/>
            <a:endParaRPr lang="fa-IR" sz="4400" dirty="0">
              <a:solidFill>
                <a:schemeClr val="bg1"/>
              </a:solidFill>
              <a:cs typeface="Far.Black" pitchFamily="2" charset="-78"/>
            </a:endParaRPr>
          </a:p>
          <a:p>
            <a:pPr algn="ctr" rtl="1"/>
            <a:r>
              <a:rPr lang="fa-IR" sz="4400" dirty="0" smtClean="0">
                <a:solidFill>
                  <a:srgbClr val="FFFF00"/>
                </a:solidFill>
                <a:cs typeface="Far.Black" pitchFamily="2" charset="-78"/>
              </a:rPr>
              <a:t>طبقه بند های </a:t>
            </a:r>
            <a:r>
              <a:rPr lang="en-US" sz="4400" dirty="0" err="1" smtClean="0">
                <a:solidFill>
                  <a:srgbClr val="FFFF00"/>
                </a:solidFill>
                <a:cs typeface="Far.Black" pitchFamily="2" charset="-78"/>
              </a:rPr>
              <a:t>Haar</a:t>
            </a:r>
            <a:r>
              <a:rPr lang="en-US" sz="4400" dirty="0" smtClean="0">
                <a:solidFill>
                  <a:srgbClr val="FFFF00"/>
                </a:solidFill>
                <a:cs typeface="Far.Black" pitchFamily="2" charset="-78"/>
              </a:rPr>
              <a:t> Cascade</a:t>
            </a:r>
            <a:endParaRPr lang="fa-IR" sz="4400" dirty="0" smtClean="0">
              <a:solidFill>
                <a:srgbClr val="FFFF00"/>
              </a:solidFill>
              <a:cs typeface="Far.Black" pitchFamily="2" charset="-78"/>
            </a:endParaRPr>
          </a:p>
          <a:p>
            <a:pPr algn="ctr" rtl="1"/>
            <a:endParaRPr lang="fa-IR" sz="4400" dirty="0">
              <a:solidFill>
                <a:schemeClr val="bg1"/>
              </a:solidFill>
              <a:cs typeface="Far.Black" pitchFamily="2" charset="-78"/>
            </a:endParaRPr>
          </a:p>
          <a:p>
            <a:pPr algn="ctr" rtl="1"/>
            <a:r>
              <a:rPr lang="fa-IR" sz="4400" dirty="0" smtClean="0">
                <a:solidFill>
                  <a:srgbClr val="5ED802"/>
                </a:solidFill>
                <a:cs typeface="Far.Black" pitchFamily="2" charset="-78"/>
              </a:rPr>
              <a:t>شرکت هوش مصنوعی رسا</a:t>
            </a:r>
          </a:p>
          <a:p>
            <a:pPr algn="ctr" rtl="1"/>
            <a:endParaRPr lang="fa-IR" sz="4400" dirty="0">
              <a:solidFill>
                <a:schemeClr val="bg1"/>
              </a:solidFill>
              <a:cs typeface="Far.Black" pitchFamily="2" charset="-78"/>
            </a:endParaRPr>
          </a:p>
          <a:p>
            <a:pPr algn="ctr" rtl="1"/>
            <a:r>
              <a:rPr lang="fa-IR" sz="4400" dirty="0" smtClean="0">
                <a:solidFill>
                  <a:schemeClr val="bg1"/>
                </a:solidFill>
                <a:cs typeface="Far.Black" pitchFamily="2" charset="-78"/>
              </a:rPr>
              <a:t>مدرس : فرید هاشمی نژاد</a:t>
            </a:r>
            <a:endParaRPr lang="fa-IR" sz="4400" dirty="0">
              <a:solidFill>
                <a:schemeClr val="bg1"/>
              </a:solidFill>
              <a:cs typeface="Far.Black" pitchFamily="2" charset="-78"/>
            </a:endParaRPr>
          </a:p>
        </p:txBody>
      </p:sp>
      <p:pic>
        <p:nvPicPr>
          <p:cNvPr id="1027" name="Picture 3" descr="D:\rasa_tutorial\python\images\5848152fcef1014c0b5e49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332656"/>
            <a:ext cx="1566231" cy="1560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sa_tutorial\python\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6868"/>
            <a:ext cx="1568446" cy="155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48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467544" y="692696"/>
            <a:ext cx="8136904" cy="5324535"/>
          </a:xfrm>
          <a:prstGeom prst="rect">
            <a:avLst/>
          </a:prstGeom>
          <a:noFill/>
          <a:ln>
            <a:noFill/>
          </a:ln>
        </p:spPr>
        <p:txBody>
          <a:bodyPr wrap="square" rtlCol="1">
            <a:spAutoFit/>
          </a:bodyPr>
          <a:lstStyle/>
          <a:p>
            <a:pPr algn="ctr" rtl="1"/>
            <a:r>
              <a:rPr lang="fa-IR" sz="3600" dirty="0">
                <a:solidFill>
                  <a:srgbClr val="FFFF00"/>
                </a:solidFill>
                <a:cs typeface="Far.Black" pitchFamily="2" charset="-78"/>
              </a:rPr>
              <a:t>طبقه بند های </a:t>
            </a:r>
            <a:r>
              <a:rPr lang="en-US" sz="3600" dirty="0" err="1">
                <a:solidFill>
                  <a:srgbClr val="FFFF00"/>
                </a:solidFill>
                <a:cs typeface="Far.Black" pitchFamily="2" charset="-78"/>
              </a:rPr>
              <a:t>Haar</a:t>
            </a:r>
            <a:r>
              <a:rPr lang="en-US" sz="3600" dirty="0">
                <a:solidFill>
                  <a:srgbClr val="FFFF00"/>
                </a:solidFill>
                <a:cs typeface="Far.Black" pitchFamily="2" charset="-78"/>
              </a:rPr>
              <a:t> Cascade</a:t>
            </a:r>
            <a:endParaRPr lang="fa-IR" sz="3600" dirty="0">
              <a:solidFill>
                <a:srgbClr val="FFFF00"/>
              </a:solidFill>
              <a:cs typeface="Far.Black" pitchFamily="2" charset="-78"/>
            </a:endParaRPr>
          </a:p>
          <a:p>
            <a:pPr algn="ctr" rtl="1"/>
            <a:endParaRPr lang="fa-IR" sz="4000" dirty="0">
              <a:solidFill>
                <a:schemeClr val="bg1"/>
              </a:solidFill>
              <a:cs typeface="Far.Black" pitchFamily="2" charset="-78"/>
            </a:endParaRPr>
          </a:p>
          <a:p>
            <a:pPr algn="ctr" rtl="1"/>
            <a:endParaRPr lang="fa-IR" sz="2800" dirty="0" smtClean="0">
              <a:solidFill>
                <a:srgbClr val="FFFF00"/>
              </a:solidFill>
              <a:cs typeface="Far.Black" pitchFamily="2" charset="-78"/>
            </a:endParaRPr>
          </a:p>
          <a:p>
            <a:pPr algn="ctr" rtl="1"/>
            <a:r>
              <a:rPr lang="fa-IR" sz="2800" dirty="0" smtClean="0">
                <a:solidFill>
                  <a:srgbClr val="FFFF00"/>
                </a:solidFill>
                <a:cs typeface="Far.Black" pitchFamily="2" charset="-78"/>
              </a:rPr>
              <a:t>جلسه </a:t>
            </a:r>
            <a:r>
              <a:rPr lang="fa-IR" sz="2800" dirty="0" smtClean="0">
                <a:solidFill>
                  <a:srgbClr val="FFFF00"/>
                </a:solidFill>
                <a:cs typeface="Far.Black" pitchFamily="2" charset="-78"/>
              </a:rPr>
              <a:t>چهل و یکم</a:t>
            </a:r>
            <a:endParaRPr lang="fa-IR" sz="2800" dirty="0" smtClean="0">
              <a:solidFill>
                <a:srgbClr val="FFFF00"/>
              </a:solidFill>
              <a:cs typeface="Far.Black" pitchFamily="2" charset="-78"/>
            </a:endParaRPr>
          </a:p>
          <a:p>
            <a:pPr algn="ctr" rtl="1"/>
            <a:endParaRPr lang="fa-IR" sz="4000" dirty="0" smtClean="0">
              <a:solidFill>
                <a:schemeClr val="bg1"/>
              </a:solidFill>
              <a:cs typeface="Far.Black" pitchFamily="2" charset="-78"/>
            </a:endParaRPr>
          </a:p>
          <a:p>
            <a:pPr algn="ctr" rtl="1"/>
            <a:endParaRPr lang="fa-IR" sz="4000" dirty="0">
              <a:solidFill>
                <a:schemeClr val="bg1"/>
              </a:solidFill>
              <a:cs typeface="Far.Black" pitchFamily="2" charset="-78"/>
            </a:endParaRPr>
          </a:p>
          <a:p>
            <a:pPr algn="ctr" rtl="1"/>
            <a:r>
              <a:rPr lang="fa-IR" sz="4000" dirty="0" smtClean="0">
                <a:solidFill>
                  <a:srgbClr val="5ED802"/>
                </a:solidFill>
                <a:cs typeface="Far.Black" pitchFamily="2" charset="-78"/>
              </a:rPr>
              <a:t>شرکت هوش مصنوعی رسا</a:t>
            </a:r>
          </a:p>
          <a:p>
            <a:pPr algn="ctr" rtl="1"/>
            <a:endParaRPr lang="fa-IR" sz="4000" dirty="0">
              <a:solidFill>
                <a:schemeClr val="bg1"/>
              </a:solidFill>
              <a:cs typeface="Far.Black" pitchFamily="2" charset="-78"/>
            </a:endParaRPr>
          </a:p>
          <a:p>
            <a:pPr algn="ctr" rtl="1"/>
            <a:r>
              <a:rPr lang="fa-IR" sz="4000" dirty="0" smtClean="0">
                <a:solidFill>
                  <a:schemeClr val="bg1"/>
                </a:solidFill>
                <a:cs typeface="Far.Black" pitchFamily="2" charset="-78"/>
              </a:rPr>
              <a:t>مدرس : فرید هاشمی نژاد</a:t>
            </a:r>
            <a:endParaRPr lang="fa-IR" sz="4000" dirty="0">
              <a:solidFill>
                <a:schemeClr val="bg1"/>
              </a:solidFill>
              <a:cs typeface="Far.Black" pitchFamily="2" charset="-78"/>
            </a:endParaRPr>
          </a:p>
        </p:txBody>
      </p:sp>
      <p:pic>
        <p:nvPicPr>
          <p:cNvPr id="1027" name="Picture 3" descr="D:\rasa_tutorial\python\images\5848152fcef1014c0b5e49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628800"/>
            <a:ext cx="1566231" cy="1560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sa_tutorial\python\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378" y="1637226"/>
            <a:ext cx="1568446" cy="155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1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665" y="620688"/>
            <a:ext cx="8136904" cy="3785652"/>
          </a:xfrm>
          <a:prstGeom prst="rect">
            <a:avLst/>
          </a:prstGeom>
          <a:noFill/>
          <a:ln>
            <a:noFill/>
          </a:ln>
        </p:spPr>
        <p:txBody>
          <a:bodyPr wrap="square" rtlCol="1">
            <a:spAutoFit/>
          </a:bodyPr>
          <a:lstStyle/>
          <a:p>
            <a:pPr marL="342900" indent="-342900" algn="r" rtl="1">
              <a:buFont typeface="Arial" pitchFamily="34" charset="0"/>
              <a:buChar char="•"/>
            </a:pPr>
            <a:r>
              <a:rPr lang="fa-IR" dirty="0">
                <a:solidFill>
                  <a:srgbClr val="FFFF00"/>
                </a:solidFill>
                <a:cs typeface="Far.Black" pitchFamily="2" charset="-78"/>
              </a:rPr>
              <a:t>همانطور که در قسمت قبل دیدیم ، می توانیم ویژگی ها را از یک تصویر استخراج کنیم </a:t>
            </a:r>
            <a:r>
              <a:rPr lang="fa-IR" dirty="0" smtClean="0">
                <a:solidFill>
                  <a:srgbClr val="FFFF00"/>
                </a:solidFill>
                <a:cs typeface="Far.Black" pitchFamily="2" charset="-78"/>
              </a:rPr>
              <a:t>و از </a:t>
            </a:r>
            <a:r>
              <a:rPr lang="fa-IR" dirty="0">
                <a:solidFill>
                  <a:srgbClr val="FFFF00"/>
                </a:solidFill>
                <a:cs typeface="Far.Black" pitchFamily="2" charset="-78"/>
              </a:rPr>
              <a:t>این ویژگی ها برای طبقه بندی اشیا استفاده کنید.</a:t>
            </a:r>
          </a:p>
          <a:p>
            <a:pPr marL="342900" indent="-342900" algn="r" rtl="1">
              <a:buFont typeface="Arial" pitchFamily="34" charset="0"/>
              <a:buChar char="•"/>
            </a:pPr>
            <a:r>
              <a:rPr lang="fa-IR" dirty="0">
                <a:solidFill>
                  <a:srgbClr val="FFFF00"/>
                </a:solidFill>
                <a:cs typeface="Far.Black" pitchFamily="2" charset="-78"/>
              </a:rPr>
              <a:t>طبقه بندی کننده آبشار </a:t>
            </a:r>
            <a:r>
              <a:rPr lang="en-US" dirty="0" smtClean="0">
                <a:solidFill>
                  <a:srgbClr val="FFFF00"/>
                </a:solidFill>
                <a:cs typeface="Far.Black" pitchFamily="2" charset="-78"/>
              </a:rPr>
              <a:t> HAAR </a:t>
            </a:r>
            <a:r>
              <a:rPr lang="fa-IR" dirty="0">
                <a:solidFill>
                  <a:srgbClr val="FFFF00"/>
                </a:solidFill>
                <a:cs typeface="Far.Black" pitchFamily="2" charset="-78"/>
              </a:rPr>
              <a:t>چیست؟</a:t>
            </a:r>
          </a:p>
          <a:p>
            <a:pPr marL="342900" indent="-342900" algn="r" rtl="1">
              <a:buFont typeface="Arial" pitchFamily="34" charset="0"/>
              <a:buChar char="•"/>
            </a:pPr>
            <a:r>
              <a:rPr lang="fa-IR" dirty="0">
                <a:solidFill>
                  <a:srgbClr val="FFFF00"/>
                </a:solidFill>
                <a:cs typeface="Far.Black" pitchFamily="2" charset="-78"/>
              </a:rPr>
              <a:t>یک روش تشخیص شیء که ویژگی های </a:t>
            </a:r>
            <a:r>
              <a:rPr lang="en-US" dirty="0" err="1">
                <a:solidFill>
                  <a:srgbClr val="FFFF00"/>
                </a:solidFill>
                <a:cs typeface="Far.Black" pitchFamily="2" charset="-78"/>
              </a:rPr>
              <a:t>Haar</a:t>
            </a:r>
            <a:r>
              <a:rPr lang="en-US" dirty="0">
                <a:solidFill>
                  <a:srgbClr val="FFFF00"/>
                </a:solidFill>
                <a:cs typeface="Far.Black" pitchFamily="2" charset="-78"/>
              </a:rPr>
              <a:t> </a:t>
            </a:r>
            <a:r>
              <a:rPr lang="fa-IR" dirty="0" smtClean="0">
                <a:solidFill>
                  <a:srgbClr val="FFFF00"/>
                </a:solidFill>
                <a:cs typeface="Far.Black" pitchFamily="2" charset="-78"/>
              </a:rPr>
              <a:t> را </a:t>
            </a:r>
            <a:r>
              <a:rPr lang="fa-IR" dirty="0">
                <a:solidFill>
                  <a:srgbClr val="FFFF00"/>
                </a:solidFill>
                <a:cs typeface="Far.Black" pitchFamily="2" charset="-78"/>
              </a:rPr>
              <a:t>در یک سری طبقه بندی کننده </a:t>
            </a:r>
            <a:r>
              <a:rPr lang="fa-IR" dirty="0" smtClean="0">
                <a:solidFill>
                  <a:srgbClr val="FFFF00"/>
                </a:solidFill>
                <a:cs typeface="Far.Black" pitchFamily="2" charset="-78"/>
              </a:rPr>
              <a:t>(آبشاری) </a:t>
            </a:r>
            <a:r>
              <a:rPr lang="fa-IR" dirty="0">
                <a:solidFill>
                  <a:srgbClr val="FFFF00"/>
                </a:solidFill>
                <a:cs typeface="Far.Black" pitchFamily="2" charset="-78"/>
              </a:rPr>
              <a:t>برای شناسایی اشیاء موجود در </a:t>
            </a:r>
            <a:r>
              <a:rPr lang="fa-IR" dirty="0" smtClean="0">
                <a:solidFill>
                  <a:srgbClr val="FFFF00"/>
                </a:solidFill>
                <a:cs typeface="Far.Black" pitchFamily="2" charset="-78"/>
              </a:rPr>
              <a:t>تصویر </a:t>
            </a:r>
            <a:r>
              <a:rPr lang="fa-IR" dirty="0">
                <a:solidFill>
                  <a:srgbClr val="FFFF00"/>
                </a:solidFill>
                <a:cs typeface="Far.Black" pitchFamily="2" charset="-78"/>
              </a:rPr>
              <a:t>وارد می </a:t>
            </a:r>
            <a:r>
              <a:rPr lang="fa-IR" dirty="0" smtClean="0">
                <a:solidFill>
                  <a:srgbClr val="FFFF00"/>
                </a:solidFill>
                <a:cs typeface="Far.Black" pitchFamily="2" charset="-78"/>
              </a:rPr>
              <a:t>کند. </a:t>
            </a:r>
            <a:endParaRPr lang="fa-IR" dirty="0">
              <a:solidFill>
                <a:srgbClr val="FFFF00"/>
              </a:solidFill>
              <a:cs typeface="Far.Black" pitchFamily="2" charset="-78"/>
            </a:endParaRPr>
          </a:p>
          <a:p>
            <a:pPr marL="342900" indent="-342900" algn="r" rtl="1">
              <a:buFont typeface="Arial" pitchFamily="34" charset="0"/>
              <a:buChar char="•"/>
            </a:pPr>
            <a:r>
              <a:rPr lang="fa-IR" dirty="0">
                <a:solidFill>
                  <a:srgbClr val="FFFF00"/>
                </a:solidFill>
                <a:cs typeface="Far.Black" pitchFamily="2" charset="-78"/>
              </a:rPr>
              <a:t>آنها برای شناسایی یک نوع شیء آموزش دیده اند ، با این حال ، ما می توانیم از چندین مورد به طور موازی استفاده کنیم ، به عنوان مثال. تشخیص چشم و صورت با هم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406340"/>
            <a:ext cx="3589273" cy="217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159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866" y="476672"/>
            <a:ext cx="8136904" cy="4924425"/>
          </a:xfrm>
          <a:prstGeom prst="rect">
            <a:avLst/>
          </a:prstGeom>
          <a:noFill/>
          <a:ln>
            <a:noFill/>
          </a:ln>
        </p:spPr>
        <p:txBody>
          <a:bodyPr wrap="square" rtlCol="1">
            <a:spAutoFit/>
          </a:bodyPr>
          <a:lstStyle/>
          <a:p>
            <a:pPr algn="r" rtl="1"/>
            <a:r>
              <a:rPr lang="fa-IR" sz="2000" dirty="0">
                <a:solidFill>
                  <a:srgbClr val="FFFF00"/>
                </a:solidFill>
                <a:cs typeface="Far.Black" pitchFamily="2" charset="-78"/>
              </a:rPr>
              <a:t>طبقه بندی کننده های </a:t>
            </a:r>
            <a:r>
              <a:rPr lang="en-US" sz="2000" dirty="0">
                <a:solidFill>
                  <a:srgbClr val="FFFF00"/>
                </a:solidFill>
                <a:cs typeface="Far.Black" pitchFamily="2" charset="-78"/>
              </a:rPr>
              <a:t>HAAR </a:t>
            </a:r>
            <a:r>
              <a:rPr lang="fa-IR" sz="2000" dirty="0">
                <a:solidFill>
                  <a:srgbClr val="FFFF00"/>
                </a:solidFill>
                <a:cs typeface="Far.Black" pitchFamily="2" charset="-78"/>
              </a:rPr>
              <a:t>با استفاده از تعداد زیادی از تصاویر مثبت (یعنی تصاویری با شیء موجود) و تصاویر منفی (یعنی تصاویری بدون شیء موجود) آموزش می بینند</a:t>
            </a:r>
            <a:r>
              <a:rPr lang="fa-IR" sz="2000" dirty="0" smtClean="0">
                <a:solidFill>
                  <a:srgbClr val="FFFF00"/>
                </a:solidFill>
                <a:cs typeface="Far.Black" pitchFamily="2" charset="-78"/>
              </a:rPr>
              <a:t>.</a:t>
            </a:r>
          </a:p>
          <a:p>
            <a:pPr algn="r" rtl="1"/>
            <a:endParaRPr lang="fa-IR" sz="2000" dirty="0">
              <a:solidFill>
                <a:srgbClr val="FFFF00"/>
              </a:solidFill>
              <a:cs typeface="Far.Black" pitchFamily="2" charset="-78"/>
            </a:endParaRPr>
          </a:p>
          <a:p>
            <a:pPr algn="r" rtl="1"/>
            <a:endParaRPr lang="fa-IR" sz="2000" dirty="0" smtClean="0">
              <a:solidFill>
                <a:srgbClr val="FFFF00"/>
              </a:solidFill>
              <a:cs typeface="Far.Black" pitchFamily="2" charset="-78"/>
            </a:endParaRPr>
          </a:p>
          <a:p>
            <a:pPr algn="r" rtl="1"/>
            <a:endParaRPr lang="fa-IR" sz="2000" dirty="0">
              <a:solidFill>
                <a:srgbClr val="FFFF00"/>
              </a:solidFill>
              <a:cs typeface="Far.Black" pitchFamily="2" charset="-78"/>
            </a:endParaRPr>
          </a:p>
          <a:p>
            <a:pPr algn="r" rtl="1"/>
            <a:r>
              <a:rPr lang="fa-IR" sz="2000" dirty="0" smtClean="0">
                <a:solidFill>
                  <a:srgbClr val="FFFF00"/>
                </a:solidFill>
                <a:cs typeface="Far.Black" pitchFamily="2" charset="-78"/>
              </a:rPr>
              <a:t>					</a:t>
            </a:r>
            <a:r>
              <a:rPr lang="fa-IR" sz="5400" dirty="0" smtClean="0">
                <a:solidFill>
                  <a:srgbClr val="FF0000"/>
                </a:solidFill>
                <a:cs typeface="Far.Black" pitchFamily="2" charset="-78"/>
              </a:rPr>
              <a:t>-</a:t>
            </a:r>
            <a:r>
              <a:rPr lang="fa-IR" sz="4400" dirty="0" smtClean="0">
                <a:solidFill>
                  <a:srgbClr val="FF0000"/>
                </a:solidFill>
                <a:cs typeface="Far.Black" pitchFamily="2" charset="-78"/>
              </a:rPr>
              <a:t>       </a:t>
            </a:r>
            <a:r>
              <a:rPr lang="fa-IR" sz="4400" dirty="0" smtClean="0">
                <a:solidFill>
                  <a:srgbClr val="5ED802"/>
                </a:solidFill>
                <a:cs typeface="Far.Black" pitchFamily="2" charset="-78"/>
              </a:rPr>
              <a:t>+</a:t>
            </a:r>
          </a:p>
          <a:p>
            <a:pPr algn="r" rtl="1"/>
            <a:r>
              <a:rPr lang="fa-IR" sz="2000" dirty="0">
                <a:solidFill>
                  <a:srgbClr val="FFFF00"/>
                </a:solidFill>
                <a:cs typeface="Far.Black" pitchFamily="2" charset="-78"/>
              </a:rPr>
              <a:t>سپس ویژگی ها را با استفاده از پنجره های کشویی بلوک های مستطیلی استخراج می کنیم. این ویژگی ها دارای ارزش واحد هستند و با کم کردن مجموع شدت پیکسل ها در زیر مستطیل های سفید از مستطیل های سیاه محاسبه می شوند. با این حال ، این تعداد محاسبه </a:t>
            </a:r>
            <a:r>
              <a:rPr lang="fa-IR" sz="2000" dirty="0" smtClean="0">
                <a:solidFill>
                  <a:srgbClr val="FFFF00"/>
                </a:solidFill>
                <a:cs typeface="Far.Black" pitchFamily="2" charset="-78"/>
              </a:rPr>
              <a:t>نامناسب است </a:t>
            </a:r>
            <a:r>
              <a:rPr lang="fa-IR" sz="2000" dirty="0">
                <a:solidFill>
                  <a:srgbClr val="FFFF00"/>
                </a:solidFill>
                <a:cs typeface="Far.Black" pitchFamily="2" charset="-78"/>
              </a:rPr>
              <a:t>، حتی برای یک پنجره اصلی 24 24 24 پیکسل (180،000 ویژگی ایجاد شده). بنابراین محققان روشی را به نام </a:t>
            </a:r>
            <a:r>
              <a:rPr lang="en-US" sz="2000" dirty="0">
                <a:solidFill>
                  <a:srgbClr val="FFFF00"/>
                </a:solidFill>
                <a:cs typeface="Far.Black" pitchFamily="2" charset="-78"/>
              </a:rPr>
              <a:t>Integral Images </a:t>
            </a:r>
            <a:r>
              <a:rPr lang="fa-IR" sz="2000" dirty="0" smtClean="0">
                <a:solidFill>
                  <a:srgbClr val="FFFF00"/>
                </a:solidFill>
                <a:cs typeface="Far.Black" pitchFamily="2" charset="-78"/>
              </a:rPr>
              <a:t> ابداع </a:t>
            </a:r>
            <a:r>
              <a:rPr lang="fa-IR" sz="2000" dirty="0">
                <a:solidFill>
                  <a:srgbClr val="FFFF00"/>
                </a:solidFill>
                <a:cs typeface="Far.Black" pitchFamily="2" charset="-78"/>
              </a:rPr>
              <a:t>کردند که این روش را با چهار مرجع آرایه محاسبه کرد.</a:t>
            </a:r>
            <a:r>
              <a:rPr lang="fa-IR" sz="2000" dirty="0" smtClean="0">
                <a:solidFill>
                  <a:srgbClr val="FFFF00"/>
                </a:solidFill>
                <a:cs typeface="Far.Black" pitchFamily="2" charset="-78"/>
              </a:rPr>
              <a:t>	</a:t>
            </a:r>
            <a:endParaRPr lang="fa-IR" sz="2000" dirty="0">
              <a:solidFill>
                <a:srgbClr val="5ED802"/>
              </a:solidFill>
              <a:cs typeface="Far.Black" pitchFamily="2" charset="-7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04" y="1412776"/>
            <a:ext cx="12446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412776"/>
            <a:ext cx="11525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085184"/>
            <a:ext cx="3492500"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1303238"/>
            <a:ext cx="205105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5085184"/>
            <a:ext cx="2012950"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37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065" y="332656"/>
            <a:ext cx="8136904" cy="5909310"/>
          </a:xfrm>
          <a:prstGeom prst="rect">
            <a:avLst/>
          </a:prstGeom>
          <a:noFill/>
          <a:ln>
            <a:noFill/>
          </a:ln>
        </p:spPr>
        <p:txBody>
          <a:bodyPr wrap="square" rtlCol="1">
            <a:spAutoFit/>
          </a:bodyPr>
          <a:lstStyle/>
          <a:p>
            <a:pPr marL="342900" indent="-342900" algn="r" rtl="1">
              <a:buFont typeface="Arial" pitchFamily="34" charset="0"/>
              <a:buChar char="•"/>
            </a:pPr>
            <a:r>
              <a:rPr lang="fa-IR" dirty="0">
                <a:solidFill>
                  <a:srgbClr val="FFFF00"/>
                </a:solidFill>
                <a:cs typeface="Far.Black" pitchFamily="2" charset="-78"/>
              </a:rPr>
              <a:t>با این حال ، آنها هنوز 180،000 ویژگی داشتند و اکثر آنها هیچ ارزش واقعی اضافه نمی کردند</a:t>
            </a:r>
            <a:r>
              <a:rPr lang="fa-IR" dirty="0" smtClean="0">
                <a:solidFill>
                  <a:srgbClr val="FFFF00"/>
                </a:solidFill>
                <a:cs typeface="Far.Black" pitchFamily="2" charset="-78"/>
              </a:rPr>
              <a:t>.</a:t>
            </a:r>
          </a:p>
          <a:p>
            <a:pPr marL="342900" indent="-342900" algn="r" rtl="1">
              <a:buFont typeface="Arial" pitchFamily="34" charset="0"/>
              <a:buChar char="•"/>
            </a:pPr>
            <a:endParaRPr lang="fa-IR" dirty="0">
              <a:solidFill>
                <a:srgbClr val="FFFF00"/>
              </a:solidFill>
              <a:cs typeface="Far.Black" pitchFamily="2" charset="-78"/>
            </a:endParaRPr>
          </a:p>
          <a:p>
            <a:pPr marL="342900" indent="-342900" algn="r" rtl="1">
              <a:buFont typeface="Arial" pitchFamily="34" charset="0"/>
              <a:buChar char="•"/>
            </a:pPr>
            <a:endParaRPr lang="fa-IR" dirty="0" smtClean="0">
              <a:solidFill>
                <a:srgbClr val="FFFF00"/>
              </a:solidFill>
              <a:cs typeface="Far.Black" pitchFamily="2" charset="-78"/>
            </a:endParaRPr>
          </a:p>
          <a:p>
            <a:pPr marL="342900" indent="-342900" algn="r" rtl="1">
              <a:buFont typeface="Arial" pitchFamily="34" charset="0"/>
              <a:buChar char="•"/>
            </a:pPr>
            <a:endParaRPr lang="fa-IR" dirty="0">
              <a:solidFill>
                <a:srgbClr val="FFFF00"/>
              </a:solidFill>
              <a:cs typeface="Far.Black" pitchFamily="2" charset="-78"/>
            </a:endParaRPr>
          </a:p>
          <a:p>
            <a:pPr marL="342900" indent="-342900" algn="r" rtl="1">
              <a:buFont typeface="Arial" pitchFamily="34" charset="0"/>
              <a:buChar char="•"/>
            </a:pPr>
            <a:endParaRPr lang="fa-IR" dirty="0" smtClean="0">
              <a:solidFill>
                <a:srgbClr val="FFFF00"/>
              </a:solidFill>
              <a:cs typeface="Far.Black" pitchFamily="2" charset="-78"/>
            </a:endParaRPr>
          </a:p>
          <a:p>
            <a:pPr marL="342900" indent="-342900" algn="r" rtl="1">
              <a:buFont typeface="Arial" pitchFamily="34" charset="0"/>
              <a:buChar char="•"/>
            </a:pPr>
            <a:r>
              <a:rPr lang="fa-IR" dirty="0">
                <a:solidFill>
                  <a:srgbClr val="FFFF00"/>
                </a:solidFill>
                <a:cs typeface="Far.Black" pitchFamily="2" charset="-78"/>
              </a:rPr>
              <a:t>سپس با استفاده از </a:t>
            </a:r>
            <a:r>
              <a:rPr lang="en-US" dirty="0">
                <a:solidFill>
                  <a:srgbClr val="FFFF00"/>
                </a:solidFill>
                <a:cs typeface="Far.Black" pitchFamily="2" charset="-78"/>
              </a:rPr>
              <a:t>Freund &amp; </a:t>
            </a:r>
            <a:r>
              <a:rPr lang="en-US" dirty="0" err="1">
                <a:solidFill>
                  <a:srgbClr val="FFFF00"/>
                </a:solidFill>
                <a:cs typeface="Far.Black" pitchFamily="2" charset="-78"/>
              </a:rPr>
              <a:t>Schapire's</a:t>
            </a:r>
            <a:r>
              <a:rPr lang="en-US" dirty="0">
                <a:solidFill>
                  <a:srgbClr val="FFFF00"/>
                </a:solidFill>
                <a:cs typeface="Far.Black" pitchFamily="2" charset="-78"/>
              </a:rPr>
              <a:t> </a:t>
            </a:r>
            <a:r>
              <a:rPr lang="en-US" dirty="0" err="1">
                <a:solidFill>
                  <a:srgbClr val="FFFF00"/>
                </a:solidFill>
                <a:cs typeface="Far.Black" pitchFamily="2" charset="-78"/>
              </a:rPr>
              <a:t>AdaBoost</a:t>
            </a:r>
            <a:r>
              <a:rPr lang="en-US" dirty="0">
                <a:solidFill>
                  <a:srgbClr val="FFFF00"/>
                </a:solidFill>
                <a:cs typeface="Far.Black" pitchFamily="2" charset="-78"/>
              </a:rPr>
              <a:t> </a:t>
            </a:r>
            <a:r>
              <a:rPr lang="fa-IR" dirty="0">
                <a:solidFill>
                  <a:srgbClr val="FFFF00"/>
                </a:solidFill>
                <a:cs typeface="Far.Black" pitchFamily="2" charset="-78"/>
              </a:rPr>
              <a:t>به دلیل سهولت پیاده سازی ، الگوریتم انتخابی </a:t>
            </a:r>
            <a:r>
              <a:rPr lang="en-US" dirty="0">
                <a:solidFill>
                  <a:srgbClr val="FFFF00"/>
                </a:solidFill>
                <a:cs typeface="Far.Black" pitchFamily="2" charset="-78"/>
              </a:rPr>
              <a:t>Freund &amp; </a:t>
            </a:r>
            <a:r>
              <a:rPr lang="en-US" dirty="0" err="1">
                <a:solidFill>
                  <a:srgbClr val="FFFF00"/>
                </a:solidFill>
                <a:cs typeface="Far.Black" pitchFamily="2" charset="-78"/>
              </a:rPr>
              <a:t>Schapire's</a:t>
            </a:r>
            <a:r>
              <a:rPr lang="en-US" dirty="0">
                <a:solidFill>
                  <a:srgbClr val="FFFF00"/>
                </a:solidFill>
                <a:cs typeface="Far.Black" pitchFamily="2" charset="-78"/>
              </a:rPr>
              <a:t> </a:t>
            </a:r>
            <a:r>
              <a:rPr lang="en-US" dirty="0" err="1">
                <a:solidFill>
                  <a:srgbClr val="FFFF00"/>
                </a:solidFill>
                <a:cs typeface="Far.Black" pitchFamily="2" charset="-78"/>
              </a:rPr>
              <a:t>AdaBoost</a:t>
            </a:r>
            <a:r>
              <a:rPr lang="en-US" dirty="0">
                <a:solidFill>
                  <a:srgbClr val="FFFF00"/>
                </a:solidFill>
                <a:cs typeface="Far.Black" pitchFamily="2" charset="-78"/>
              </a:rPr>
              <a:t> </a:t>
            </a:r>
            <a:r>
              <a:rPr lang="fa-IR" dirty="0">
                <a:solidFill>
                  <a:srgbClr val="FFFF00"/>
                </a:solidFill>
                <a:cs typeface="Far.Black" pitchFamily="2" charset="-78"/>
              </a:rPr>
              <a:t>برای تعیین ویژگیهای آموزنده استفاده شد. تقویت فرآیندی است که در آن ما از طبقه بندی کننده های ضعیف برای ساخت طبقه بندی کننده های قوی استفاده می کنیم</a:t>
            </a:r>
          </a:p>
          <a:p>
            <a:pPr marL="342900" indent="-342900" algn="r" rtl="1">
              <a:buFont typeface="Arial" pitchFamily="34" charset="0"/>
              <a:buChar char="•"/>
            </a:pPr>
            <a:r>
              <a:rPr lang="fa-IR" dirty="0">
                <a:solidFill>
                  <a:srgbClr val="FFFF00"/>
                </a:solidFill>
                <a:cs typeface="Far.Black" pitchFamily="2" charset="-78"/>
              </a:rPr>
              <a:t>  تعیین مجازات های سنگین تر بر اساس طبقه بندی های نادرست. کاهش 180،000 ویژگی به 6000 ، که هنوز هم ویژگی های کمی است.</a:t>
            </a:r>
            <a:endParaRPr lang="fa-IR" dirty="0" smtClean="0">
              <a:solidFill>
                <a:srgbClr val="FFFF00"/>
              </a:solidFill>
              <a:cs typeface="Far.Black" pitchFamily="2" charset="-78"/>
            </a:endParaRPr>
          </a:p>
          <a:p>
            <a:pPr marL="342900" indent="-342900" algn="r" rtl="1">
              <a:buFont typeface="Arial" pitchFamily="34" charset="0"/>
              <a:buChar char="•"/>
            </a:pPr>
            <a:endParaRPr lang="fa-IR" sz="1800" dirty="0">
              <a:solidFill>
                <a:srgbClr val="FFFF00"/>
              </a:solidFill>
              <a:cs typeface="Far.Black" pitchFamily="2" charset="-7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1774825"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013" y="1041706"/>
            <a:ext cx="1798637"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698387" y="2165573"/>
            <a:ext cx="8136904" cy="461665"/>
          </a:xfrm>
          <a:prstGeom prst="rect">
            <a:avLst/>
          </a:prstGeom>
          <a:noFill/>
          <a:ln>
            <a:noFill/>
          </a:ln>
        </p:spPr>
        <p:txBody>
          <a:bodyPr wrap="square" rtlCol="1">
            <a:spAutoFit/>
          </a:bodyPr>
          <a:lstStyle/>
          <a:p>
            <a:pPr algn="r" rtl="1"/>
            <a:r>
              <a:rPr lang="fa-IR" dirty="0" smtClean="0">
                <a:solidFill>
                  <a:srgbClr val="FF0000"/>
                </a:solidFill>
                <a:cs typeface="Far.Black" pitchFamily="2" charset="-78"/>
              </a:rPr>
              <a:t>نامربوط</a:t>
            </a:r>
            <a:r>
              <a:rPr lang="fa-IR" dirty="0" smtClean="0">
                <a:solidFill>
                  <a:srgbClr val="FFFF00"/>
                </a:solidFill>
                <a:cs typeface="Far.Black" pitchFamily="2" charset="-78"/>
              </a:rPr>
              <a:t>		</a:t>
            </a:r>
            <a:r>
              <a:rPr lang="fa-IR" dirty="0" smtClean="0">
                <a:solidFill>
                  <a:srgbClr val="66EC02"/>
                </a:solidFill>
                <a:cs typeface="Far.Black" pitchFamily="2" charset="-78"/>
              </a:rPr>
              <a:t>مربوط</a:t>
            </a:r>
            <a:endParaRPr lang="fa-IR" sz="1800" dirty="0">
              <a:solidFill>
                <a:srgbClr val="66EC02"/>
              </a:solidFill>
              <a:cs typeface="Far.Black" pitchFamily="2" charset="-78"/>
            </a:endParaRPr>
          </a:p>
        </p:txBody>
      </p:sp>
    </p:spTree>
    <p:extLst>
      <p:ext uri="{BB962C8B-B14F-4D97-AF65-F5344CB8AC3E}">
        <p14:creationId xmlns:p14="http://schemas.microsoft.com/office/powerpoint/2010/main" val="3904756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065" y="332656"/>
            <a:ext cx="8136904" cy="3046988"/>
          </a:xfrm>
          <a:prstGeom prst="rect">
            <a:avLst/>
          </a:prstGeom>
          <a:noFill/>
          <a:ln>
            <a:noFill/>
          </a:ln>
        </p:spPr>
        <p:txBody>
          <a:bodyPr wrap="square" rtlCol="1">
            <a:spAutoFit/>
          </a:bodyPr>
          <a:lstStyle/>
          <a:p>
            <a:pPr marL="342900" indent="-342900" algn="r" rtl="1">
              <a:buFont typeface="Arial" pitchFamily="34" charset="0"/>
              <a:buChar char="•"/>
            </a:pPr>
            <a:r>
              <a:rPr lang="fa-IR" dirty="0">
                <a:solidFill>
                  <a:srgbClr val="FFFF00"/>
                </a:solidFill>
                <a:cs typeface="Far.Black" pitchFamily="2" charset="-78"/>
              </a:rPr>
              <a:t>به این موضوع بصری فکر کنید ، اگر از این 6000 ویژگی ، برخی از آنها آموزنده تر از دیگران </a:t>
            </a:r>
            <a:r>
              <a:rPr lang="fa-IR" dirty="0" smtClean="0">
                <a:solidFill>
                  <a:srgbClr val="FFFF00"/>
                </a:solidFill>
                <a:cs typeface="Far.Black" pitchFamily="2" charset="-78"/>
              </a:rPr>
              <a:t>باشد. </a:t>
            </a:r>
            <a:r>
              <a:rPr lang="fa-IR" dirty="0">
                <a:solidFill>
                  <a:srgbClr val="FFFF00"/>
                </a:solidFill>
                <a:cs typeface="Far.Black" pitchFamily="2" charset="-78"/>
              </a:rPr>
              <a:t>اگر از ویژگیهای آموزنده استفاده کنیم تا ابتدا بررسی کنیم که آیا منطقه به طور بالقوه می تواند چهره داشته باشد (موارد مثبت کاذب چیز مهمی نخواهد بود). با این کار نیازی به محاسبه همه 6000 ویژگی به طور همزمان نیست.</a:t>
            </a:r>
          </a:p>
          <a:p>
            <a:pPr marL="342900" indent="-342900" algn="r" rtl="1">
              <a:buFont typeface="Arial" pitchFamily="34" charset="0"/>
              <a:buChar char="•"/>
            </a:pPr>
            <a:r>
              <a:rPr lang="fa-IR" dirty="0" smtClean="0">
                <a:solidFill>
                  <a:srgbClr val="FFFF00"/>
                </a:solidFill>
                <a:cs typeface="Far.Black" pitchFamily="2" charset="-78"/>
              </a:rPr>
              <a:t>این </a:t>
            </a:r>
            <a:r>
              <a:rPr lang="fa-IR" dirty="0">
                <a:solidFill>
                  <a:srgbClr val="FFFF00"/>
                </a:solidFill>
                <a:cs typeface="Far.Black" pitchFamily="2" charset="-78"/>
              </a:rPr>
              <a:t>مفهوم </a:t>
            </a:r>
            <a:r>
              <a:rPr lang="en-US" dirty="0">
                <a:solidFill>
                  <a:srgbClr val="FFFF00"/>
                </a:solidFill>
                <a:cs typeface="Far.Black" pitchFamily="2" charset="-78"/>
              </a:rPr>
              <a:t>Cascade of Classifiers </a:t>
            </a:r>
            <a:r>
              <a:rPr lang="fa-IR" dirty="0">
                <a:solidFill>
                  <a:srgbClr val="FFFF00"/>
                </a:solidFill>
                <a:cs typeface="Far.Black" pitchFamily="2" charset="-78"/>
              </a:rPr>
              <a:t>نامیده می شود - برای تشخیص چهره ، روش </a:t>
            </a:r>
            <a:r>
              <a:rPr lang="en-US" dirty="0">
                <a:solidFill>
                  <a:srgbClr val="FFFF00"/>
                </a:solidFill>
                <a:cs typeface="Far.Black" pitchFamily="2" charset="-78"/>
              </a:rPr>
              <a:t>Viola Jones</a:t>
            </a:r>
            <a:r>
              <a:rPr lang="fa-IR" dirty="0">
                <a:solidFill>
                  <a:srgbClr val="FFFF00"/>
                </a:solidFill>
                <a:cs typeface="Far.Black" pitchFamily="2" charset="-78"/>
              </a:rPr>
              <a:t> </a:t>
            </a:r>
            <a:r>
              <a:rPr lang="fa-IR" dirty="0">
                <a:solidFill>
                  <a:srgbClr val="FFFF00"/>
                </a:solidFill>
                <a:cs typeface="Far.Black" pitchFamily="2" charset="-78"/>
              </a:rPr>
              <a:t>از </a:t>
            </a:r>
            <a:r>
              <a:rPr lang="en-US" dirty="0" smtClean="0">
                <a:solidFill>
                  <a:srgbClr val="FFFF00"/>
                </a:solidFill>
                <a:cs typeface="Far.Black" pitchFamily="2" charset="-78"/>
              </a:rPr>
              <a:t>38</a:t>
            </a:r>
            <a:r>
              <a:rPr lang="fa-IR" dirty="0" smtClean="0">
                <a:solidFill>
                  <a:srgbClr val="FFFF00"/>
                </a:solidFill>
                <a:cs typeface="Far.Black" pitchFamily="2" charset="-78"/>
              </a:rPr>
              <a:t> </a:t>
            </a:r>
            <a:r>
              <a:rPr lang="fa-IR" dirty="0">
                <a:solidFill>
                  <a:srgbClr val="FFFF00"/>
                </a:solidFill>
                <a:cs typeface="Far.Black" pitchFamily="2" charset="-78"/>
              </a:rPr>
              <a:t>مرحله استفاده کرد.</a:t>
            </a:r>
            <a:endParaRPr lang="fa-IR" sz="1800" dirty="0">
              <a:solidFill>
                <a:srgbClr val="FFFF00"/>
              </a:solidFill>
              <a:cs typeface="Far.Black" pitchFamily="2" charset="-7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66" y="3933056"/>
            <a:ext cx="8136904" cy="184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59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065" y="332656"/>
            <a:ext cx="8136904" cy="2677656"/>
          </a:xfrm>
          <a:prstGeom prst="rect">
            <a:avLst/>
          </a:prstGeom>
          <a:noFill/>
          <a:ln>
            <a:noFill/>
          </a:ln>
        </p:spPr>
        <p:txBody>
          <a:bodyPr wrap="square" rtlCol="1">
            <a:spAutoFit/>
          </a:bodyPr>
          <a:lstStyle/>
          <a:p>
            <a:pPr marL="342900" indent="-342900" algn="r" rtl="1">
              <a:buFont typeface="Arial" pitchFamily="34" charset="0"/>
              <a:buChar char="•"/>
            </a:pPr>
            <a:r>
              <a:rPr lang="fa-IR" dirty="0">
                <a:solidFill>
                  <a:srgbClr val="FFFF00"/>
                </a:solidFill>
                <a:cs typeface="Far.Black" pitchFamily="2" charset="-78"/>
              </a:rPr>
              <a:t>ما از طبقه بندی کننده های از پیش آموزش دیده ای که توسط </a:t>
            </a:r>
            <a:r>
              <a:rPr lang="en-US" dirty="0" err="1">
                <a:solidFill>
                  <a:srgbClr val="FFFF00"/>
                </a:solidFill>
                <a:cs typeface="Far.Black" pitchFamily="2" charset="-78"/>
              </a:rPr>
              <a:t>OpenCV</a:t>
            </a:r>
            <a:r>
              <a:rPr lang="en-US" dirty="0">
                <a:solidFill>
                  <a:srgbClr val="FFFF00"/>
                </a:solidFill>
                <a:cs typeface="Far.Black" pitchFamily="2" charset="-78"/>
              </a:rPr>
              <a:t> </a:t>
            </a:r>
            <a:r>
              <a:rPr lang="fa-IR" dirty="0" smtClean="0">
                <a:solidFill>
                  <a:srgbClr val="FFFF00"/>
                </a:solidFill>
                <a:cs typeface="Far.Black" pitchFamily="2" charset="-78"/>
              </a:rPr>
              <a:t> ذخیره شده به </a:t>
            </a:r>
            <a:r>
              <a:rPr lang="fa-IR" dirty="0">
                <a:solidFill>
                  <a:srgbClr val="FFFF00"/>
                </a:solidFill>
                <a:cs typeface="Far.Black" pitchFamily="2" charset="-78"/>
              </a:rPr>
              <a:t>عنوان فایل های </a:t>
            </a:r>
            <a:r>
              <a:rPr lang="en-US" dirty="0" smtClean="0">
                <a:solidFill>
                  <a:srgbClr val="FFFF00"/>
                </a:solidFill>
                <a:cs typeface="Far.Black" pitchFamily="2" charset="-78"/>
              </a:rPr>
              <a:t>XML </a:t>
            </a:r>
            <a:r>
              <a:rPr lang="fa-IR" dirty="0" smtClean="0">
                <a:solidFill>
                  <a:srgbClr val="FFFF00"/>
                </a:solidFill>
                <a:cs typeface="Far.Black" pitchFamily="2" charset="-78"/>
              </a:rPr>
              <a:t> ارائه </a:t>
            </a:r>
            <a:r>
              <a:rPr lang="fa-IR" dirty="0">
                <a:solidFill>
                  <a:srgbClr val="FFFF00"/>
                </a:solidFill>
                <a:cs typeface="Far.Black" pitchFamily="2" charset="-78"/>
              </a:rPr>
              <a:t>شده است استفاده می </a:t>
            </a:r>
            <a:r>
              <a:rPr lang="fa-IR" dirty="0" smtClean="0">
                <a:solidFill>
                  <a:srgbClr val="FFFF00"/>
                </a:solidFill>
                <a:cs typeface="Far.Black" pitchFamily="2" charset="-78"/>
              </a:rPr>
              <a:t>کنیم.</a:t>
            </a:r>
            <a:endParaRPr lang="fa-IR" dirty="0">
              <a:solidFill>
                <a:srgbClr val="FFFF00"/>
              </a:solidFill>
              <a:cs typeface="Far.Black" pitchFamily="2" charset="-78"/>
            </a:endParaRPr>
          </a:p>
          <a:p>
            <a:pPr marL="342900" indent="-342900" algn="r" rtl="1">
              <a:buFont typeface="Arial" pitchFamily="34" charset="0"/>
              <a:buChar char="•"/>
            </a:pPr>
            <a:r>
              <a:rPr lang="fa-IR" dirty="0" smtClean="0">
                <a:solidFill>
                  <a:srgbClr val="FFFF00"/>
                </a:solidFill>
                <a:cs typeface="Far.Black" pitchFamily="2" charset="-78"/>
              </a:rPr>
              <a:t> </a:t>
            </a:r>
            <a:r>
              <a:rPr lang="fa-IR" dirty="0">
                <a:solidFill>
                  <a:srgbClr val="FFFF00"/>
                </a:solidFill>
                <a:cs typeface="Far.Black" pitchFamily="2" charset="-78"/>
              </a:rPr>
              <a:t>این طبقه بندی کننده های از پیش آموزش دیده را می توانید در اینجا پیدا کنید</a:t>
            </a:r>
            <a:r>
              <a:rPr lang="fa-IR" dirty="0" smtClean="0">
                <a:solidFill>
                  <a:srgbClr val="FFFF00"/>
                </a:solidFill>
                <a:cs typeface="Far.Black" pitchFamily="2" charset="-78"/>
              </a:rPr>
              <a:t>:</a:t>
            </a:r>
          </a:p>
          <a:p>
            <a:pPr marL="342900" indent="-342900">
              <a:buFont typeface="Arial" pitchFamily="34" charset="0"/>
              <a:buChar char="•"/>
            </a:pPr>
            <a:r>
              <a:rPr lang="en-US" dirty="0">
                <a:solidFill>
                  <a:srgbClr val="FFFF00"/>
                </a:solidFill>
                <a:cs typeface="Far.Black" pitchFamily="2" charset="-78"/>
              </a:rPr>
              <a:t>https://github.com/opencv/opencv/tree/master/data/haarcascades</a:t>
            </a:r>
            <a:endParaRPr lang="fa-IR" dirty="0">
              <a:solidFill>
                <a:srgbClr val="FFFF00"/>
              </a:solidFill>
              <a:cs typeface="Far.Black" pitchFamily="2" charset="-7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10312"/>
            <a:ext cx="4619069" cy="303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632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065" y="332656"/>
            <a:ext cx="8136904" cy="5078313"/>
          </a:xfrm>
          <a:prstGeom prst="rect">
            <a:avLst/>
          </a:prstGeom>
          <a:noFill/>
          <a:ln>
            <a:noFill/>
          </a:ln>
        </p:spPr>
        <p:txBody>
          <a:bodyPr wrap="square" rtlCol="1">
            <a:spAutoFit/>
          </a:bodyPr>
          <a:lstStyle/>
          <a:p>
            <a:pPr marL="342900" indent="-342900" algn="l">
              <a:buFont typeface="Arial" pitchFamily="34" charset="0"/>
              <a:buChar char="•"/>
            </a:pPr>
            <a:r>
              <a:rPr lang="en-US" sz="2000" dirty="0" err="1">
                <a:solidFill>
                  <a:srgbClr val="FFFF00"/>
                </a:solidFill>
                <a:cs typeface="Far.Black" pitchFamily="2" charset="-78"/>
              </a:rPr>
              <a:t>ourClassifier.detectMultiScale</a:t>
            </a:r>
            <a:r>
              <a:rPr lang="en-US" sz="2000" dirty="0">
                <a:solidFill>
                  <a:srgbClr val="FFFF00"/>
                </a:solidFill>
                <a:cs typeface="Far.Black" pitchFamily="2" charset="-78"/>
              </a:rPr>
              <a:t>(input image, Scale Factor , Min </a:t>
            </a:r>
            <a:r>
              <a:rPr lang="en-US" sz="2000" dirty="0">
                <a:solidFill>
                  <a:srgbClr val="FFFF00"/>
                </a:solidFill>
                <a:cs typeface="Far.Black" pitchFamily="2" charset="-78"/>
              </a:rPr>
              <a:t>Neighbors</a:t>
            </a:r>
            <a:r>
              <a:rPr lang="en-US" sz="2000" dirty="0">
                <a:solidFill>
                  <a:srgbClr val="FFFF00"/>
                </a:solidFill>
                <a:cs typeface="Far.Black" pitchFamily="2" charset="-78"/>
              </a:rPr>
              <a:t>)</a:t>
            </a:r>
          </a:p>
          <a:p>
            <a:pPr marL="342900" indent="-342900">
              <a:buFont typeface="Arial" pitchFamily="34" charset="0"/>
              <a:buChar char="•"/>
            </a:pPr>
            <a:r>
              <a:rPr lang="en-US" sz="2000" dirty="0">
                <a:solidFill>
                  <a:srgbClr val="FFFF00"/>
                </a:solidFill>
                <a:cs typeface="Far.Black" pitchFamily="2" charset="-78"/>
              </a:rPr>
              <a:t>Scale </a:t>
            </a:r>
            <a:r>
              <a:rPr lang="en-US" sz="2000" dirty="0">
                <a:solidFill>
                  <a:srgbClr val="FFFF00"/>
                </a:solidFill>
                <a:cs typeface="Far.Black" pitchFamily="2" charset="-78"/>
              </a:rPr>
              <a:t>Factor</a:t>
            </a:r>
          </a:p>
          <a:p>
            <a:pPr marL="342900" indent="-342900" algn="r" rtl="1">
              <a:buFont typeface="Arial" pitchFamily="34" charset="0"/>
              <a:buChar char="•"/>
            </a:pPr>
            <a:r>
              <a:rPr lang="fa-IR" sz="1800" dirty="0">
                <a:solidFill>
                  <a:srgbClr val="FFFF00"/>
                </a:solidFill>
                <a:cs typeface="Far.Black" pitchFamily="2" charset="-78"/>
              </a:rPr>
              <a:t>مشخص می کند که هربار که مقیاس بندی می کنیم اندازه تصویر را چقدر کاهش می دهیم. به عنوان مثال. در تشخیص چهره ما معمولاً از </a:t>
            </a:r>
            <a:r>
              <a:rPr lang="en-US" sz="1800" dirty="0" smtClean="0">
                <a:solidFill>
                  <a:srgbClr val="FFFF00"/>
                </a:solidFill>
                <a:cs typeface="Far.Black" pitchFamily="2" charset="-78"/>
              </a:rPr>
              <a:t>1.3</a:t>
            </a:r>
            <a:r>
              <a:rPr lang="fa-IR" sz="1800" dirty="0" smtClean="0">
                <a:solidFill>
                  <a:srgbClr val="FFFF00"/>
                </a:solidFill>
                <a:cs typeface="Far.Black" pitchFamily="2" charset="-78"/>
              </a:rPr>
              <a:t> </a:t>
            </a:r>
            <a:r>
              <a:rPr lang="fa-IR" sz="1800" dirty="0">
                <a:solidFill>
                  <a:srgbClr val="FFFF00"/>
                </a:solidFill>
                <a:cs typeface="Far.Black" pitchFamily="2" charset="-78"/>
              </a:rPr>
              <a:t>استفاده می کنیم. این بدان معناست که ما هر بار مقیاس بندی تصویر را </a:t>
            </a:r>
            <a:r>
              <a:rPr lang="en-US" sz="1800" dirty="0" smtClean="0">
                <a:solidFill>
                  <a:srgbClr val="FFFF00"/>
                </a:solidFill>
                <a:cs typeface="Far.Black" pitchFamily="2" charset="-78"/>
              </a:rPr>
              <a:t>30</a:t>
            </a:r>
            <a:r>
              <a:rPr lang="fa-IR" sz="1800" dirty="0" smtClean="0">
                <a:solidFill>
                  <a:srgbClr val="FFFF00"/>
                </a:solidFill>
                <a:cs typeface="Far.Black" pitchFamily="2" charset="-78"/>
              </a:rPr>
              <a:t> </a:t>
            </a:r>
            <a:r>
              <a:rPr lang="fa-IR" sz="1800" dirty="0">
                <a:solidFill>
                  <a:srgbClr val="FFFF00"/>
                </a:solidFill>
                <a:cs typeface="Far.Black" pitchFamily="2" charset="-78"/>
              </a:rPr>
              <a:t>درصد کاهش می دهیم. محاسبه مقادیر کوچکتر مانند </a:t>
            </a:r>
            <a:r>
              <a:rPr lang="en-US" sz="1800" dirty="0" smtClean="0">
                <a:solidFill>
                  <a:srgbClr val="FFFF00"/>
                </a:solidFill>
                <a:cs typeface="Far.Black" pitchFamily="2" charset="-78"/>
              </a:rPr>
              <a:t>1.05 </a:t>
            </a:r>
            <a:r>
              <a:rPr lang="fa-IR" sz="1800" dirty="0" smtClean="0">
                <a:solidFill>
                  <a:srgbClr val="FFFF00"/>
                </a:solidFill>
                <a:cs typeface="Far.Black" pitchFamily="2" charset="-78"/>
              </a:rPr>
              <a:t> </a:t>
            </a:r>
            <a:r>
              <a:rPr lang="fa-IR" sz="1800" dirty="0">
                <a:solidFill>
                  <a:srgbClr val="FFFF00"/>
                </a:solidFill>
                <a:cs typeface="Far.Black" pitchFamily="2" charset="-78"/>
              </a:rPr>
              <a:t>بیشتر طول می کشد ، اما سرعت تشخیص را افزایش می دهد</a:t>
            </a:r>
            <a:r>
              <a:rPr lang="fa-IR" sz="1800" dirty="0" smtClean="0">
                <a:solidFill>
                  <a:srgbClr val="FFFF00"/>
                </a:solidFill>
                <a:cs typeface="Far.Black" pitchFamily="2" charset="-78"/>
              </a:rPr>
              <a:t>.</a:t>
            </a:r>
          </a:p>
          <a:p>
            <a:pPr marL="342900" indent="-342900" algn="r" rtl="1">
              <a:buFont typeface="Arial" pitchFamily="34" charset="0"/>
              <a:buChar char="•"/>
            </a:pPr>
            <a:endParaRPr lang="fa-IR" sz="1800" dirty="0">
              <a:solidFill>
                <a:srgbClr val="FFFF00"/>
              </a:solidFill>
              <a:cs typeface="Far.Black" pitchFamily="2" charset="-78"/>
            </a:endParaRPr>
          </a:p>
          <a:p>
            <a:pPr marL="342900" indent="-342900" algn="r" rtl="1">
              <a:buFont typeface="Arial" pitchFamily="34" charset="0"/>
              <a:buChar char="•"/>
            </a:pPr>
            <a:endParaRPr lang="fa-IR" sz="1800" dirty="0" smtClean="0">
              <a:solidFill>
                <a:srgbClr val="FFFF00"/>
              </a:solidFill>
              <a:cs typeface="Far.Black" pitchFamily="2" charset="-78"/>
            </a:endParaRPr>
          </a:p>
          <a:p>
            <a:pPr marL="342900" indent="-342900" algn="r" rtl="1">
              <a:buFont typeface="Arial" pitchFamily="34" charset="0"/>
              <a:buChar char="•"/>
            </a:pPr>
            <a:endParaRPr lang="en-US" sz="1800" dirty="0">
              <a:solidFill>
                <a:srgbClr val="FFFF00"/>
              </a:solidFill>
              <a:cs typeface="Far.Black" pitchFamily="2" charset="-78"/>
            </a:endParaRPr>
          </a:p>
          <a:p>
            <a:pPr marL="342900" indent="-342900">
              <a:buFont typeface="Arial" pitchFamily="34" charset="0"/>
              <a:buChar char="•"/>
            </a:pPr>
            <a:r>
              <a:rPr lang="en-US" sz="2000" dirty="0">
                <a:solidFill>
                  <a:srgbClr val="FFFF00"/>
                </a:solidFill>
                <a:cs typeface="Far.Black" pitchFamily="2" charset="-78"/>
              </a:rPr>
              <a:t>Min </a:t>
            </a:r>
            <a:r>
              <a:rPr lang="en-US" sz="2000" dirty="0" smtClean="0">
                <a:solidFill>
                  <a:srgbClr val="FFFF00"/>
                </a:solidFill>
                <a:cs typeface="Far.Black" pitchFamily="2" charset="-78"/>
              </a:rPr>
              <a:t>Neighbors</a:t>
            </a:r>
          </a:p>
          <a:p>
            <a:pPr marL="342900" indent="-342900" algn="r" rtl="1">
              <a:buFont typeface="Arial" pitchFamily="34" charset="0"/>
              <a:buChar char="•"/>
            </a:pPr>
            <a:r>
              <a:rPr lang="fa-IR" sz="1600" dirty="0">
                <a:solidFill>
                  <a:srgbClr val="FFFF00"/>
                </a:solidFill>
                <a:cs typeface="Far.Black" pitchFamily="2" charset="-78"/>
              </a:rPr>
              <a:t>تعداد همسایه هایی را که هر پنجره بالقوه باید داشته باشد تعیین می کند تا بتوان آن را یک تشخیص مثبت در نظر گرفت. به طور معمول بین </a:t>
            </a:r>
            <a:r>
              <a:rPr lang="en-US" sz="1600" dirty="0" smtClean="0">
                <a:solidFill>
                  <a:srgbClr val="FFFF00"/>
                </a:solidFill>
                <a:cs typeface="Far.Black" pitchFamily="2" charset="-78"/>
              </a:rPr>
              <a:t>6-3</a:t>
            </a:r>
            <a:r>
              <a:rPr lang="fa-IR" sz="1600" dirty="0" smtClean="0">
                <a:solidFill>
                  <a:srgbClr val="FFFF00"/>
                </a:solidFill>
                <a:cs typeface="Far.Black" pitchFamily="2" charset="-78"/>
              </a:rPr>
              <a:t> </a:t>
            </a:r>
            <a:r>
              <a:rPr lang="fa-IR" sz="1600" dirty="0">
                <a:solidFill>
                  <a:srgbClr val="FFFF00"/>
                </a:solidFill>
                <a:cs typeface="Far.Black" pitchFamily="2" charset="-78"/>
              </a:rPr>
              <a:t>تنظیم می شود.</a:t>
            </a:r>
          </a:p>
          <a:p>
            <a:pPr marL="342900" indent="-342900" algn="r" rtl="1">
              <a:buFont typeface="Arial" pitchFamily="34" charset="0"/>
              <a:buChar char="•"/>
            </a:pPr>
            <a:r>
              <a:rPr lang="fa-IR" sz="1600" dirty="0" smtClean="0">
                <a:solidFill>
                  <a:srgbClr val="FFFF00"/>
                </a:solidFill>
                <a:cs typeface="Far.Black" pitchFamily="2" charset="-78"/>
              </a:rPr>
              <a:t>به </a:t>
            </a:r>
            <a:r>
              <a:rPr lang="fa-IR" sz="1600" dirty="0">
                <a:solidFill>
                  <a:srgbClr val="FFFF00"/>
                </a:solidFill>
                <a:cs typeface="Far.Black" pitchFamily="2" charset="-78"/>
              </a:rPr>
              <a:t>عنوان تنظیم حساسیت عمل می کند ، مقادیر پایین گاهی چندین صورت را در یک صورت واحد تشخیص می دهد. مقادیر بالا مثبت کاذب کمتری را تضمین می کند ، اما ممکن است برخی از چهره ها را از دست بدهید.</a:t>
            </a:r>
            <a:endParaRPr lang="en-US" sz="1600" dirty="0">
              <a:solidFill>
                <a:srgbClr val="FFFF00"/>
              </a:solidFill>
              <a:cs typeface="Far.Black" pitchFamily="2" charset="-78"/>
            </a:endParaRPr>
          </a:p>
          <a:p>
            <a:pPr marL="342900" indent="-342900">
              <a:buFont typeface="Arial" pitchFamily="34" charset="0"/>
              <a:buChar char="•"/>
            </a:pPr>
            <a:endParaRPr lang="en-US" sz="2000" dirty="0">
              <a:solidFill>
                <a:srgbClr val="FFFF00"/>
              </a:solidFill>
              <a:cs typeface="Far.Black" pitchFamily="2" charset="-78"/>
            </a:endParaRPr>
          </a:p>
          <a:p>
            <a:pPr marL="342900" indent="-342900">
              <a:buFont typeface="Arial" pitchFamily="34" charset="0"/>
              <a:buChar char="•"/>
            </a:pPr>
            <a:endParaRPr lang="fa-IR" sz="2000" dirty="0">
              <a:solidFill>
                <a:srgbClr val="FFFF00"/>
              </a:solidFill>
              <a:cs typeface="Far.Black" pitchFamily="2" charset="-7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32" y="2224024"/>
            <a:ext cx="15890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4520" y="2224025"/>
            <a:ext cx="1114150" cy="6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2040" y="2224026"/>
            <a:ext cx="79454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7783" b="6154"/>
          <a:stretch/>
        </p:blipFill>
        <p:spPr bwMode="auto">
          <a:xfrm>
            <a:off x="2778169" y="4706118"/>
            <a:ext cx="2477381" cy="160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509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065" y="332656"/>
            <a:ext cx="8136904" cy="400110"/>
          </a:xfrm>
          <a:prstGeom prst="rect">
            <a:avLst/>
          </a:prstGeom>
          <a:noFill/>
          <a:ln>
            <a:noFill/>
          </a:ln>
        </p:spPr>
        <p:txBody>
          <a:bodyPr wrap="square" rtlCol="1">
            <a:spAutoFit/>
          </a:bodyPr>
          <a:lstStyle/>
          <a:p>
            <a:pPr marL="342900" indent="-342900">
              <a:buFont typeface="Arial" pitchFamily="34" charset="0"/>
              <a:buChar char="•"/>
            </a:pPr>
            <a:r>
              <a:rPr lang="en-US" sz="2000" dirty="0">
                <a:solidFill>
                  <a:srgbClr val="FFFF00"/>
                </a:solidFill>
                <a:cs typeface="Far.Black" pitchFamily="2" charset="-78"/>
              </a:rPr>
              <a:t>https://github.com/opencv/opencv/tree/master/data/haarcascades</a:t>
            </a:r>
            <a:endParaRPr lang="fa-IR" sz="2000" dirty="0">
              <a:solidFill>
                <a:srgbClr val="FFFF00"/>
              </a:solidFill>
              <a:cs typeface="Far.Black" pitchFamily="2" charset="-78"/>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728663"/>
            <a:ext cx="77152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772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564</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2014-02-21T02:04:43Z</dcterms:created>
  <dcterms:modified xsi:type="dcterms:W3CDTF">2021-10-11T14:47:19Z</dcterms:modified>
</cp:coreProperties>
</file>