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74" r:id="rId5"/>
    <p:sldId id="275" r:id="rId6"/>
    <p:sldId id="278" r:id="rId7"/>
    <p:sldId id="276" r:id="rId8"/>
    <p:sldId id="277" r:id="rId9"/>
    <p:sldId id="27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 autoAdjust="0"/>
    <p:restoredTop sz="94687" autoAdjust="0"/>
  </p:normalViewPr>
  <p:slideViewPr>
    <p:cSldViewPr snapToGrid="0">
      <p:cViewPr>
        <p:scale>
          <a:sx n="75" d="100"/>
          <a:sy n="75" d="100"/>
        </p:scale>
        <p:origin x="1650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FAEECAC8-1CE0-4092-90BD-ACAB45270A0A}"/>
              </a:ext>
            </a:extLst>
          </p:cNvPr>
          <p:cNvSpPr/>
          <p:nvPr/>
        </p:nvSpPr>
        <p:spPr>
          <a:xfrm>
            <a:off x="3357750" y="-3"/>
            <a:ext cx="2423886" cy="6858000"/>
          </a:xfrm>
          <a:prstGeom prst="rect">
            <a:avLst/>
          </a:prstGeom>
          <a:solidFill>
            <a:srgbClr val="E770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D7460DA3-B666-40CF-BCC9-5193FE8F1B23}"/>
              </a:ext>
            </a:extLst>
          </p:cNvPr>
          <p:cNvSpPr>
            <a:spLocks/>
          </p:cNvSpPr>
          <p:nvPr/>
        </p:nvSpPr>
        <p:spPr>
          <a:xfrm rot="19187328" flipV="1">
            <a:off x="1981784" y="1291897"/>
            <a:ext cx="4922602" cy="4274197"/>
          </a:xfrm>
          <a:prstGeom prst="rtTriangle">
            <a:avLst/>
          </a:prstGeom>
          <a:solidFill>
            <a:srgbClr val="0F6BAC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4AACEEC-2C23-45B2-834F-CF40CBF35E96}"/>
              </a:ext>
            </a:extLst>
          </p:cNvPr>
          <p:cNvSpPr/>
          <p:nvPr/>
        </p:nvSpPr>
        <p:spPr>
          <a:xfrm flipV="1">
            <a:off x="14514" y="-10"/>
            <a:ext cx="6081486" cy="5000969"/>
          </a:xfrm>
          <a:prstGeom prst="rtTriangle">
            <a:avLst/>
          </a:prstGeom>
          <a:solidFill>
            <a:srgbClr val="0F8CCE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2651D8C6-913B-43EB-B53A-DE3802DD119B}"/>
              </a:ext>
            </a:extLst>
          </p:cNvPr>
          <p:cNvSpPr>
            <a:spLocks/>
          </p:cNvSpPr>
          <p:nvPr/>
        </p:nvSpPr>
        <p:spPr>
          <a:xfrm rot="16200000" flipV="1">
            <a:off x="2988947" y="1927174"/>
            <a:ext cx="6760624" cy="3101028"/>
          </a:xfrm>
          <a:prstGeom prst="rtTriangle">
            <a:avLst/>
          </a:prstGeom>
          <a:solidFill>
            <a:srgbClr val="FF99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1BB6F073-142E-4871-A89D-63BED345C405}"/>
              </a:ext>
            </a:extLst>
          </p:cNvPr>
          <p:cNvSpPr/>
          <p:nvPr/>
        </p:nvSpPr>
        <p:spPr>
          <a:xfrm>
            <a:off x="0" y="1135781"/>
            <a:ext cx="7024441" cy="5722219"/>
          </a:xfrm>
          <a:prstGeom prst="rtTriangle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E46169EE-7AB1-4F53-84FF-E12230414E66}"/>
              </a:ext>
            </a:extLst>
          </p:cNvPr>
          <p:cNvSpPr/>
          <p:nvPr/>
        </p:nvSpPr>
        <p:spPr>
          <a:xfrm rot="16200000" flipH="1">
            <a:off x="2643360" y="1606322"/>
            <a:ext cx="6868646" cy="365597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3AEAF883-7AA1-4F17-A1E3-E1B57E8B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D00B8D1-C083-46DA-A481-349E158EE781}"/>
              </a:ext>
            </a:extLst>
          </p:cNvPr>
          <p:cNvSpPr txBox="1"/>
          <p:nvPr/>
        </p:nvSpPr>
        <p:spPr>
          <a:xfrm>
            <a:off x="9088430" y="2636895"/>
            <a:ext cx="2363146" cy="53553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3600" b="1" spc="-150" dirty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</a:rPr>
              <a:t>geospatial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3020437-E3DC-4352-9D8E-60E75DC6C443}"/>
              </a:ext>
            </a:extLst>
          </p:cNvPr>
          <p:cNvGrpSpPr/>
          <p:nvPr/>
        </p:nvGrpSpPr>
        <p:grpSpPr>
          <a:xfrm>
            <a:off x="7835151" y="2154858"/>
            <a:ext cx="1256310" cy="1411944"/>
            <a:chOff x="9076868" y="1341442"/>
            <a:chExt cx="1256310" cy="1411944"/>
          </a:xfrm>
        </p:grpSpPr>
        <p:sp>
          <p:nvSpPr>
            <p:cNvPr id="62" name="Isosceles Triangle 61">
              <a:extLst>
                <a:ext uri="{FF2B5EF4-FFF2-40B4-BE49-F238E27FC236}">
                  <a16:creationId xmlns:a16="http://schemas.microsoft.com/office/drawing/2014/main" id="{729A2F26-41FA-42DC-9C1B-ACD84EACBC0D}"/>
                </a:ext>
              </a:extLst>
            </p:cNvPr>
            <p:cNvSpPr/>
            <p:nvPr/>
          </p:nvSpPr>
          <p:spPr>
            <a:xfrm>
              <a:off x="9260501" y="1341442"/>
              <a:ext cx="770828" cy="918665"/>
            </a:xfrm>
            <a:prstGeom prst="triangle">
              <a:avLst/>
            </a:prstGeom>
            <a:solidFill>
              <a:srgbClr val="0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CA8CC104-E0B1-49C9-AD5B-E3A86D7C97B4}"/>
                </a:ext>
              </a:extLst>
            </p:cNvPr>
            <p:cNvSpPr/>
            <p:nvPr/>
          </p:nvSpPr>
          <p:spPr>
            <a:xfrm rot="8051197">
              <a:off x="9479984" y="1856290"/>
              <a:ext cx="778536" cy="927852"/>
            </a:xfrm>
            <a:prstGeom prst="triangle">
              <a:avLst/>
            </a:prstGeom>
            <a:solidFill>
              <a:srgbClr val="FF99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Isosceles Triangle 65">
              <a:extLst>
                <a:ext uri="{FF2B5EF4-FFF2-40B4-BE49-F238E27FC236}">
                  <a16:creationId xmlns:a16="http://schemas.microsoft.com/office/drawing/2014/main" id="{EF96F24A-E842-4D3A-AF66-3EC61B200FF3}"/>
                </a:ext>
              </a:extLst>
            </p:cNvPr>
            <p:cNvSpPr/>
            <p:nvPr/>
          </p:nvSpPr>
          <p:spPr>
            <a:xfrm rot="13419590">
              <a:off x="9076868" y="1915625"/>
              <a:ext cx="586698" cy="837761"/>
            </a:xfrm>
            <a:prstGeom prst="triangle">
              <a:avLst/>
            </a:prstGeom>
            <a:solidFill>
              <a:srgbClr val="01A4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151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600" y="1334916"/>
            <a:ext cx="10972572" cy="486829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749DCDE-89E7-42AD-AA1A-6605CE2E80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4247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4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E2ECC97-806C-4477-958B-6DC78B91B0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16962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8912" y="887058"/>
            <a:ext cx="5356225" cy="374105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5942" y="887058"/>
            <a:ext cx="5356225" cy="3741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8912" y="1345871"/>
            <a:ext cx="5355771" cy="482286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168" y="1345871"/>
            <a:ext cx="5355771" cy="482286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BEB77A4-3A41-4F1C-A4A2-120F95D445FC}"/>
              </a:ext>
            </a:extLst>
          </p:cNvPr>
          <p:cNvCxnSpPr>
            <a:cxnSpLocks/>
          </p:cNvCxnSpPr>
          <p:nvPr/>
        </p:nvCxnSpPr>
        <p:spPr>
          <a:xfrm>
            <a:off x="6095767" y="822851"/>
            <a:ext cx="0" cy="5402964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32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970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2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6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14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17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145" y="1858612"/>
            <a:ext cx="5355771" cy="445790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401" y="1858612"/>
            <a:ext cx="5355771" cy="445790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5397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8E2EFCF-1A01-476D-84F9-F1AD7305C0C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14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A695843-4547-499E-93DC-A904A024B1A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26175" y="1334916"/>
            <a:ext cx="535622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4C63339-D66B-4472-8727-2398F6A44A4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145" y="1858612"/>
            <a:ext cx="5355771" cy="445790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4906BB7-D68B-4A23-8386-BB6176EBB90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226401" y="1858612"/>
            <a:ext cx="5355771" cy="4457905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71C85B-7159-4D05-9AB0-87A3BD34BB64}"/>
              </a:ext>
            </a:extLst>
          </p:cNvPr>
          <p:cNvCxnSpPr>
            <a:cxnSpLocks/>
          </p:cNvCxnSpPr>
          <p:nvPr/>
        </p:nvCxnSpPr>
        <p:spPr>
          <a:xfrm>
            <a:off x="6096000" y="1338767"/>
            <a:ext cx="0" cy="4994106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18042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3EF894E-32AC-4EF0-B59B-1B3D6EEF05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62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4FB40C-21FC-48EE-A9CC-96083BAFE0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624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7C45D0-6315-4AF4-9064-81B3E638EE3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1CEA5AE-F75B-4C25-BFB2-D155BCA60E30}"/>
              </a:ext>
            </a:extLst>
          </p:cNvPr>
          <p:cNvCxnSpPr>
            <a:cxnSpLocks/>
          </p:cNvCxnSpPr>
          <p:nvPr/>
        </p:nvCxnSpPr>
        <p:spPr>
          <a:xfrm>
            <a:off x="4223014" y="1334913"/>
            <a:ext cx="0" cy="494465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BB08D59-1314-4F99-890B-038553E51614}"/>
              </a:ext>
            </a:extLst>
          </p:cNvPr>
          <p:cNvCxnSpPr>
            <a:cxnSpLocks/>
          </p:cNvCxnSpPr>
          <p:nvPr/>
        </p:nvCxnSpPr>
        <p:spPr>
          <a:xfrm>
            <a:off x="7968653" y="1334913"/>
            <a:ext cx="0" cy="494465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6302B1-567B-479E-9BBF-3DBFE0DC27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2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D1A0C3-6E18-4B89-9517-277DFDC94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70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F3A8EDE-F65B-4E75-9581-F6A2DF0179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81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46CCD1-BF6E-447D-925C-F1A747467C7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28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CF5F684-06F1-4BBA-8C35-1D0EE5339C9B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01060" y="1942639"/>
            <a:ext cx="3481164" cy="433693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4035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47C45D0-6315-4AF4-9064-81B3E638EE3C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609600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06302B1-567B-479E-9BBF-3DBFE0DC27F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2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D0D1A0C3-6E18-4B89-9517-277DFDC9445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54570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5F3A8EDE-F65B-4E75-9581-F6A2DF01792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100881" y="1334916"/>
            <a:ext cx="3481523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046CCD1-BF6E-447D-925C-F1A747467C7D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354928" y="1922804"/>
            <a:ext cx="3481164" cy="435676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CF5F684-06F1-4BBA-8C35-1D0EE5339C9B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101060" y="1942639"/>
            <a:ext cx="3481164" cy="433693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D9AC8CB3-EC71-4112-976A-B220954B463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D4E3FB7-1B7D-4BC7-A0B6-BC39FDC9F2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9597670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3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91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9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7" y="1320803"/>
            <a:ext cx="2643920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51986-8BF5-4991-AA84-01894F0ED18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6331" y="1838168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40BF62-EABC-4EC1-9209-AF3C4732E64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406052" y="1838167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D87510-53F9-4347-B38F-692887E74F6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72183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19EB5C-D50D-45C1-8ED5-CA77306210C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981904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5051E59B-1DFB-41F9-9F70-7117799545A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7A4C543-CFA7-4B61-B6BF-DD5AF9CAE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707841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BDFC3D2-6414-4834-A08A-B7D0F0F01CD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9603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52BFCC6-AC9F-4E93-81A0-3ED3AB3E20E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390891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CFD7484E-340B-4F81-B86A-62C5E95E4CF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172179" y="1320803"/>
            <a:ext cx="2615487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E800CF2-BFB7-4B5F-BDD1-FE16496672D7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953467" y="1320803"/>
            <a:ext cx="2698385" cy="4499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marL="231764" lvl="0" indent="-231764">
              <a:spcBef>
                <a:spcPts val="50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F51986-8BF5-4991-AA84-01894F0ED189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596331" y="1838168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B40BF62-EABC-4EC1-9209-AF3C4732E643}"/>
              </a:ext>
            </a:extLst>
          </p:cNvPr>
          <p:cNvSpPr>
            <a:spLocks noGrp="1"/>
          </p:cNvSpPr>
          <p:nvPr>
            <p:ph sz="quarter" idx="43" hasCustomPrompt="1"/>
          </p:nvPr>
        </p:nvSpPr>
        <p:spPr>
          <a:xfrm>
            <a:off x="3406052" y="1838167"/>
            <a:ext cx="2615483" cy="4410230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AD87510-53F9-4347-B38F-692887E74F69}"/>
              </a:ext>
            </a:extLst>
          </p:cNvPr>
          <p:cNvSpPr>
            <a:spLocks noGrp="1"/>
          </p:cNvSpPr>
          <p:nvPr>
            <p:ph sz="quarter" idx="44" hasCustomPrompt="1"/>
          </p:nvPr>
        </p:nvSpPr>
        <p:spPr>
          <a:xfrm>
            <a:off x="6172183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19EB5C-D50D-45C1-8ED5-CA77306210C8}"/>
              </a:ext>
            </a:extLst>
          </p:cNvPr>
          <p:cNvSpPr>
            <a:spLocks noGrp="1"/>
          </p:cNvSpPr>
          <p:nvPr>
            <p:ph sz="quarter" idx="45" hasCustomPrompt="1"/>
          </p:nvPr>
        </p:nvSpPr>
        <p:spPr>
          <a:xfrm>
            <a:off x="8981904" y="1838166"/>
            <a:ext cx="2615483" cy="4410229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771AC2-F110-4A91-9350-62FD1123C8AB}"/>
              </a:ext>
            </a:extLst>
          </p:cNvPr>
          <p:cNvCxnSpPr>
            <a:cxnSpLocks/>
          </p:cNvCxnSpPr>
          <p:nvPr/>
        </p:nvCxnSpPr>
        <p:spPr>
          <a:xfrm>
            <a:off x="3307988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9302E-4E65-4A35-9F5A-92EA3285CADC}"/>
              </a:ext>
            </a:extLst>
          </p:cNvPr>
          <p:cNvCxnSpPr>
            <a:cxnSpLocks/>
          </p:cNvCxnSpPr>
          <p:nvPr/>
        </p:nvCxnSpPr>
        <p:spPr>
          <a:xfrm>
            <a:off x="6089277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2B0441-395C-40D1-A21F-AD5FDAA97ADB}"/>
              </a:ext>
            </a:extLst>
          </p:cNvPr>
          <p:cNvCxnSpPr>
            <a:cxnSpLocks/>
          </p:cNvCxnSpPr>
          <p:nvPr/>
        </p:nvCxnSpPr>
        <p:spPr>
          <a:xfrm>
            <a:off x="8870567" y="1363523"/>
            <a:ext cx="0" cy="4867549"/>
          </a:xfrm>
          <a:prstGeom prst="line">
            <a:avLst/>
          </a:prstGeom>
          <a:ln w="95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57BA58AC-2239-4E88-AF9F-4C92E06675C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891831"/>
            <a:ext cx="10972572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ABF1495-4C6B-4BFB-A264-C8F8697B56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18323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0FF99-DCF3-2E3A-CC98-39A81922B3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5CA23A-EB41-B8D4-B6F6-A1F932600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7244A-347D-958E-8832-1106CB4B6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4BC39-9BD4-4BB3-BB26-5B2B5AEDDA50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485C9-86E5-EFAE-DC5B-51B694F5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0C3B4-59BE-7FBE-6022-7EBADF6B5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6B2C30-6C89-4E8F-81DB-F39F2FDDD5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2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>
            <a:extLst>
              <a:ext uri="{FF2B5EF4-FFF2-40B4-BE49-F238E27FC236}">
                <a16:creationId xmlns:a16="http://schemas.microsoft.com/office/drawing/2014/main" id="{08863A6A-84CB-4914-B9D8-245F1559F5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1" t="5001" b="5277"/>
          <a:stretch/>
        </p:blipFill>
        <p:spPr>
          <a:xfrm>
            <a:off x="0" y="-1"/>
            <a:ext cx="10650275" cy="6857999"/>
          </a:xfrm>
          <a:prstGeom prst="rect">
            <a:avLst/>
          </a:prstGeom>
        </p:spPr>
      </p:pic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625E8838-ACD5-474B-90EC-26C2E54E840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988" y="4182854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" name="Text Placeholder 36">
            <a:extLst>
              <a:ext uri="{FF2B5EF4-FFF2-40B4-BE49-F238E27FC236}">
                <a16:creationId xmlns:a16="http://schemas.microsoft.com/office/drawing/2014/main" id="{7FA01587-6051-0946-99CB-CA48355C1AB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87830" y="5248607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3AEAF883-7AA1-4F17-A1E3-E1B57E8BC83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87830" y="5764207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69638A-BAF1-496B-AC6E-B4C58F3F4A77}"/>
              </a:ext>
            </a:extLst>
          </p:cNvPr>
          <p:cNvSpPr txBox="1"/>
          <p:nvPr/>
        </p:nvSpPr>
        <p:spPr>
          <a:xfrm>
            <a:off x="1074736" y="2653990"/>
            <a:ext cx="2888931" cy="6340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4400" b="1" spc="-150" dirty="0">
                <a:solidFill>
                  <a:schemeClr val="bg1"/>
                </a:solidFill>
                <a:latin typeface="Century Gothic" panose="020B0502020202020204" pitchFamily="34" charset="0"/>
              </a:rPr>
              <a:t>geospatial</a:t>
            </a: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79BD4511-BD90-44A9-8613-58EB69885841}"/>
              </a:ext>
            </a:extLst>
          </p:cNvPr>
          <p:cNvSpPr/>
          <p:nvPr/>
        </p:nvSpPr>
        <p:spPr>
          <a:xfrm>
            <a:off x="2226091" y="1208026"/>
            <a:ext cx="770828" cy="918665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704253C-4F97-4284-9D7F-E6402B95508D}"/>
              </a:ext>
            </a:extLst>
          </p:cNvPr>
          <p:cNvSpPr/>
          <p:nvPr/>
        </p:nvSpPr>
        <p:spPr>
          <a:xfrm rot="8051197">
            <a:off x="2445574" y="1722874"/>
            <a:ext cx="778536" cy="927852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Isosceles Triangle 62">
            <a:extLst>
              <a:ext uri="{FF2B5EF4-FFF2-40B4-BE49-F238E27FC236}">
                <a16:creationId xmlns:a16="http://schemas.microsoft.com/office/drawing/2014/main" id="{470AE809-8B3D-444E-82E4-35088C4B979B}"/>
              </a:ext>
            </a:extLst>
          </p:cNvPr>
          <p:cNvSpPr/>
          <p:nvPr/>
        </p:nvSpPr>
        <p:spPr>
          <a:xfrm rot="13419590">
            <a:off x="2042458" y="1782209"/>
            <a:ext cx="586698" cy="837761"/>
          </a:xfrm>
          <a:prstGeom prst="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0821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3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342656" y="0"/>
            <a:ext cx="2804800" cy="6858000"/>
          </a:xfrm>
          <a:prstGeom prst="parallelogram">
            <a:avLst>
              <a:gd name="adj" fmla="val 75274"/>
            </a:avLst>
          </a:prstGeom>
          <a:gradFill>
            <a:gsLst>
              <a:gs pos="0">
                <a:schemeClr val="dk1"/>
              </a:gs>
              <a:gs pos="13000">
                <a:schemeClr val="dk1"/>
              </a:gs>
              <a:gs pos="56000">
                <a:srgbClr val="27252C">
                  <a:alpha val="0"/>
                </a:srgbClr>
              </a:gs>
              <a:gs pos="100000">
                <a:srgbClr val="27252C">
                  <a:alpha val="0"/>
                </a:srgbClr>
              </a:gs>
            </a:gsLst>
            <a:lin ang="108014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5FEF-5D73-4998-AF1C-9E3A3CC962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651"/>
            <a:ext cx="5230245" cy="6861735"/>
            <a:chOff x="0" y="-650"/>
            <a:chExt cx="3922683" cy="5146300"/>
          </a:xfrm>
        </p:grpSpPr>
        <p:grpSp>
          <p:nvGrpSpPr>
            <p:cNvPr id="102" name="Google Shape;24;p3">
              <a:extLst>
                <a:ext uri="{FF2B5EF4-FFF2-40B4-BE49-F238E27FC236}">
                  <a16:creationId xmlns:a16="http://schemas.microsoft.com/office/drawing/2014/main" id="{4717AC69-1F33-4697-A97B-CD075BAEF99A}"/>
                </a:ext>
              </a:extLst>
            </p:cNvPr>
            <p:cNvGrpSpPr/>
            <p:nvPr/>
          </p:nvGrpSpPr>
          <p:grpSpPr>
            <a:xfrm>
              <a:off x="1512573" y="0"/>
              <a:ext cx="2410110" cy="5143500"/>
              <a:chOff x="1511923" y="0"/>
              <a:chExt cx="2410110" cy="5143500"/>
            </a:xfrm>
          </p:grpSpPr>
          <p:sp>
            <p:nvSpPr>
              <p:cNvPr id="103" name="Google Shape;25;p3">
                <a:extLst>
                  <a:ext uri="{FF2B5EF4-FFF2-40B4-BE49-F238E27FC236}">
                    <a16:creationId xmlns:a16="http://schemas.microsoft.com/office/drawing/2014/main" id="{72C84838-1E56-426C-B8AA-71D089AE8A02}"/>
                  </a:ext>
                </a:extLst>
              </p:cNvPr>
              <p:cNvSpPr/>
              <p:nvPr/>
            </p:nvSpPr>
            <p:spPr>
              <a:xfrm flipH="1">
                <a:off x="1818434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26;p3">
                <a:extLst>
                  <a:ext uri="{FF2B5EF4-FFF2-40B4-BE49-F238E27FC236}">
                    <a16:creationId xmlns:a16="http://schemas.microsoft.com/office/drawing/2014/main" id="{6D20706D-1D74-46BF-9F96-683744E85166}"/>
                  </a:ext>
                </a:extLst>
              </p:cNvPr>
              <p:cNvSpPr/>
              <p:nvPr/>
            </p:nvSpPr>
            <p:spPr>
              <a:xfrm flipH="1">
                <a:off x="151192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27;p3">
              <a:extLst>
                <a:ext uri="{FF2B5EF4-FFF2-40B4-BE49-F238E27FC236}">
                  <a16:creationId xmlns:a16="http://schemas.microsoft.com/office/drawing/2014/main" id="{6D891E8A-84FC-47B9-AABA-1987761059CE}"/>
                </a:ext>
              </a:extLst>
            </p:cNvPr>
            <p:cNvGrpSpPr/>
            <p:nvPr/>
          </p:nvGrpSpPr>
          <p:grpSpPr>
            <a:xfrm>
              <a:off x="1061523" y="0"/>
              <a:ext cx="2326044" cy="5143500"/>
              <a:chOff x="1060873" y="0"/>
              <a:chExt cx="2326044" cy="5143500"/>
            </a:xfrm>
          </p:grpSpPr>
          <p:sp>
            <p:nvSpPr>
              <p:cNvPr id="106" name="Google Shape;28;p3">
                <a:extLst>
                  <a:ext uri="{FF2B5EF4-FFF2-40B4-BE49-F238E27FC236}">
                    <a16:creationId xmlns:a16="http://schemas.microsoft.com/office/drawing/2014/main" id="{09046DAE-D67A-4B72-9288-AB0D33AAA441}"/>
                  </a:ext>
                </a:extLst>
              </p:cNvPr>
              <p:cNvSpPr/>
              <p:nvPr/>
            </p:nvSpPr>
            <p:spPr>
              <a:xfrm>
                <a:off x="12833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07" name="Google Shape;29;p3">
                <a:extLst>
                  <a:ext uri="{FF2B5EF4-FFF2-40B4-BE49-F238E27FC236}">
                    <a16:creationId xmlns:a16="http://schemas.microsoft.com/office/drawing/2014/main" id="{F35E6163-881A-42E1-95C1-105E92FD8414}"/>
                  </a:ext>
                </a:extLst>
              </p:cNvPr>
              <p:cNvSpPr/>
              <p:nvPr/>
            </p:nvSpPr>
            <p:spPr>
              <a:xfrm>
                <a:off x="106087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5400012" scaled="0"/>
              </a:gradFill>
              <a:ln>
                <a:noFill/>
              </a:ln>
              <a:effectLst>
                <a:outerShdw blurRad="214313" algn="bl" rotWithShape="0">
                  <a:srgbClr val="000000">
                    <a:alpha val="7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30;p3">
              <a:extLst>
                <a:ext uri="{FF2B5EF4-FFF2-40B4-BE49-F238E27FC236}">
                  <a16:creationId xmlns:a16="http://schemas.microsoft.com/office/drawing/2014/main" id="{3B4D9338-E50F-4D01-B107-0F27B49B5582}"/>
                </a:ext>
              </a:extLst>
            </p:cNvPr>
            <p:cNvGrpSpPr/>
            <p:nvPr/>
          </p:nvGrpSpPr>
          <p:grpSpPr>
            <a:xfrm>
              <a:off x="0" y="-650"/>
              <a:ext cx="2914867" cy="5145500"/>
              <a:chOff x="-650" y="-650"/>
              <a:chExt cx="2914867" cy="5145500"/>
            </a:xfrm>
          </p:grpSpPr>
          <p:sp>
            <p:nvSpPr>
              <p:cNvPr id="109" name="Google Shape;31;p3">
                <a:extLst>
                  <a:ext uri="{FF2B5EF4-FFF2-40B4-BE49-F238E27FC236}">
                    <a16:creationId xmlns:a16="http://schemas.microsoft.com/office/drawing/2014/main" id="{425F5335-700E-4418-B633-31765C7B58B4}"/>
                  </a:ext>
                </a:extLst>
              </p:cNvPr>
              <p:cNvSpPr/>
              <p:nvPr/>
            </p:nvSpPr>
            <p:spPr>
              <a:xfrm flipH="1">
                <a:off x="8106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0" name="Google Shape;32;p3">
                <a:extLst>
                  <a:ext uri="{FF2B5EF4-FFF2-40B4-BE49-F238E27FC236}">
                    <a16:creationId xmlns:a16="http://schemas.microsoft.com/office/drawing/2014/main" id="{6DAFF2F6-B6C1-496B-B84B-2BA01B150F57}"/>
                  </a:ext>
                </a:extLst>
              </p:cNvPr>
              <p:cNvSpPr/>
              <p:nvPr/>
            </p:nvSpPr>
            <p:spPr>
              <a:xfrm>
                <a:off x="-650" y="-650"/>
                <a:ext cx="2492350" cy="5145500"/>
              </a:xfrm>
              <a:custGeom>
                <a:avLst/>
                <a:gdLst/>
                <a:ahLst/>
                <a:cxnLst/>
                <a:rect l="l" t="t" r="r" b="b"/>
                <a:pathLst>
                  <a:path w="99694" h="205820" extrusionOk="0">
                    <a:moveTo>
                      <a:pt x="0" y="0"/>
                    </a:moveTo>
                    <a:lnTo>
                      <a:pt x="0" y="205820"/>
                    </a:lnTo>
                    <a:lnTo>
                      <a:pt x="99694" y="205820"/>
                    </a:lnTo>
                    <a:lnTo>
                      <a:pt x="60199" y="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37000">
                    <a:srgbClr val="FFB900"/>
                  </a:gs>
                  <a:gs pos="100000">
                    <a:srgbClr val="F78300"/>
                  </a:gs>
                </a:gsLst>
                <a:lin ang="5400012" scaled="0"/>
              </a:gradFill>
              <a:ln>
                <a:noFill/>
              </a:ln>
              <a:effectLst>
                <a:outerShdw blurRad="314325" algn="bl" rotWithShape="0">
                  <a:srgbClr val="3E4655">
                    <a:alpha val="74000"/>
                  </a:srgbClr>
                </a:outerShdw>
              </a:effectLst>
            </p:spPr>
          </p:sp>
        </p:grpSp>
        <p:grpSp>
          <p:nvGrpSpPr>
            <p:cNvPr id="111" name="Google Shape;33;p3">
              <a:extLst>
                <a:ext uri="{FF2B5EF4-FFF2-40B4-BE49-F238E27FC236}">
                  <a16:creationId xmlns:a16="http://schemas.microsoft.com/office/drawing/2014/main" id="{F636F630-0AB2-4A7F-B45D-E19247567BAF}"/>
                </a:ext>
              </a:extLst>
            </p:cNvPr>
            <p:cNvGrpSpPr/>
            <p:nvPr/>
          </p:nvGrpSpPr>
          <p:grpSpPr>
            <a:xfrm>
              <a:off x="0" y="0"/>
              <a:ext cx="2360592" cy="5145650"/>
              <a:chOff x="-650" y="0"/>
              <a:chExt cx="2360592" cy="5145650"/>
            </a:xfrm>
          </p:grpSpPr>
          <p:sp>
            <p:nvSpPr>
              <p:cNvPr id="112" name="Google Shape;34;p3">
                <a:extLst>
                  <a:ext uri="{FF2B5EF4-FFF2-40B4-BE49-F238E27FC236}">
                    <a16:creationId xmlns:a16="http://schemas.microsoft.com/office/drawing/2014/main" id="{A23EBC5D-C278-467C-BBB8-DE386A3DDCBF}"/>
                  </a:ext>
                </a:extLst>
              </p:cNvPr>
              <p:cNvSpPr/>
              <p:nvPr/>
            </p:nvSpPr>
            <p:spPr>
              <a:xfrm>
                <a:off x="256342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3" name="Google Shape;35;p3">
                <a:extLst>
                  <a:ext uri="{FF2B5EF4-FFF2-40B4-BE49-F238E27FC236}">
                    <a16:creationId xmlns:a16="http://schemas.microsoft.com/office/drawing/2014/main" id="{1E162DDB-A2C5-423E-B095-DC3286BF638D}"/>
                  </a:ext>
                </a:extLst>
              </p:cNvPr>
              <p:cNvSpPr/>
              <p:nvPr/>
            </p:nvSpPr>
            <p:spPr>
              <a:xfrm>
                <a:off x="-650" y="0"/>
                <a:ext cx="2054075" cy="5145650"/>
              </a:xfrm>
              <a:custGeom>
                <a:avLst/>
                <a:gdLst/>
                <a:ahLst/>
                <a:cxnLst/>
                <a:rect l="l" t="t" r="r" b="b"/>
                <a:pathLst>
                  <a:path w="82163" h="205826" extrusionOk="0">
                    <a:moveTo>
                      <a:pt x="0" y="205743"/>
                    </a:moveTo>
                    <a:lnTo>
                      <a:pt x="26" y="0"/>
                    </a:lnTo>
                    <a:lnTo>
                      <a:pt x="82163" y="0"/>
                    </a:lnTo>
                    <a:lnTo>
                      <a:pt x="42659" y="2058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100000">
                    <a:srgbClr val="F78300"/>
                  </a:gs>
                </a:gsLst>
                <a:lin ang="16200038" scaled="0"/>
              </a:gradFill>
              <a:ln>
                <a:noFill/>
              </a:ln>
              <a:effectLst>
                <a:outerShdw blurRad="314325" algn="bl" rotWithShape="0">
                  <a:srgbClr val="7E0808">
                    <a:alpha val="50000"/>
                  </a:srgbClr>
                </a:outerShdw>
              </a:effectLst>
            </p:spPr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84FE79-ECA0-407C-9268-88A657A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18F20B37-66BA-4DA4-A9E1-24BFF07E4B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6AE6A913-22A0-4187-A1C1-1E2B17FFFB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26EF35F0-8B11-47D1-BBEE-DC6863C684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28851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" y="-867"/>
            <a:ext cx="3886489" cy="6860667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3147456" cy="6860867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F39581B-D08E-4A11-947F-1CA9A49B7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7E6C92AA-519A-4A4E-8CE1-7E6A2F9C6B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3275" y="3935206"/>
            <a:ext cx="3657600" cy="1065754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chemeClr val="bg1"/>
                </a:solidFill>
                <a:latin typeface="Segoe UI" panose="020B05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354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532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709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36">
            <a:extLst>
              <a:ext uri="{FF2B5EF4-FFF2-40B4-BE49-F238E27FC236}">
                <a16:creationId xmlns:a16="http://schemas.microsoft.com/office/drawing/2014/main" id="{CCD8C921-DC14-4C07-9027-099567C73B7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33117" y="5000959"/>
            <a:ext cx="3655977" cy="515599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8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  <p:sp>
        <p:nvSpPr>
          <p:cNvPr id="20" name="Text Placeholder 36">
            <a:extLst>
              <a:ext uri="{FF2B5EF4-FFF2-40B4-BE49-F238E27FC236}">
                <a16:creationId xmlns:a16="http://schemas.microsoft.com/office/drawing/2014/main" id="{AC3D81DA-8972-417D-86B9-AA291A10B49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33117" y="5516559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178" indent="0">
              <a:buNone/>
              <a:defRPr/>
            </a:lvl2pPr>
            <a:lvl3pPr marL="914354" indent="0">
              <a:buNone/>
              <a:defRPr/>
            </a:lvl3pPr>
            <a:lvl4pPr marL="1371532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dirty="0"/>
              <a:t>Click to add sub-title / date</a:t>
            </a:r>
          </a:p>
        </p:txBody>
      </p:sp>
    </p:spTree>
    <p:extLst>
      <p:ext uri="{BB962C8B-B14F-4D97-AF65-F5344CB8AC3E}">
        <p14:creationId xmlns:p14="http://schemas.microsoft.com/office/powerpoint/2010/main" val="11004359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342656" y="0"/>
            <a:ext cx="2804800" cy="6858000"/>
          </a:xfrm>
          <a:prstGeom prst="parallelogram">
            <a:avLst>
              <a:gd name="adj" fmla="val 75274"/>
            </a:avLst>
          </a:prstGeom>
          <a:gradFill>
            <a:gsLst>
              <a:gs pos="0">
                <a:schemeClr val="dk1"/>
              </a:gs>
              <a:gs pos="13000">
                <a:schemeClr val="dk1"/>
              </a:gs>
              <a:gs pos="56000">
                <a:srgbClr val="27252C">
                  <a:alpha val="0"/>
                </a:srgbClr>
              </a:gs>
              <a:gs pos="100000">
                <a:srgbClr val="27252C">
                  <a:alpha val="0"/>
                </a:srgbClr>
              </a:gs>
            </a:gsLst>
            <a:lin ang="108014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67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46F5FEF-5D73-4998-AF1C-9E3A3CC962DA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-651"/>
            <a:ext cx="5230245" cy="6861735"/>
            <a:chOff x="0" y="-650"/>
            <a:chExt cx="3922683" cy="5146300"/>
          </a:xfrm>
        </p:grpSpPr>
        <p:grpSp>
          <p:nvGrpSpPr>
            <p:cNvPr id="102" name="Google Shape;24;p3">
              <a:extLst>
                <a:ext uri="{FF2B5EF4-FFF2-40B4-BE49-F238E27FC236}">
                  <a16:creationId xmlns:a16="http://schemas.microsoft.com/office/drawing/2014/main" id="{4717AC69-1F33-4697-A97B-CD075BAEF99A}"/>
                </a:ext>
              </a:extLst>
            </p:cNvPr>
            <p:cNvGrpSpPr/>
            <p:nvPr/>
          </p:nvGrpSpPr>
          <p:grpSpPr>
            <a:xfrm>
              <a:off x="1512573" y="0"/>
              <a:ext cx="2410110" cy="5143500"/>
              <a:chOff x="1511923" y="0"/>
              <a:chExt cx="2410110" cy="5143500"/>
            </a:xfrm>
          </p:grpSpPr>
          <p:sp>
            <p:nvSpPr>
              <p:cNvPr id="103" name="Google Shape;25;p3">
                <a:extLst>
                  <a:ext uri="{FF2B5EF4-FFF2-40B4-BE49-F238E27FC236}">
                    <a16:creationId xmlns:a16="http://schemas.microsoft.com/office/drawing/2014/main" id="{72C84838-1E56-426C-B8AA-71D089AE8A02}"/>
                  </a:ext>
                </a:extLst>
              </p:cNvPr>
              <p:cNvSpPr/>
              <p:nvPr/>
            </p:nvSpPr>
            <p:spPr>
              <a:xfrm flipH="1">
                <a:off x="1818434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04" name="Google Shape;26;p3">
                <a:extLst>
                  <a:ext uri="{FF2B5EF4-FFF2-40B4-BE49-F238E27FC236}">
                    <a16:creationId xmlns:a16="http://schemas.microsoft.com/office/drawing/2014/main" id="{6D20706D-1D74-46BF-9F96-683744E85166}"/>
                  </a:ext>
                </a:extLst>
              </p:cNvPr>
              <p:cNvSpPr/>
              <p:nvPr/>
            </p:nvSpPr>
            <p:spPr>
              <a:xfrm flipH="1">
                <a:off x="151192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</p:grpSp>
        <p:grpSp>
          <p:nvGrpSpPr>
            <p:cNvPr id="105" name="Google Shape;27;p3">
              <a:extLst>
                <a:ext uri="{FF2B5EF4-FFF2-40B4-BE49-F238E27FC236}">
                  <a16:creationId xmlns:a16="http://schemas.microsoft.com/office/drawing/2014/main" id="{6D891E8A-84FC-47B9-AABA-1987761059CE}"/>
                </a:ext>
              </a:extLst>
            </p:cNvPr>
            <p:cNvGrpSpPr/>
            <p:nvPr/>
          </p:nvGrpSpPr>
          <p:grpSpPr>
            <a:xfrm>
              <a:off x="1061523" y="0"/>
              <a:ext cx="2326044" cy="5143500"/>
              <a:chOff x="1060873" y="0"/>
              <a:chExt cx="2326044" cy="5143500"/>
            </a:xfrm>
          </p:grpSpPr>
          <p:sp>
            <p:nvSpPr>
              <p:cNvPr id="106" name="Google Shape;28;p3">
                <a:extLst>
                  <a:ext uri="{FF2B5EF4-FFF2-40B4-BE49-F238E27FC236}">
                    <a16:creationId xmlns:a16="http://schemas.microsoft.com/office/drawing/2014/main" id="{09046DAE-D67A-4B72-9288-AB0D33AAA441}"/>
                  </a:ext>
                </a:extLst>
              </p:cNvPr>
              <p:cNvSpPr/>
              <p:nvPr/>
            </p:nvSpPr>
            <p:spPr>
              <a:xfrm>
                <a:off x="12833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07" name="Google Shape;29;p3">
                <a:extLst>
                  <a:ext uri="{FF2B5EF4-FFF2-40B4-BE49-F238E27FC236}">
                    <a16:creationId xmlns:a16="http://schemas.microsoft.com/office/drawing/2014/main" id="{F35E6163-881A-42E1-95C1-105E92FD8414}"/>
                  </a:ext>
                </a:extLst>
              </p:cNvPr>
              <p:cNvSpPr/>
              <p:nvPr/>
            </p:nvSpPr>
            <p:spPr>
              <a:xfrm>
                <a:off x="1060873" y="0"/>
                <a:ext cx="2103600" cy="5143500"/>
              </a:xfrm>
              <a:prstGeom prst="parallelogram">
                <a:avLst>
                  <a:gd name="adj" fmla="val 46349"/>
                </a:avLst>
              </a:prstGeom>
              <a:gradFill>
                <a:gsLst>
                  <a:gs pos="0">
                    <a:srgbClr val="5A667B"/>
                  </a:gs>
                  <a:gs pos="100000">
                    <a:srgbClr val="26282D"/>
                  </a:gs>
                </a:gsLst>
                <a:lin ang="5400012" scaled="0"/>
              </a:gradFill>
              <a:ln>
                <a:noFill/>
              </a:ln>
              <a:effectLst>
                <a:outerShdw blurRad="214313" algn="bl" rotWithShape="0">
                  <a:srgbClr val="000000">
                    <a:alpha val="72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</p:grpSp>
        <p:grpSp>
          <p:nvGrpSpPr>
            <p:cNvPr id="108" name="Google Shape;30;p3">
              <a:extLst>
                <a:ext uri="{FF2B5EF4-FFF2-40B4-BE49-F238E27FC236}">
                  <a16:creationId xmlns:a16="http://schemas.microsoft.com/office/drawing/2014/main" id="{3B4D9338-E50F-4D01-B107-0F27B49B5582}"/>
                </a:ext>
              </a:extLst>
            </p:cNvPr>
            <p:cNvGrpSpPr/>
            <p:nvPr/>
          </p:nvGrpSpPr>
          <p:grpSpPr>
            <a:xfrm>
              <a:off x="0" y="-650"/>
              <a:ext cx="2914867" cy="5145500"/>
              <a:chOff x="-650" y="-650"/>
              <a:chExt cx="2914867" cy="5145500"/>
            </a:xfrm>
          </p:grpSpPr>
          <p:sp>
            <p:nvSpPr>
              <p:cNvPr id="109" name="Google Shape;31;p3">
                <a:extLst>
                  <a:ext uri="{FF2B5EF4-FFF2-40B4-BE49-F238E27FC236}">
                    <a16:creationId xmlns:a16="http://schemas.microsoft.com/office/drawing/2014/main" id="{425F5335-700E-4418-B633-31765C7B58B4}"/>
                  </a:ext>
                </a:extLst>
              </p:cNvPr>
              <p:cNvSpPr/>
              <p:nvPr/>
            </p:nvSpPr>
            <p:spPr>
              <a:xfrm flipH="1">
                <a:off x="810617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000000"/>
                  </a:gs>
                  <a:gs pos="13000">
                    <a:srgbClr val="000000"/>
                  </a:gs>
                  <a:gs pos="55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17598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0" name="Google Shape;32;p3">
                <a:extLst>
                  <a:ext uri="{FF2B5EF4-FFF2-40B4-BE49-F238E27FC236}">
                    <a16:creationId xmlns:a16="http://schemas.microsoft.com/office/drawing/2014/main" id="{6DAFF2F6-B6C1-496B-B84B-2BA01B150F57}"/>
                  </a:ext>
                </a:extLst>
              </p:cNvPr>
              <p:cNvSpPr/>
              <p:nvPr/>
            </p:nvSpPr>
            <p:spPr>
              <a:xfrm>
                <a:off x="-650" y="-650"/>
                <a:ext cx="2492350" cy="5145500"/>
              </a:xfrm>
              <a:custGeom>
                <a:avLst/>
                <a:gdLst/>
                <a:ahLst/>
                <a:cxnLst/>
                <a:rect l="l" t="t" r="r" b="b"/>
                <a:pathLst>
                  <a:path w="99694" h="205820" extrusionOk="0">
                    <a:moveTo>
                      <a:pt x="0" y="0"/>
                    </a:moveTo>
                    <a:lnTo>
                      <a:pt x="0" y="205820"/>
                    </a:lnTo>
                    <a:lnTo>
                      <a:pt x="99694" y="205820"/>
                    </a:lnTo>
                    <a:lnTo>
                      <a:pt x="60199" y="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37000">
                    <a:srgbClr val="FFB900"/>
                  </a:gs>
                  <a:gs pos="100000">
                    <a:srgbClr val="F78300"/>
                  </a:gs>
                </a:gsLst>
                <a:lin ang="5400012" scaled="0"/>
              </a:gradFill>
              <a:ln>
                <a:noFill/>
              </a:ln>
              <a:effectLst>
                <a:outerShdw blurRad="314325" algn="bl" rotWithShape="0">
                  <a:srgbClr val="3E4655">
                    <a:alpha val="74000"/>
                  </a:srgbClr>
                </a:outerShdw>
              </a:effectLst>
            </p:spPr>
          </p:sp>
        </p:grpSp>
        <p:grpSp>
          <p:nvGrpSpPr>
            <p:cNvPr id="111" name="Google Shape;33;p3">
              <a:extLst>
                <a:ext uri="{FF2B5EF4-FFF2-40B4-BE49-F238E27FC236}">
                  <a16:creationId xmlns:a16="http://schemas.microsoft.com/office/drawing/2014/main" id="{F636F630-0AB2-4A7F-B45D-E19247567BAF}"/>
                </a:ext>
              </a:extLst>
            </p:cNvPr>
            <p:cNvGrpSpPr/>
            <p:nvPr/>
          </p:nvGrpSpPr>
          <p:grpSpPr>
            <a:xfrm>
              <a:off x="0" y="0"/>
              <a:ext cx="2360592" cy="5145650"/>
              <a:chOff x="-650" y="0"/>
              <a:chExt cx="2360592" cy="5145650"/>
            </a:xfrm>
          </p:grpSpPr>
          <p:sp>
            <p:nvSpPr>
              <p:cNvPr id="112" name="Google Shape;34;p3">
                <a:extLst>
                  <a:ext uri="{FF2B5EF4-FFF2-40B4-BE49-F238E27FC236}">
                    <a16:creationId xmlns:a16="http://schemas.microsoft.com/office/drawing/2014/main" id="{A23EBC5D-C278-467C-BBB8-DE386A3DDCBF}"/>
                  </a:ext>
                </a:extLst>
              </p:cNvPr>
              <p:cNvSpPr/>
              <p:nvPr/>
            </p:nvSpPr>
            <p:spPr>
              <a:xfrm>
                <a:off x="256342" y="0"/>
                <a:ext cx="2103600" cy="5143500"/>
              </a:xfrm>
              <a:prstGeom prst="parallelogram">
                <a:avLst>
                  <a:gd name="adj" fmla="val 75274"/>
                </a:avLst>
              </a:prstGeom>
              <a:gradFill>
                <a:gsLst>
                  <a:gs pos="0">
                    <a:srgbClr val="3E4655"/>
                  </a:gs>
                  <a:gs pos="13000">
                    <a:srgbClr val="3E4655"/>
                  </a:gs>
                  <a:gs pos="56000">
                    <a:srgbClr val="27252C">
                      <a:alpha val="0"/>
                    </a:srgbClr>
                  </a:gs>
                  <a:gs pos="100000">
                    <a:srgbClr val="27252C">
                      <a:alpha val="0"/>
                    </a:srgbClr>
                  </a:gs>
                </a:gsLst>
                <a:lin ang="108014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cs typeface="Arial"/>
                  <a:sym typeface="Arial"/>
                </a:endParaRPr>
              </a:p>
            </p:txBody>
          </p:sp>
          <p:sp>
            <p:nvSpPr>
              <p:cNvPr id="113" name="Google Shape;35;p3">
                <a:extLst>
                  <a:ext uri="{FF2B5EF4-FFF2-40B4-BE49-F238E27FC236}">
                    <a16:creationId xmlns:a16="http://schemas.microsoft.com/office/drawing/2014/main" id="{1E162DDB-A2C5-423E-B095-DC3286BF638D}"/>
                  </a:ext>
                </a:extLst>
              </p:cNvPr>
              <p:cNvSpPr/>
              <p:nvPr/>
            </p:nvSpPr>
            <p:spPr>
              <a:xfrm>
                <a:off x="-650" y="0"/>
                <a:ext cx="2054075" cy="5145650"/>
              </a:xfrm>
              <a:custGeom>
                <a:avLst/>
                <a:gdLst/>
                <a:ahLst/>
                <a:cxnLst/>
                <a:rect l="l" t="t" r="r" b="b"/>
                <a:pathLst>
                  <a:path w="82163" h="205826" extrusionOk="0">
                    <a:moveTo>
                      <a:pt x="0" y="205743"/>
                    </a:moveTo>
                    <a:lnTo>
                      <a:pt x="26" y="0"/>
                    </a:lnTo>
                    <a:lnTo>
                      <a:pt x="82163" y="0"/>
                    </a:lnTo>
                    <a:lnTo>
                      <a:pt x="42659" y="205826"/>
                    </a:lnTo>
                    <a:close/>
                  </a:path>
                </a:pathLst>
              </a:custGeom>
              <a:gradFill>
                <a:gsLst>
                  <a:gs pos="0">
                    <a:srgbClr val="FFB900"/>
                  </a:gs>
                  <a:gs pos="100000">
                    <a:srgbClr val="F78300"/>
                  </a:gs>
                </a:gsLst>
                <a:lin ang="16200038" scaled="0"/>
              </a:gradFill>
              <a:ln>
                <a:noFill/>
              </a:ln>
              <a:effectLst>
                <a:outerShdw blurRad="314325" algn="bl" rotWithShape="0">
                  <a:srgbClr val="7E0808">
                    <a:alpha val="50000"/>
                  </a:srgbClr>
                </a:outerShdw>
              </a:effectLst>
            </p:spPr>
          </p: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284FE79-ECA0-407C-9268-88A657A46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356A4A91-A836-4A83-B40C-0BB385BB09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FEA2E41-79C3-454B-98D0-C08DB8DC7E01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672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ubtitle" preserve="1">
  <p:cSld name="1_Subtitle">
    <p:bg>
      <p:bgPr>
        <a:gradFill>
          <a:gsLst>
            <a:gs pos="0">
              <a:srgbClr val="5A667B"/>
            </a:gs>
            <a:gs pos="100000">
              <a:srgbClr val="26282D"/>
            </a:gs>
          </a:gsLst>
          <a:lin ang="10800025" scaled="0"/>
        </a:gra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>
            <a:off x="2016764" y="0"/>
            <a:ext cx="3213480" cy="6858000"/>
            <a:chOff x="1511923" y="0"/>
            <a:chExt cx="2410110" cy="5143500"/>
          </a:xfrm>
        </p:grpSpPr>
        <p:sp>
          <p:nvSpPr>
            <p:cNvPr id="25" name="Google Shape;25;p3"/>
            <p:cNvSpPr/>
            <p:nvPr/>
          </p:nvSpPr>
          <p:spPr>
            <a:xfrm flipH="1">
              <a:off x="1818434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151192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27" name="Google Shape;27;p3"/>
          <p:cNvGrpSpPr/>
          <p:nvPr/>
        </p:nvGrpSpPr>
        <p:grpSpPr>
          <a:xfrm>
            <a:off x="1415364" y="0"/>
            <a:ext cx="3101392" cy="6858000"/>
            <a:chOff x="1060873" y="0"/>
            <a:chExt cx="2326044" cy="5143500"/>
          </a:xfrm>
        </p:grpSpPr>
        <p:sp>
          <p:nvSpPr>
            <p:cNvPr id="28" name="Google Shape;28;p3"/>
            <p:cNvSpPr/>
            <p:nvPr/>
          </p:nvSpPr>
          <p:spPr>
            <a:xfrm>
              <a:off x="12833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060873" y="0"/>
              <a:ext cx="2103600" cy="5143500"/>
            </a:xfrm>
            <a:prstGeom prst="parallelogram">
              <a:avLst>
                <a:gd name="adj" fmla="val 46349"/>
              </a:avLst>
            </a:prstGeom>
            <a:gradFill>
              <a:gsLst>
                <a:gs pos="0">
                  <a:srgbClr val="5A667B"/>
                </a:gs>
                <a:gs pos="100000">
                  <a:srgbClr val="26282D"/>
                </a:gs>
              </a:gsLst>
              <a:lin ang="5400012" scaled="0"/>
            </a:gradFill>
            <a:ln>
              <a:noFill/>
            </a:ln>
            <a:effectLst>
              <a:outerShdw blurRad="214313" algn="bl" rotWithShape="0">
                <a:srgbClr val="000000">
                  <a:alpha val="72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3"/>
          <p:cNvGrpSpPr/>
          <p:nvPr/>
        </p:nvGrpSpPr>
        <p:grpSpPr>
          <a:xfrm>
            <a:off x="1" y="-867"/>
            <a:ext cx="3886489" cy="6860667"/>
            <a:chOff x="-650" y="-650"/>
            <a:chExt cx="2914867" cy="5145500"/>
          </a:xfrm>
        </p:grpSpPr>
        <p:sp>
          <p:nvSpPr>
            <p:cNvPr id="31" name="Google Shape;31;p3"/>
            <p:cNvSpPr/>
            <p:nvPr/>
          </p:nvSpPr>
          <p:spPr>
            <a:xfrm flipH="1">
              <a:off x="810617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rgbClr val="000000"/>
                </a:gs>
                <a:gs pos="13000">
                  <a:srgbClr val="000000"/>
                </a:gs>
                <a:gs pos="55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17598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-650" y="-650"/>
              <a:ext cx="2492350" cy="5145500"/>
            </a:xfrm>
            <a:custGeom>
              <a:avLst/>
              <a:gdLst/>
              <a:ahLst/>
              <a:cxnLst/>
              <a:rect l="l" t="t" r="r" b="b"/>
              <a:pathLst>
                <a:path w="99694" h="205820" extrusionOk="0">
                  <a:moveTo>
                    <a:pt x="0" y="0"/>
                  </a:moveTo>
                  <a:lnTo>
                    <a:pt x="0" y="205820"/>
                  </a:lnTo>
                  <a:lnTo>
                    <a:pt x="99694" y="205820"/>
                  </a:lnTo>
                  <a:lnTo>
                    <a:pt x="60199" y="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37000">
                  <a:schemeClr val="accent1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  <a:effectLst>
              <a:outerShdw blurRad="314325" algn="bl" rotWithShape="0">
                <a:schemeClr val="dk1">
                  <a:alpha val="74000"/>
                </a:schemeClr>
              </a:outerShdw>
            </a:effectLst>
          </p:spPr>
        </p:sp>
      </p:grpSp>
      <p:grpSp>
        <p:nvGrpSpPr>
          <p:cNvPr id="33" name="Google Shape;33;p3"/>
          <p:cNvGrpSpPr/>
          <p:nvPr/>
        </p:nvGrpSpPr>
        <p:grpSpPr>
          <a:xfrm>
            <a:off x="0" y="0"/>
            <a:ext cx="3147456" cy="6860867"/>
            <a:chOff x="-650" y="0"/>
            <a:chExt cx="2360592" cy="5145650"/>
          </a:xfrm>
        </p:grpSpPr>
        <p:sp>
          <p:nvSpPr>
            <p:cNvPr id="34" name="Google Shape;34;p3"/>
            <p:cNvSpPr/>
            <p:nvPr/>
          </p:nvSpPr>
          <p:spPr>
            <a:xfrm>
              <a:off x="256342" y="0"/>
              <a:ext cx="2103600" cy="5143500"/>
            </a:xfrm>
            <a:prstGeom prst="parallelogram">
              <a:avLst>
                <a:gd name="adj" fmla="val 75274"/>
              </a:avLst>
            </a:prstGeom>
            <a:gradFill>
              <a:gsLst>
                <a:gs pos="0">
                  <a:schemeClr val="dk1"/>
                </a:gs>
                <a:gs pos="13000">
                  <a:schemeClr val="dk1"/>
                </a:gs>
                <a:gs pos="56000">
                  <a:srgbClr val="27252C">
                    <a:alpha val="0"/>
                  </a:srgbClr>
                </a:gs>
                <a:gs pos="100000">
                  <a:srgbClr val="27252C">
                    <a:alpha val="0"/>
                  </a:srgbClr>
                </a:gs>
              </a:gsLst>
              <a:lin ang="108014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-650" y="0"/>
              <a:ext cx="2054075" cy="5145650"/>
            </a:xfrm>
            <a:custGeom>
              <a:avLst/>
              <a:gdLst/>
              <a:ahLst/>
              <a:cxnLst/>
              <a:rect l="l" t="t" r="r" b="b"/>
              <a:pathLst>
                <a:path w="82163" h="205826" extrusionOk="0">
                  <a:moveTo>
                    <a:pt x="0" y="205743"/>
                  </a:moveTo>
                  <a:lnTo>
                    <a:pt x="26" y="0"/>
                  </a:lnTo>
                  <a:lnTo>
                    <a:pt x="82163" y="0"/>
                  </a:lnTo>
                  <a:lnTo>
                    <a:pt x="42659" y="2058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38" scaled="0"/>
            </a:gradFill>
            <a:ln>
              <a:noFill/>
            </a:ln>
            <a:effectLst>
              <a:outerShdw blurRad="314325" algn="bl" rotWithShape="0">
                <a:schemeClr val="accent6">
                  <a:alpha val="50000"/>
                </a:schemeClr>
              </a:outerShdw>
            </a:effectLst>
          </p:spPr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DAFE5C2B-D59F-4F69-9A6F-6F88A29A58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282C2CC-B119-4B08-8EC3-29259CD4E187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39581B-D08E-4A11-947F-1CA9A49B7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508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07BFAD39-6A2C-4B6E-91F6-E5A1D19C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8" t="4722" r="-2" b="4722"/>
          <a:stretch/>
        </p:blipFill>
        <p:spPr>
          <a:xfrm>
            <a:off x="-130629" y="0"/>
            <a:ext cx="5483469" cy="6858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13C2D75-CB7A-4A96-B4E8-E75DD13C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BEEEB86-B2BC-429A-89DD-F61675889D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1B08169-9117-46C8-932D-F9083180B506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944446"/>
            <a:ext cx="7445830" cy="5426363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750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Picture 140">
            <a:extLst>
              <a:ext uri="{FF2B5EF4-FFF2-40B4-BE49-F238E27FC236}">
                <a16:creationId xmlns:a16="http://schemas.microsoft.com/office/drawing/2014/main" id="{07BFAD39-6A2C-4B6E-91F6-E5A1D19CD7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798" t="4722" r="-2" b="4722"/>
          <a:stretch/>
        </p:blipFill>
        <p:spPr>
          <a:xfrm>
            <a:off x="-130629" y="0"/>
            <a:ext cx="5483469" cy="68580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A13C2D75-CB7A-4A96-B4E8-E75DD13C3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642" y="5890820"/>
            <a:ext cx="1036382" cy="727154"/>
          </a:xfrm>
          <a:prstGeom prst="rect">
            <a:avLst/>
          </a:prstGeom>
        </p:spPr>
      </p:pic>
      <p:sp>
        <p:nvSpPr>
          <p:cNvPr id="160" name="Text Placeholder 2">
            <a:extLst>
              <a:ext uri="{FF2B5EF4-FFF2-40B4-BE49-F238E27FC236}">
                <a16:creationId xmlns:a16="http://schemas.microsoft.com/office/drawing/2014/main" id="{9838A3A1-7576-4A02-88D3-5ABA5C738F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41371" y="944446"/>
            <a:ext cx="744583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 b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GB" dirty="0"/>
          </a:p>
        </p:txBody>
      </p:sp>
      <p:sp>
        <p:nvSpPr>
          <p:cNvPr id="161" name="Title 1">
            <a:extLst>
              <a:ext uri="{FF2B5EF4-FFF2-40B4-BE49-F238E27FC236}">
                <a16:creationId xmlns:a16="http://schemas.microsoft.com/office/drawing/2014/main" id="{8A1F99C9-4754-4839-BC13-F152AE145A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1371" y="425868"/>
            <a:ext cx="7445829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E77010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2" name="Content Placeholder 2">
            <a:extLst>
              <a:ext uri="{FF2B5EF4-FFF2-40B4-BE49-F238E27FC236}">
                <a16:creationId xmlns:a16="http://schemas.microsoft.com/office/drawing/2014/main" id="{6AA52F72-C687-40B9-9C00-0108C088E91E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41371" y="1387531"/>
            <a:ext cx="7445830" cy="4983278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16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067480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288F867-4740-44A0-90D1-73F7F848207A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09599" y="1031846"/>
            <a:ext cx="10972573" cy="5171366"/>
          </a:xfrm>
          <a:prstGeom prst="rect">
            <a:avLst/>
          </a:prstGeom>
        </p:spPr>
        <p:txBody>
          <a:bodyPr lIns="0" tIns="0" rIns="0" bIns="0"/>
          <a:lstStyle>
            <a:lvl1pPr marL="231764" indent="-231764">
              <a:spcBef>
                <a:spcPts val="500"/>
              </a:spcBef>
              <a:buSzPct val="110000"/>
              <a:buFont typeface="Arial" panose="020B0604020202020204" pitchFamily="34" charset="0"/>
              <a:buChar char="•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574656" indent="-342891">
              <a:buSzPct val="125000"/>
              <a:buFont typeface="Arial" panose="020B0604020202020204" pitchFamily="34" charset="0"/>
              <a:buChar char="◦"/>
              <a:defRPr sz="20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2591" marR="0" indent="-217477" algn="l" defTabSz="914354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914354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146118" indent="-231764">
              <a:defRPr sz="18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4A48815-1ACC-492D-9C0F-10543CC879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373253"/>
            <a:ext cx="10972572" cy="44482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800" b="1" i="0">
                <a:solidFill>
                  <a:srgbClr val="119CBB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080758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>
          <p15:clr>
            <a:srgbClr val="FBAE40"/>
          </p15:clr>
        </p15:guide>
        <p15:guide id="4" pos="76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62E7E6-B74B-2D41-B6D6-C76B1DCCDC59}"/>
              </a:ext>
            </a:extLst>
          </p:cNvPr>
          <p:cNvSpPr txBox="1"/>
          <p:nvPr/>
        </p:nvSpPr>
        <p:spPr>
          <a:xfrm>
            <a:off x="376351" y="6391424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pPr algn="l"/>
              <a:t>‹#›</a:t>
            </a:fld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598D05-F04C-40B1-B31E-E9D1FBB8CD51}"/>
              </a:ext>
            </a:extLst>
          </p:cNvPr>
          <p:cNvSpPr txBox="1"/>
          <p:nvPr/>
        </p:nvSpPr>
        <p:spPr>
          <a:xfrm>
            <a:off x="2680726" y="6627168"/>
            <a:ext cx="51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9FFBD1-7255-492C-9377-82FFE4AE3BB2}"/>
              </a:ext>
            </a:extLst>
          </p:cNvPr>
          <p:cNvSpPr txBox="1"/>
          <p:nvPr/>
        </p:nvSpPr>
        <p:spPr>
          <a:xfrm>
            <a:off x="2680725" y="6627167"/>
            <a:ext cx="5172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>
                <a:solidFill>
                  <a:srgbClr val="7F7F7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63407847-740B-441A-97E8-A33777F6D08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880010" y="277143"/>
            <a:ext cx="1113845" cy="7492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4A37DF-A3AB-4C19-AEA1-442C4C6A9F7C}"/>
              </a:ext>
            </a:extLst>
          </p:cNvPr>
          <p:cNvSpPr txBox="1"/>
          <p:nvPr/>
        </p:nvSpPr>
        <p:spPr>
          <a:xfrm>
            <a:off x="10684254" y="6344207"/>
            <a:ext cx="124691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aerogeospatial.com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9D95A5-B954-4388-8E0A-B1F90DB6DB6A}"/>
              </a:ext>
            </a:extLst>
          </p:cNvPr>
          <p:cNvSpPr/>
          <p:nvPr/>
        </p:nvSpPr>
        <p:spPr>
          <a:xfrm rot="10800000" flipV="1">
            <a:off x="376351" y="815624"/>
            <a:ext cx="10152633" cy="45719"/>
          </a:xfrm>
          <a:prstGeom prst="rect">
            <a:avLst/>
          </a:prstGeom>
          <a:gradFill>
            <a:gsLst>
              <a:gs pos="13800">
                <a:srgbClr val="FF9900"/>
              </a:gs>
              <a:gs pos="23000">
                <a:srgbClr val="FF9900"/>
              </a:gs>
              <a:gs pos="44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53000">
                <a:srgbClr val="119CBB"/>
              </a:gs>
              <a:gs pos="100000">
                <a:schemeClr val="bg1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3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384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84">
          <p15:clr>
            <a:srgbClr val="F26B43"/>
          </p15:clr>
        </p15:guide>
        <p15:guide id="6" orient="horz" pos="3936">
          <p15:clr>
            <a:srgbClr val="F26B43"/>
          </p15:clr>
        </p15:guide>
        <p15:guide id="7" orient="horz" pos="4008">
          <p15:clr>
            <a:srgbClr val="F26B43"/>
          </p15:clr>
        </p15:guide>
        <p15:guide id="8" orient="horz" pos="3696">
          <p15:clr>
            <a:srgbClr val="F26B43"/>
          </p15:clr>
        </p15:guide>
        <p15:guide id="9" orient="horz" pos="960">
          <p15:clr>
            <a:srgbClr val="F26B43"/>
          </p15:clr>
        </p15:guide>
        <p15:guide id="10" orient="horz" pos="864">
          <p15:clr>
            <a:srgbClr val="F26B43"/>
          </p15:clr>
        </p15:guide>
        <p15:guide id="11" orient="horz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E2CE1-CDE9-520E-3557-8B8F784433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833275" y="3935206"/>
            <a:ext cx="3655819" cy="1065754"/>
          </a:xfrm>
        </p:spPr>
        <p:txBody>
          <a:bodyPr anchor="b"/>
          <a:lstStyle/>
          <a:p>
            <a:r>
              <a:rPr lang="en-US" dirty="0"/>
              <a:t>New Ticket Price Estimation: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3FD5E-8FF5-1E64-BB0B-2CED850E1F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Using Data Science Methods for Big Mountain Ski Resort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A59826-C746-6FBD-F7D2-DC2F768A3C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3117" y="5877507"/>
            <a:ext cx="3655977" cy="310896"/>
          </a:xfrm>
        </p:spPr>
        <p:txBody>
          <a:bodyPr/>
          <a:lstStyle/>
          <a:p>
            <a:r>
              <a:rPr lang="en-US" dirty="0"/>
              <a:t>Farid Javadnejad</a:t>
            </a:r>
          </a:p>
          <a:p>
            <a:r>
              <a:rPr lang="en-US" baseline="-25000" dirty="0"/>
              <a:t>Aug 2022</a:t>
            </a:r>
          </a:p>
        </p:txBody>
      </p:sp>
    </p:spTree>
    <p:extLst>
      <p:ext uri="{BB962C8B-B14F-4D97-AF65-F5344CB8AC3E}">
        <p14:creationId xmlns:p14="http://schemas.microsoft.com/office/powerpoint/2010/main" val="38018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0D4101-2824-3561-5E7D-820D572091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792"/>
          <a:stretch/>
        </p:blipFill>
        <p:spPr>
          <a:xfrm>
            <a:off x="-115" y="0"/>
            <a:ext cx="12192000" cy="6858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278FEF3-DC27-66E5-B7D7-0FED2670221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prstGeom prst="roundRect">
            <a:avLst>
              <a:gd name="adj" fmla="val 4085"/>
            </a:avLst>
          </a:prstGeom>
          <a:solidFill>
            <a:srgbClr val="000000">
              <a:alpha val="50000"/>
            </a:srgbClr>
          </a:solidFill>
        </p:spPr>
        <p:txBody>
          <a:bodyPr lIns="228600" tIns="228600" rIns="228600" bIns="228600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identification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&amp; key findings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results &amp; analysis</a:t>
            </a:r>
          </a:p>
          <a:p>
            <a:pPr>
              <a:lnSpc>
                <a:spcPct val="125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&amp; conclusion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583F4CDE-0919-432A-95FD-4CD1A916D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b="1" dirty="0">
                <a:solidFill>
                  <a:schemeClr val="bg1"/>
                </a:solidFill>
              </a:rPr>
              <a:t>Index</a:t>
            </a:r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F1EC37-D654-339B-F057-491D9BCF715B}"/>
              </a:ext>
            </a:extLst>
          </p:cNvPr>
          <p:cNvSpPr txBox="1"/>
          <p:nvPr/>
        </p:nvSpPr>
        <p:spPr>
          <a:xfrm>
            <a:off x="376351" y="6391424"/>
            <a:ext cx="388620" cy="365125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l"/>
            <a:fld id="{A7AA8B22-FDF6-2048-9CAC-8C55A3435F10}" type="slidenum">
              <a:rPr lang="en-US" sz="900" smtClean="0">
                <a:latin typeface="Segoe UI" panose="020B0502040204020203" pitchFamily="34" charset="0"/>
                <a:cs typeface="Segoe UI" panose="020B0502040204020203" pitchFamily="34" charset="0"/>
              </a:rPr>
              <a:pPr algn="l"/>
              <a:t>2</a:t>
            </a:fld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1B60BC-FB5A-26E2-4002-BB74AF0A9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0010" y="277143"/>
            <a:ext cx="1113845" cy="749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E57783-99EE-E874-142A-204F9E3CAC7F}"/>
              </a:ext>
            </a:extLst>
          </p:cNvPr>
          <p:cNvSpPr txBox="1"/>
          <p:nvPr/>
        </p:nvSpPr>
        <p:spPr>
          <a:xfrm>
            <a:off x="10684254" y="6344207"/>
            <a:ext cx="1246910" cy="36512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     aerogeospatial.com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4F4B0-CE50-0598-2907-9D9A2FC51633}"/>
              </a:ext>
            </a:extLst>
          </p:cNvPr>
          <p:cNvSpPr/>
          <p:nvPr/>
        </p:nvSpPr>
        <p:spPr>
          <a:xfrm rot="10800000" flipV="1">
            <a:off x="376351" y="815624"/>
            <a:ext cx="10152633" cy="45719"/>
          </a:xfrm>
          <a:prstGeom prst="rect">
            <a:avLst/>
          </a:prstGeom>
          <a:gradFill>
            <a:gsLst>
              <a:gs pos="13800">
                <a:srgbClr val="FF9900"/>
              </a:gs>
              <a:gs pos="23000">
                <a:srgbClr val="FF9900"/>
              </a:gs>
              <a:gs pos="44000">
                <a:schemeClr val="tx1">
                  <a:lumMod val="50000"/>
                  <a:lumOff val="50000"/>
                </a:schemeClr>
              </a:gs>
              <a:gs pos="39000">
                <a:schemeClr val="tx1">
                  <a:lumMod val="50000"/>
                  <a:lumOff val="50000"/>
                </a:schemeClr>
              </a:gs>
              <a:gs pos="53000">
                <a:srgbClr val="119CBB"/>
              </a:gs>
              <a:gs pos="100000">
                <a:schemeClr val="bg1"/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434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E004611-503C-F9D4-BA71-9E5CCC45CB3A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600" y="1506536"/>
            <a:ext cx="5356225" cy="4696675"/>
          </a:xfrm>
        </p:spPr>
        <p:txBody>
          <a:bodyPr/>
          <a:lstStyle/>
          <a:p>
            <a:r>
              <a:rPr lang="en-US" sz="2200" dirty="0"/>
              <a:t>Big Mountain Resort is a ski resort in Montana. </a:t>
            </a:r>
          </a:p>
          <a:p>
            <a:r>
              <a:rPr lang="en-US" sz="2200" dirty="0"/>
              <a:t>It serves nearly 350,000 skiers every year. </a:t>
            </a:r>
          </a:p>
          <a:p>
            <a:r>
              <a:rPr lang="en-US" sz="2200" dirty="0"/>
              <a:t>Recently, the resort has recently installed an additional chair lift </a:t>
            </a:r>
          </a:p>
          <a:p>
            <a:pPr lvl="1"/>
            <a:r>
              <a:rPr lang="en-US" sz="2200" dirty="0"/>
              <a:t>The project operating costs of $1.540M this season. </a:t>
            </a:r>
          </a:p>
          <a:p>
            <a:r>
              <a:rPr lang="en-US" sz="2200" dirty="0"/>
              <a:t>The resort needs to adjust its finances to accommodate the cost</a:t>
            </a:r>
          </a:p>
          <a:p>
            <a:pPr lvl="1"/>
            <a:r>
              <a:rPr lang="en-US" sz="2200" dirty="0"/>
              <a:t>By increasing the ticket price</a:t>
            </a:r>
          </a:p>
          <a:p>
            <a:pPr lvl="1"/>
            <a:r>
              <a:rPr lang="en-US" sz="2200" dirty="0"/>
              <a:t>By cutting other costs of facility</a:t>
            </a:r>
          </a:p>
          <a:p>
            <a:pPr lvl="1"/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2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23C5556-B243-1125-A24E-550CE46DCF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" y="989619"/>
            <a:ext cx="10972572" cy="304699"/>
          </a:xfrm>
        </p:spPr>
        <p:txBody>
          <a:bodyPr lIns="0" tIns="0" rIns="0" bIns="0"/>
          <a:lstStyle/>
          <a:p>
            <a:r>
              <a:rPr lang="en-AU" sz="2200" b="1" dirty="0">
                <a:solidFill>
                  <a:schemeClr val="tx1">
                    <a:lumMod val="50000"/>
                    <a:lumOff val="50000"/>
                  </a:schemeClr>
                </a:solidFill>
                <a:sym typeface="Arial"/>
              </a:rPr>
              <a:t>Context</a:t>
            </a:r>
            <a:endParaRPr lang="en-US" sz="22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Problem identification</a:t>
            </a:r>
          </a:p>
        </p:txBody>
      </p:sp>
      <p:pic>
        <p:nvPicPr>
          <p:cNvPr id="27" name="Picture 2" descr="Whitefish Mountain Resort - SkiMap.org">
            <a:extLst>
              <a:ext uri="{FF2B5EF4-FFF2-40B4-BE49-F238E27FC236}">
                <a16:creationId xmlns:a16="http://schemas.microsoft.com/office/drawing/2014/main" id="{A8961FE6-F4F1-021A-50D7-DD499C281D73}"/>
              </a:ext>
            </a:extLst>
          </p:cNvPr>
          <p:cNvPicPr>
            <a:picLocks noGrp="1" noChangeAspect="1" noChangeArrowheads="1"/>
          </p:cNvPicPr>
          <p:nvPr>
            <p:ph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759577" y="1438159"/>
            <a:ext cx="4162423" cy="4488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37978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CB473B6-1FDC-620A-7CB0-C582D1387B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sz="2000" dirty="0"/>
              <a:t>Criteria for success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6F12D95-7227-27C3-25B3-366309BD930D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sz="2000" dirty="0"/>
              <a:t>Solution space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90C782F-F0F0-A587-9E56-76CD6872922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 sz="2000" dirty="0"/>
              <a:t>Solution Constraints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1CCBD343-9A82-04C4-B0E1-1EE3049AEAB6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sz="2000" dirty="0"/>
              <a:t>Key data sources </a:t>
            </a: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AU" sz="2400" dirty="0"/>
              <a:t>Setting pricing to cover the new $1.540M cost</a:t>
            </a:r>
          </a:p>
          <a:p>
            <a:r>
              <a:rPr lang="en-AU" sz="2400" dirty="0"/>
              <a:t>Identifying the areas to cut the cost</a:t>
            </a:r>
          </a:p>
          <a:p>
            <a:endParaRPr lang="en-US" sz="24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C0E516A-70C6-04F6-3BCD-9176CC6E0E53}"/>
              </a:ext>
            </a:extLst>
          </p:cNvPr>
          <p:cNvSpPr>
            <a:spLocks noGrp="1"/>
          </p:cNvSpPr>
          <p:nvPr>
            <p:ph sz="quarter" idx="43"/>
          </p:nvPr>
        </p:nvSpPr>
        <p:spPr/>
        <p:txBody>
          <a:bodyPr/>
          <a:lstStyle/>
          <a:p>
            <a:r>
              <a:rPr lang="en-US" sz="2400" dirty="0"/>
              <a:t>Competitive analysis with 300 ski resorts in the country </a:t>
            </a:r>
          </a:p>
          <a:p>
            <a:r>
              <a:rPr lang="en-US" sz="2400" dirty="0"/>
              <a:t>Use direct competition to set price.</a:t>
            </a:r>
          </a:p>
          <a:p>
            <a:r>
              <a:rPr lang="en-US" sz="2400" dirty="0"/>
              <a:t>Consider cutting other operational costs</a:t>
            </a:r>
          </a:p>
          <a:p>
            <a:endParaRPr lang="en-US" sz="2400" dirty="0"/>
          </a:p>
          <a:p>
            <a:pPr lvl="0"/>
            <a:endParaRPr lang="en-AU" sz="2400" dirty="0"/>
          </a:p>
          <a:p>
            <a:pPr lvl="0"/>
            <a:endParaRPr lang="en-AU" sz="2400" dirty="0"/>
          </a:p>
          <a:p>
            <a:endParaRPr lang="en-US" sz="2400" dirty="0"/>
          </a:p>
          <a:p>
            <a:endParaRPr lang="en-AU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C3C7363-7997-8127-66FA-1EA5AA1BE132}"/>
              </a:ext>
            </a:extLst>
          </p:cNvPr>
          <p:cNvSpPr>
            <a:spLocks noGrp="1"/>
          </p:cNvSpPr>
          <p:nvPr>
            <p:ph sz="quarter" idx="44"/>
          </p:nvPr>
        </p:nvSpPr>
        <p:spPr/>
        <p:txBody>
          <a:bodyPr/>
          <a:lstStyle/>
          <a:p>
            <a:pPr lvl="0"/>
            <a:r>
              <a:rPr lang="en-AU" sz="2400" dirty="0"/>
              <a:t>New ticket price should be comparable to the competition</a:t>
            </a:r>
          </a:p>
          <a:p>
            <a:pPr lvl="0"/>
            <a:r>
              <a:rPr lang="en-AU" sz="2400" dirty="0"/>
              <a:t>The business should be ensured.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3D286BAA-7AEA-53F5-29EA-FF5930CB86D8}"/>
              </a:ext>
            </a:extLst>
          </p:cNvPr>
          <p:cNvSpPr>
            <a:spLocks noGrp="1"/>
          </p:cNvSpPr>
          <p:nvPr>
            <p:ph sz="quarter" idx="45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Data for 300 similar ski resorts in the country</a:t>
            </a:r>
          </a:p>
          <a:p>
            <a:pPr lvl="1"/>
            <a:r>
              <a:rPr lang="en-US" sz="2000" dirty="0"/>
              <a:t>Ticket price</a:t>
            </a:r>
          </a:p>
          <a:p>
            <a:pPr lvl="1"/>
            <a:r>
              <a:rPr lang="en-US" sz="2000" dirty="0"/>
              <a:t>Number of chair lifts</a:t>
            </a:r>
          </a:p>
          <a:p>
            <a:pPr lvl="1"/>
            <a:r>
              <a:rPr lang="en-US" sz="2000" dirty="0"/>
              <a:t>Number of terrain parks</a:t>
            </a:r>
          </a:p>
          <a:p>
            <a:pPr lvl="1"/>
            <a:r>
              <a:rPr lang="en-US" sz="2000" dirty="0"/>
              <a:t>Length of the longest run</a:t>
            </a:r>
          </a:p>
          <a:p>
            <a:pPr lvl="1"/>
            <a:r>
              <a:rPr lang="en-US" sz="2000" dirty="0"/>
              <a:t>Base elevation</a:t>
            </a:r>
          </a:p>
          <a:p>
            <a:pPr lvl="1"/>
            <a:r>
              <a:rPr lang="en-US" sz="2000" dirty="0"/>
              <a:t>Summit elevation</a:t>
            </a:r>
          </a:p>
          <a:p>
            <a:pPr lvl="1"/>
            <a:r>
              <a:rPr lang="en-US" sz="2000" dirty="0"/>
              <a:t>Vertical drop</a:t>
            </a:r>
          </a:p>
          <a:p>
            <a:pPr lvl="1"/>
            <a:r>
              <a:rPr lang="en-US" sz="2000" dirty="0"/>
              <a:t>etc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600" dirty="0"/>
              <a:t>Problem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20524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&amp; key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145" y="1409700"/>
            <a:ext cx="5355771" cy="490681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Important operational and business-related information for 330 ski resorts was collected.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277 resorts that included all features of interest was used for further analysis.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The ticket price for the resorts ranged from $25 – over $100.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We combined the resort specific data with state features.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400" dirty="0"/>
              <a:t>A total of 32 numerical features was be used to model the ticket prices. 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248F669B-7454-BB43-C134-D1D790E4E483}"/>
              </a:ext>
            </a:extLst>
          </p:cNvPr>
          <p:cNvPicPr>
            <a:picLocks noGrp="1" noChangeAspect="1" noChangeArrowheads="1"/>
          </p:cNvPicPr>
          <p:nvPr>
            <p:ph sz="quarter" idx="27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7086" y="1625600"/>
            <a:ext cx="5356225" cy="4061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3750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F4B652-1720-050A-13F4-8019F91B7BDC}"/>
              </a:ext>
            </a:extLst>
          </p:cNvPr>
          <p:cNvSpPr>
            <a:spLocks noGrp="1"/>
          </p:cNvSpPr>
          <p:nvPr>
            <p:ph sz="quarter" idx="32"/>
          </p:nvPr>
        </p:nvSpPr>
        <p:spPr/>
        <p:txBody>
          <a:bodyPr/>
          <a:lstStyle/>
          <a:p>
            <a:r>
              <a:rPr lang="en-US" sz="2000" dirty="0"/>
              <a:t>Deployed models:</a:t>
            </a:r>
          </a:p>
          <a:p>
            <a:pPr lvl="1"/>
            <a:r>
              <a:rPr lang="en-US" sz="2000" dirty="0"/>
              <a:t>Linear regression </a:t>
            </a:r>
          </a:p>
          <a:p>
            <a:pPr lvl="1"/>
            <a:r>
              <a:rPr lang="en-US" sz="2000" dirty="0"/>
              <a:t>Random forest regression</a:t>
            </a:r>
          </a:p>
          <a:p>
            <a:r>
              <a:rPr lang="en-US" sz="2000" dirty="0"/>
              <a:t>Dependent &amp; Intendent Features</a:t>
            </a:r>
          </a:p>
          <a:p>
            <a:pPr lvl="1"/>
            <a:r>
              <a:rPr lang="en-US" sz="2000" dirty="0"/>
              <a:t>Dependent feature (to predict): Ticket price </a:t>
            </a:r>
          </a:p>
          <a:p>
            <a:pPr lvl="1"/>
            <a:r>
              <a:rPr lang="en-US" sz="2000" dirty="0"/>
              <a:t>Independent features (use to predict):  Other features</a:t>
            </a:r>
          </a:p>
          <a:p>
            <a:r>
              <a:rPr lang="en-US" sz="2000" dirty="0"/>
              <a:t>Train-test sets</a:t>
            </a:r>
          </a:p>
          <a:p>
            <a:pPr lvl="1"/>
            <a:r>
              <a:rPr lang="en-US" sz="2000" dirty="0"/>
              <a:t>70-30 train and test sets split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A8A897-0D7E-8D31-95AA-32C67BFB323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CA3E825-0BC8-C6D7-3584-278C94D6D8D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Choosing a Model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5B3AD2-45A1-D9C0-1DCD-C4D80423794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Modeling Scenarios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33F2386-1365-E07C-B431-C5793B9F3997}"/>
              </a:ext>
            </a:extLst>
          </p:cNvPr>
          <p:cNvSpPr>
            <a:spLocks noGrp="1"/>
          </p:cNvSpPr>
          <p:nvPr>
            <p:ph sz="quarter" idx="33"/>
          </p:nvPr>
        </p:nvSpPr>
        <p:spPr/>
        <p:txBody>
          <a:bodyPr/>
          <a:lstStyle/>
          <a:p>
            <a:r>
              <a:rPr lang="en-US" sz="2000" dirty="0"/>
              <a:t>Determined in an automated pipeline of</a:t>
            </a:r>
          </a:p>
          <a:p>
            <a:pPr lvl="1"/>
            <a:r>
              <a:rPr lang="en-US" sz="2000" dirty="0"/>
              <a:t>Cross-validation </a:t>
            </a:r>
          </a:p>
          <a:p>
            <a:pPr lvl="1"/>
            <a:r>
              <a:rPr lang="en-US" sz="2000" dirty="0"/>
              <a:t>Hype-parametrization techniques </a:t>
            </a:r>
          </a:p>
          <a:p>
            <a:r>
              <a:rPr lang="en-US" sz="2000" dirty="0"/>
              <a:t>Best Performance Model</a:t>
            </a:r>
          </a:p>
          <a:p>
            <a:pPr lvl="1"/>
            <a:r>
              <a:rPr lang="en-US" sz="2000" dirty="0"/>
              <a:t>Random forest model performance for </a:t>
            </a:r>
          </a:p>
          <a:p>
            <a:pPr lvl="2"/>
            <a:r>
              <a:rPr lang="en-US" sz="1800" dirty="0"/>
              <a:t>Train MAE = 9.65±1.47</a:t>
            </a:r>
          </a:p>
          <a:p>
            <a:pPr lvl="2"/>
            <a:r>
              <a:rPr lang="en-US" sz="1800" dirty="0"/>
              <a:t>Test MAE = 9.43.</a:t>
            </a:r>
          </a:p>
          <a:p>
            <a:endParaRPr lang="en-US" sz="200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3198C0B-8598-309C-24CF-73DE67473182}"/>
              </a:ext>
            </a:extLst>
          </p:cNvPr>
          <p:cNvSpPr>
            <a:spLocks noGrp="1"/>
          </p:cNvSpPr>
          <p:nvPr>
            <p:ph sz="quarter" idx="34"/>
          </p:nvPr>
        </p:nvSpPr>
        <p:spPr/>
        <p:txBody>
          <a:bodyPr/>
          <a:lstStyle/>
          <a:p>
            <a:r>
              <a:rPr lang="en-US" sz="2000" dirty="0"/>
              <a:t>Used the best model to study a number of scenarios: 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Close the least used runs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Add one run to increase the vertical drop by 150 ft, and installing a chair lift to support it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Add 2 acres of snow making to 2</a:t>
            </a:r>
            <a:r>
              <a:rPr lang="en-US" sz="2000" baseline="30000" dirty="0"/>
              <a:t>rd</a:t>
            </a:r>
            <a:r>
              <a:rPr lang="en-US" sz="2000" dirty="0"/>
              <a:t> scenario</a:t>
            </a:r>
          </a:p>
          <a:p>
            <a:pPr marL="685792" lvl="1" indent="-342900">
              <a:buSzPct val="100000"/>
              <a:buFont typeface="+mj-lt"/>
              <a:buAutoNum type="arabicPeriod"/>
            </a:pPr>
            <a:r>
              <a:rPr lang="en-US" sz="2000" dirty="0"/>
              <a:t>Increase the longest run by 0.2 miles and add 4 acers of snow making capacity.</a:t>
            </a:r>
          </a:p>
          <a:p>
            <a:pPr marL="342892" lvl="1" indent="0">
              <a:buNone/>
            </a:pPr>
            <a:endParaRPr lang="en-US" sz="18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59166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4A9AC6-2CF6-A17C-32DB-DBE31A5545A9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09145" y="1524000"/>
            <a:ext cx="5355771" cy="4792518"/>
          </a:xfrm>
        </p:spPr>
        <p:txBody>
          <a:bodyPr/>
          <a:lstStyle/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Our modelled price suggests the new price of $94.26</a:t>
            </a:r>
          </a:p>
          <a:p>
            <a:pPr lvl="1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Big Mountain resort currently charges $81 for adult ticket in the weekends.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The modelled price is supported by the facilities that Big Mountain provides in the market place</a:t>
            </a:r>
          </a:p>
          <a:p>
            <a:pPr lvl="0">
              <a:defRPr/>
            </a:pPr>
            <a:r>
              <a:rPr lang="en-US" sz="2200" dirty="0">
                <a:solidFill>
                  <a:srgbClr val="000000"/>
                </a:solidFill>
                <a:ea typeface="Arial" panose="020B0604020202020204" pitchFamily="34" charset="0"/>
              </a:rPr>
              <a:t>In national scale, Big Mountain is already one of the most expensive resorts; however, the $13 increase in ticket price will not dramatically change its position in the in the league</a:t>
            </a:r>
            <a:endParaRPr lang="en-US" sz="2200" dirty="0">
              <a:solidFill>
                <a:srgbClr val="000000"/>
              </a:solidFill>
            </a:endParaRPr>
          </a:p>
          <a:p>
            <a:endParaRPr lang="en-US" sz="2200" dirty="0"/>
          </a:p>
          <a:p>
            <a:endParaRPr lang="en-US" dirty="0"/>
          </a:p>
        </p:txBody>
      </p:sp>
      <p:graphicFrame>
        <p:nvGraphicFramePr>
          <p:cNvPr id="16" name="Content Placeholder 1">
            <a:extLst>
              <a:ext uri="{FF2B5EF4-FFF2-40B4-BE49-F238E27FC236}">
                <a16:creationId xmlns:a16="http://schemas.microsoft.com/office/drawing/2014/main" id="{C59CDB40-D474-CC8D-994D-444C577954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627808"/>
              </p:ext>
            </p:extLst>
          </p:nvPr>
        </p:nvGraphicFramePr>
        <p:xfrm>
          <a:off x="6095886" y="2015331"/>
          <a:ext cx="5559118" cy="30773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1955901" imgH="1082540" progId="Paint.Picture">
                  <p:embed/>
                </p:oleObj>
              </mc:Choice>
              <mc:Fallback>
                <p:oleObj name="Bitmap Image" r:id="rId2" imgW="1955901" imgH="1082540" progId="Paint.Picture">
                  <p:embed/>
                  <p:pic>
                    <p:nvPicPr>
                      <p:cNvPr id="10" name="Content Placeholder 1">
                        <a:extLst>
                          <a:ext uri="{FF2B5EF4-FFF2-40B4-BE49-F238E27FC236}">
                            <a16:creationId xmlns:a16="http://schemas.microsoft.com/office/drawing/2014/main" id="{63A53472-ECE6-D52D-D311-E41935AFE7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5886" y="2015331"/>
                        <a:ext cx="5559118" cy="30773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812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results &amp;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209881-02F7-E798-A7F2-FAA9DAF7A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2" y="1351788"/>
            <a:ext cx="332634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96A77-7152-2D77-ECE9-132A78FAD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1351788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2A206C-A70A-DE86-1F35-A4DAE74CA9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16" y="3863848"/>
            <a:ext cx="33591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4A8C4C-AF9F-863B-6DCF-4E65DB9EF0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672" y="3863848"/>
            <a:ext cx="3326342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F1B974-29F5-D330-1CAD-A53BD1A652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6220" y="3863848"/>
            <a:ext cx="3326342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D22ADD-E603-2D2D-B83F-56F8AE1782BB}"/>
              </a:ext>
            </a:extLst>
          </p:cNvPr>
          <p:cNvSpPr txBox="1"/>
          <p:nvPr/>
        </p:nvSpPr>
        <p:spPr>
          <a:xfrm>
            <a:off x="626423" y="1296692"/>
            <a:ext cx="3532349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00"/>
                </a:solidFill>
                <a:effectLst/>
                <a:latin typeface="Segoe UI" panose="020B0502040204020203" pitchFamily="34" charset="0"/>
                <a:ea typeface="Arial" panose="020B0604020202020204" pitchFamily="34" charset="0"/>
                <a:cs typeface="Segoe UI" panose="020B0502040204020203" pitchFamily="34" charset="0"/>
              </a:rPr>
              <a:t>Big Mountain is one of countries top resorts with large snow making area, skiable terrain, number of fast quads, longest runs, and vertical drop.</a:t>
            </a:r>
          </a:p>
        </p:txBody>
      </p:sp>
    </p:spTree>
    <p:extLst>
      <p:ext uri="{BB962C8B-B14F-4D97-AF65-F5344CB8AC3E}">
        <p14:creationId xmlns:p14="http://schemas.microsoft.com/office/powerpoint/2010/main" val="49242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C2285-B210-D61F-D627-DB5B7FA6C0C2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r>
              <a:rPr lang="en-US" dirty="0"/>
              <a:t>The operating cost of the new chair lift is </a:t>
            </a:r>
            <a:r>
              <a:rPr lang="en-US" b="1" dirty="0"/>
              <a:t>$1.540M </a:t>
            </a:r>
            <a:r>
              <a:rPr lang="en-US" dirty="0"/>
              <a:t>in the season.</a:t>
            </a:r>
          </a:p>
          <a:p>
            <a:pPr lvl="1"/>
            <a:r>
              <a:rPr lang="en-US" dirty="0"/>
              <a:t>Ticket price should to rise at least $4.4 to $85.4 to cover this operating cost.</a:t>
            </a:r>
          </a:p>
          <a:p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The modelled price suggests the new price of </a:t>
            </a:r>
            <a:r>
              <a:rPr lang="en-US" b="1" dirty="0">
                <a:solidFill>
                  <a:srgbClr val="000000"/>
                </a:solidFill>
                <a:ea typeface="Arial" panose="020B0604020202020204" pitchFamily="34" charset="0"/>
              </a:rPr>
              <a:t>$94.26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It would be $13.26 more than the current price of $81.</a:t>
            </a:r>
          </a:p>
          <a:p>
            <a:pPr lvl="1"/>
            <a:r>
              <a:rPr lang="en-US" dirty="0">
                <a:solidFill>
                  <a:srgbClr val="000000"/>
                </a:solidFill>
                <a:ea typeface="Arial" panose="020B0604020202020204" pitchFamily="34" charset="0"/>
              </a:rPr>
              <a:t>Which meets the required $4.4 increase</a:t>
            </a:r>
          </a:p>
          <a:p>
            <a:r>
              <a:rPr lang="en-US" dirty="0"/>
              <a:t>The 2nd scenario found to have the best review support ticket price by $1.70. </a:t>
            </a:r>
          </a:p>
          <a:p>
            <a:pPr lvl="1"/>
            <a:r>
              <a:rPr lang="en-US" dirty="0"/>
              <a:t>The scenario suggest to add 1 run, increase the vertical drop by 150 feet, and install an additional chair lift, </a:t>
            </a:r>
          </a:p>
          <a:p>
            <a:r>
              <a:rPr lang="en-US" dirty="0"/>
              <a:t>Over the season, this could be expected to amount to </a:t>
            </a:r>
            <a:r>
              <a:rPr lang="en-US" b="1" dirty="0"/>
              <a:t>$2.967M</a:t>
            </a:r>
            <a:r>
              <a:rPr lang="en-US" dirty="0"/>
              <a:t>. The new revenue is larger than the new operational cost.</a:t>
            </a:r>
          </a:p>
          <a:p>
            <a:r>
              <a:rPr lang="en-US" dirty="0"/>
              <a:t>It is also suggested to close 1 run </a:t>
            </a:r>
          </a:p>
          <a:p>
            <a:pPr lvl="1"/>
            <a:r>
              <a:rPr lang="en-US" dirty="0"/>
              <a:t>It doesn’t impact the ticket price or revenue</a:t>
            </a:r>
          </a:p>
          <a:p>
            <a:pPr lvl="1"/>
            <a:r>
              <a:rPr lang="en-US" dirty="0"/>
              <a:t>It will help to reduce the maintenance costs.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53EFC7-4D67-E58E-B9FC-C8523164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9798484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AF2BA2C-909D-4A11-8EA4-6A9455CA6AC1}" vid="{B619EC41-685D-446A-B630-56A682180727}"/>
    </a:ext>
  </a:extLst>
</a:theme>
</file>

<file path=ppt/theme/themeOverride1.xml><?xml version="1.0" encoding="utf-8"?>
<a:themeOverride xmlns:a="http://schemas.openxmlformats.org/drawingml/2006/main">
  <a:clrScheme name="Hexagon">
    <a:dk1>
      <a:srgbClr val="000000"/>
    </a:dk1>
    <a:lt1>
      <a:srgbClr val="FFFFFF"/>
    </a:lt1>
    <a:dk2>
      <a:srgbClr val="666666"/>
    </a:dk2>
    <a:lt2>
      <a:srgbClr val="D1D3D3"/>
    </a:lt2>
    <a:accent1>
      <a:srgbClr val="0097BA"/>
    </a:accent1>
    <a:accent2>
      <a:srgbClr val="85CDDB"/>
    </a:accent2>
    <a:accent3>
      <a:srgbClr val="A5D867"/>
    </a:accent3>
    <a:accent4>
      <a:srgbClr val="005072"/>
    </a:accent4>
    <a:accent5>
      <a:srgbClr val="509E2F"/>
    </a:accent5>
    <a:accent6>
      <a:srgbClr val="ED8B00"/>
    </a:accent6>
    <a:hlink>
      <a:srgbClr val="0096B9"/>
    </a:hlink>
    <a:folHlink>
      <a:srgbClr val="0096B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478</TotalTime>
  <Words>669</Words>
  <Application>Microsoft Office PowerPoint</Application>
  <PresentationFormat>Widescreen</PresentationFormat>
  <Paragraphs>98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Century Gothic</vt:lpstr>
      <vt:lpstr>Segoe UI</vt:lpstr>
      <vt:lpstr>Wingdings</vt:lpstr>
      <vt:lpstr>Theme1</vt:lpstr>
      <vt:lpstr>Paintbrush Picture</vt:lpstr>
      <vt:lpstr>PowerPoint Presentation</vt:lpstr>
      <vt:lpstr>Index</vt:lpstr>
      <vt:lpstr>Problem identification</vt:lpstr>
      <vt:lpstr>Problem identification</vt:lpstr>
      <vt:lpstr>Recommendation &amp; key findings</vt:lpstr>
      <vt:lpstr>Modeling results &amp; analysis</vt:lpstr>
      <vt:lpstr>Modeling results &amp; analysis</vt:lpstr>
      <vt:lpstr>Modeling results &amp; analysis</vt:lpstr>
      <vt:lpstr>Summary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 J. Nejad</dc:creator>
  <cp:lastModifiedBy>Farid J. Nejad</cp:lastModifiedBy>
  <cp:revision>38</cp:revision>
  <dcterms:created xsi:type="dcterms:W3CDTF">2022-06-16T00:02:12Z</dcterms:created>
  <dcterms:modified xsi:type="dcterms:W3CDTF">2022-08-29T04:04:19Z</dcterms:modified>
</cp:coreProperties>
</file>