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84"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CBE23-A6F6-4B9A-BB65-1756226B6C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C2D67E-3D30-4CF4-BD8F-78A310E6D7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2BE34B4-2B16-4173-81DC-C06228C2A2A4}"/>
              </a:ext>
            </a:extLst>
          </p:cNvPr>
          <p:cNvSpPr>
            <a:spLocks noGrp="1"/>
          </p:cNvSpPr>
          <p:nvPr>
            <p:ph type="dt" sz="half" idx="10"/>
          </p:nvPr>
        </p:nvSpPr>
        <p:spPr/>
        <p:txBody>
          <a:bodyPr/>
          <a:lstStyle/>
          <a:p>
            <a:fld id="{0720E8D3-6482-4187-979E-3EBCD5F21ECF}" type="datetimeFigureOut">
              <a:rPr lang="en-US" smtClean="0"/>
              <a:t>3/1/2021</a:t>
            </a:fld>
            <a:endParaRPr lang="en-US"/>
          </a:p>
        </p:txBody>
      </p:sp>
      <p:sp>
        <p:nvSpPr>
          <p:cNvPr id="5" name="Footer Placeholder 4">
            <a:extLst>
              <a:ext uri="{FF2B5EF4-FFF2-40B4-BE49-F238E27FC236}">
                <a16:creationId xmlns:a16="http://schemas.microsoft.com/office/drawing/2014/main" id="{CB39D6BC-2721-4088-95E5-62F2C5FC58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DD750D-5259-4C0C-A09A-B652F6F4286F}"/>
              </a:ext>
            </a:extLst>
          </p:cNvPr>
          <p:cNvSpPr>
            <a:spLocks noGrp="1"/>
          </p:cNvSpPr>
          <p:nvPr>
            <p:ph type="sldNum" sz="quarter" idx="12"/>
          </p:nvPr>
        </p:nvSpPr>
        <p:spPr/>
        <p:txBody>
          <a:bodyPr/>
          <a:lstStyle/>
          <a:p>
            <a:fld id="{46783F46-3DC2-4BC9-AE7F-86AE89AE24AF}" type="slidenum">
              <a:rPr lang="en-US" smtClean="0"/>
              <a:t>‹#›</a:t>
            </a:fld>
            <a:endParaRPr lang="en-US"/>
          </a:p>
        </p:txBody>
      </p:sp>
    </p:spTree>
    <p:extLst>
      <p:ext uri="{BB962C8B-B14F-4D97-AF65-F5344CB8AC3E}">
        <p14:creationId xmlns:p14="http://schemas.microsoft.com/office/powerpoint/2010/main" val="4292535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1E99C-8048-4057-BB92-20800CA3599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7CEB5B-ED2D-4ED5-9301-4653C5644A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0C7F78-8226-47FF-99F7-17A6E5B36603}"/>
              </a:ext>
            </a:extLst>
          </p:cNvPr>
          <p:cNvSpPr>
            <a:spLocks noGrp="1"/>
          </p:cNvSpPr>
          <p:nvPr>
            <p:ph type="dt" sz="half" idx="10"/>
          </p:nvPr>
        </p:nvSpPr>
        <p:spPr/>
        <p:txBody>
          <a:bodyPr/>
          <a:lstStyle/>
          <a:p>
            <a:fld id="{0720E8D3-6482-4187-979E-3EBCD5F21ECF}" type="datetimeFigureOut">
              <a:rPr lang="en-US" smtClean="0"/>
              <a:t>3/1/2021</a:t>
            </a:fld>
            <a:endParaRPr lang="en-US"/>
          </a:p>
        </p:txBody>
      </p:sp>
      <p:sp>
        <p:nvSpPr>
          <p:cNvPr id="5" name="Footer Placeholder 4">
            <a:extLst>
              <a:ext uri="{FF2B5EF4-FFF2-40B4-BE49-F238E27FC236}">
                <a16:creationId xmlns:a16="http://schemas.microsoft.com/office/drawing/2014/main" id="{2C38FDFF-649D-40DD-B9F7-C4DB91A6B9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494F56-FD74-48A5-B6A3-16D27B460DF5}"/>
              </a:ext>
            </a:extLst>
          </p:cNvPr>
          <p:cNvSpPr>
            <a:spLocks noGrp="1"/>
          </p:cNvSpPr>
          <p:nvPr>
            <p:ph type="sldNum" sz="quarter" idx="12"/>
          </p:nvPr>
        </p:nvSpPr>
        <p:spPr/>
        <p:txBody>
          <a:bodyPr/>
          <a:lstStyle/>
          <a:p>
            <a:fld id="{46783F46-3DC2-4BC9-AE7F-86AE89AE24AF}" type="slidenum">
              <a:rPr lang="en-US" smtClean="0"/>
              <a:t>‹#›</a:t>
            </a:fld>
            <a:endParaRPr lang="en-US"/>
          </a:p>
        </p:txBody>
      </p:sp>
    </p:spTree>
    <p:extLst>
      <p:ext uri="{BB962C8B-B14F-4D97-AF65-F5344CB8AC3E}">
        <p14:creationId xmlns:p14="http://schemas.microsoft.com/office/powerpoint/2010/main" val="230909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8C2A0A-A42E-4C3B-8071-CFC29EF5B3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A857DF-46AA-4170-9294-DAA45C7C51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57ED45-FAB0-4943-89AF-95205546D762}"/>
              </a:ext>
            </a:extLst>
          </p:cNvPr>
          <p:cNvSpPr>
            <a:spLocks noGrp="1"/>
          </p:cNvSpPr>
          <p:nvPr>
            <p:ph type="dt" sz="half" idx="10"/>
          </p:nvPr>
        </p:nvSpPr>
        <p:spPr/>
        <p:txBody>
          <a:bodyPr/>
          <a:lstStyle/>
          <a:p>
            <a:fld id="{0720E8D3-6482-4187-979E-3EBCD5F21ECF}" type="datetimeFigureOut">
              <a:rPr lang="en-US" smtClean="0"/>
              <a:t>3/1/2021</a:t>
            </a:fld>
            <a:endParaRPr lang="en-US"/>
          </a:p>
        </p:txBody>
      </p:sp>
      <p:sp>
        <p:nvSpPr>
          <p:cNvPr id="5" name="Footer Placeholder 4">
            <a:extLst>
              <a:ext uri="{FF2B5EF4-FFF2-40B4-BE49-F238E27FC236}">
                <a16:creationId xmlns:a16="http://schemas.microsoft.com/office/drawing/2014/main" id="{4C587796-CC8C-43E9-B9B9-4FD952ECCD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EDCA29-AC79-4A1B-BFD8-FFD583D2B2A0}"/>
              </a:ext>
            </a:extLst>
          </p:cNvPr>
          <p:cNvSpPr>
            <a:spLocks noGrp="1"/>
          </p:cNvSpPr>
          <p:nvPr>
            <p:ph type="sldNum" sz="quarter" idx="12"/>
          </p:nvPr>
        </p:nvSpPr>
        <p:spPr/>
        <p:txBody>
          <a:bodyPr/>
          <a:lstStyle/>
          <a:p>
            <a:fld id="{46783F46-3DC2-4BC9-AE7F-86AE89AE24AF}" type="slidenum">
              <a:rPr lang="en-US" smtClean="0"/>
              <a:t>‹#›</a:t>
            </a:fld>
            <a:endParaRPr lang="en-US"/>
          </a:p>
        </p:txBody>
      </p:sp>
    </p:spTree>
    <p:extLst>
      <p:ext uri="{BB962C8B-B14F-4D97-AF65-F5344CB8AC3E}">
        <p14:creationId xmlns:p14="http://schemas.microsoft.com/office/powerpoint/2010/main" val="2039838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49333-E1D6-4736-87AF-91D43B8400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404272-F4C2-418C-9851-4ABEE03010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5064D0-682C-4B2E-A35C-A95389A4BD37}"/>
              </a:ext>
            </a:extLst>
          </p:cNvPr>
          <p:cNvSpPr>
            <a:spLocks noGrp="1"/>
          </p:cNvSpPr>
          <p:nvPr>
            <p:ph type="dt" sz="half" idx="10"/>
          </p:nvPr>
        </p:nvSpPr>
        <p:spPr/>
        <p:txBody>
          <a:bodyPr/>
          <a:lstStyle/>
          <a:p>
            <a:fld id="{0720E8D3-6482-4187-979E-3EBCD5F21ECF}" type="datetimeFigureOut">
              <a:rPr lang="en-US" smtClean="0"/>
              <a:t>3/1/2021</a:t>
            </a:fld>
            <a:endParaRPr lang="en-US"/>
          </a:p>
        </p:txBody>
      </p:sp>
      <p:sp>
        <p:nvSpPr>
          <p:cNvPr id="5" name="Footer Placeholder 4">
            <a:extLst>
              <a:ext uri="{FF2B5EF4-FFF2-40B4-BE49-F238E27FC236}">
                <a16:creationId xmlns:a16="http://schemas.microsoft.com/office/drawing/2014/main" id="{4B65197D-285B-4C5C-9CA3-82A36F0490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E4C8A5-AA61-4875-9707-2CA1D49B097D}"/>
              </a:ext>
            </a:extLst>
          </p:cNvPr>
          <p:cNvSpPr>
            <a:spLocks noGrp="1"/>
          </p:cNvSpPr>
          <p:nvPr>
            <p:ph type="sldNum" sz="quarter" idx="12"/>
          </p:nvPr>
        </p:nvSpPr>
        <p:spPr/>
        <p:txBody>
          <a:bodyPr/>
          <a:lstStyle/>
          <a:p>
            <a:fld id="{46783F46-3DC2-4BC9-AE7F-86AE89AE24AF}" type="slidenum">
              <a:rPr lang="en-US" smtClean="0"/>
              <a:t>‹#›</a:t>
            </a:fld>
            <a:endParaRPr lang="en-US"/>
          </a:p>
        </p:txBody>
      </p:sp>
    </p:spTree>
    <p:extLst>
      <p:ext uri="{BB962C8B-B14F-4D97-AF65-F5344CB8AC3E}">
        <p14:creationId xmlns:p14="http://schemas.microsoft.com/office/powerpoint/2010/main" val="1286214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7C088-66E1-45FE-9333-AEE5333E9A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6637B06-DFAD-4341-A1AE-B49F4C19DF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A810E7-AC29-4BC8-86CC-9C8ECBF1C80E}"/>
              </a:ext>
            </a:extLst>
          </p:cNvPr>
          <p:cNvSpPr>
            <a:spLocks noGrp="1"/>
          </p:cNvSpPr>
          <p:nvPr>
            <p:ph type="dt" sz="half" idx="10"/>
          </p:nvPr>
        </p:nvSpPr>
        <p:spPr/>
        <p:txBody>
          <a:bodyPr/>
          <a:lstStyle/>
          <a:p>
            <a:fld id="{0720E8D3-6482-4187-979E-3EBCD5F21ECF}" type="datetimeFigureOut">
              <a:rPr lang="en-US" smtClean="0"/>
              <a:t>3/1/2021</a:t>
            </a:fld>
            <a:endParaRPr lang="en-US"/>
          </a:p>
        </p:txBody>
      </p:sp>
      <p:sp>
        <p:nvSpPr>
          <p:cNvPr id="5" name="Footer Placeholder 4">
            <a:extLst>
              <a:ext uri="{FF2B5EF4-FFF2-40B4-BE49-F238E27FC236}">
                <a16:creationId xmlns:a16="http://schemas.microsoft.com/office/drawing/2014/main" id="{EC405F33-FF32-4284-ABFA-3BC1CDF3C2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A2BECF-647E-491C-A303-2EC74751DD9C}"/>
              </a:ext>
            </a:extLst>
          </p:cNvPr>
          <p:cNvSpPr>
            <a:spLocks noGrp="1"/>
          </p:cNvSpPr>
          <p:nvPr>
            <p:ph type="sldNum" sz="quarter" idx="12"/>
          </p:nvPr>
        </p:nvSpPr>
        <p:spPr/>
        <p:txBody>
          <a:bodyPr/>
          <a:lstStyle/>
          <a:p>
            <a:fld id="{46783F46-3DC2-4BC9-AE7F-86AE89AE24AF}" type="slidenum">
              <a:rPr lang="en-US" smtClean="0"/>
              <a:t>‹#›</a:t>
            </a:fld>
            <a:endParaRPr lang="en-US"/>
          </a:p>
        </p:txBody>
      </p:sp>
    </p:spTree>
    <p:extLst>
      <p:ext uri="{BB962C8B-B14F-4D97-AF65-F5344CB8AC3E}">
        <p14:creationId xmlns:p14="http://schemas.microsoft.com/office/powerpoint/2010/main" val="807942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8F786-B29B-4FBC-AA1D-02161256CF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1CA46D-1EC2-45F2-AE72-F877C05503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919885-52EB-4987-942D-FBA2EE13C4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A4E6316-7079-427A-A000-B07771937ACB}"/>
              </a:ext>
            </a:extLst>
          </p:cNvPr>
          <p:cNvSpPr>
            <a:spLocks noGrp="1"/>
          </p:cNvSpPr>
          <p:nvPr>
            <p:ph type="dt" sz="half" idx="10"/>
          </p:nvPr>
        </p:nvSpPr>
        <p:spPr/>
        <p:txBody>
          <a:bodyPr/>
          <a:lstStyle/>
          <a:p>
            <a:fld id="{0720E8D3-6482-4187-979E-3EBCD5F21ECF}" type="datetimeFigureOut">
              <a:rPr lang="en-US" smtClean="0"/>
              <a:t>3/1/2021</a:t>
            </a:fld>
            <a:endParaRPr lang="en-US"/>
          </a:p>
        </p:txBody>
      </p:sp>
      <p:sp>
        <p:nvSpPr>
          <p:cNvPr id="6" name="Footer Placeholder 5">
            <a:extLst>
              <a:ext uri="{FF2B5EF4-FFF2-40B4-BE49-F238E27FC236}">
                <a16:creationId xmlns:a16="http://schemas.microsoft.com/office/drawing/2014/main" id="{8003B3B3-B3D1-4A00-85E6-A8744A8C48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696B8F-8B5A-462C-A28D-BBD6E2E4E049}"/>
              </a:ext>
            </a:extLst>
          </p:cNvPr>
          <p:cNvSpPr>
            <a:spLocks noGrp="1"/>
          </p:cNvSpPr>
          <p:nvPr>
            <p:ph type="sldNum" sz="quarter" idx="12"/>
          </p:nvPr>
        </p:nvSpPr>
        <p:spPr/>
        <p:txBody>
          <a:bodyPr/>
          <a:lstStyle/>
          <a:p>
            <a:fld id="{46783F46-3DC2-4BC9-AE7F-86AE89AE24AF}" type="slidenum">
              <a:rPr lang="en-US" smtClean="0"/>
              <a:t>‹#›</a:t>
            </a:fld>
            <a:endParaRPr lang="en-US"/>
          </a:p>
        </p:txBody>
      </p:sp>
    </p:spTree>
    <p:extLst>
      <p:ext uri="{BB962C8B-B14F-4D97-AF65-F5344CB8AC3E}">
        <p14:creationId xmlns:p14="http://schemas.microsoft.com/office/powerpoint/2010/main" val="131112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4EEA8-C4DE-471C-88F4-FF9DCECE0E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5E4DCE-FDF4-45A7-97CC-4A78EBAC3A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4F77B7-174E-4D24-8998-92E9CD31EE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5B5B0F-9865-4262-B5C7-600FC8A7FD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BA5850-2C23-4A6D-A37A-EFAA885FC4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2A8D80-E931-4771-B93C-756CD345F4A9}"/>
              </a:ext>
            </a:extLst>
          </p:cNvPr>
          <p:cNvSpPr>
            <a:spLocks noGrp="1"/>
          </p:cNvSpPr>
          <p:nvPr>
            <p:ph type="dt" sz="half" idx="10"/>
          </p:nvPr>
        </p:nvSpPr>
        <p:spPr/>
        <p:txBody>
          <a:bodyPr/>
          <a:lstStyle/>
          <a:p>
            <a:fld id="{0720E8D3-6482-4187-979E-3EBCD5F21ECF}" type="datetimeFigureOut">
              <a:rPr lang="en-US" smtClean="0"/>
              <a:t>3/1/2021</a:t>
            </a:fld>
            <a:endParaRPr lang="en-US"/>
          </a:p>
        </p:txBody>
      </p:sp>
      <p:sp>
        <p:nvSpPr>
          <p:cNvPr id="8" name="Footer Placeholder 7">
            <a:extLst>
              <a:ext uri="{FF2B5EF4-FFF2-40B4-BE49-F238E27FC236}">
                <a16:creationId xmlns:a16="http://schemas.microsoft.com/office/drawing/2014/main" id="{C46C23CF-0165-4294-AB53-77469B10AEF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961CBBC-1338-4907-8234-74DE139587D1}"/>
              </a:ext>
            </a:extLst>
          </p:cNvPr>
          <p:cNvSpPr>
            <a:spLocks noGrp="1"/>
          </p:cNvSpPr>
          <p:nvPr>
            <p:ph type="sldNum" sz="quarter" idx="12"/>
          </p:nvPr>
        </p:nvSpPr>
        <p:spPr/>
        <p:txBody>
          <a:bodyPr/>
          <a:lstStyle/>
          <a:p>
            <a:fld id="{46783F46-3DC2-4BC9-AE7F-86AE89AE24AF}" type="slidenum">
              <a:rPr lang="en-US" smtClean="0"/>
              <a:t>‹#›</a:t>
            </a:fld>
            <a:endParaRPr lang="en-US"/>
          </a:p>
        </p:txBody>
      </p:sp>
    </p:spTree>
    <p:extLst>
      <p:ext uri="{BB962C8B-B14F-4D97-AF65-F5344CB8AC3E}">
        <p14:creationId xmlns:p14="http://schemas.microsoft.com/office/powerpoint/2010/main" val="3979449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F8491-C405-4430-AB4B-3D48C5A946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2A23CB-ED00-468D-916F-1A1B7C92E126}"/>
              </a:ext>
            </a:extLst>
          </p:cNvPr>
          <p:cNvSpPr>
            <a:spLocks noGrp="1"/>
          </p:cNvSpPr>
          <p:nvPr>
            <p:ph type="dt" sz="half" idx="10"/>
          </p:nvPr>
        </p:nvSpPr>
        <p:spPr/>
        <p:txBody>
          <a:bodyPr/>
          <a:lstStyle/>
          <a:p>
            <a:fld id="{0720E8D3-6482-4187-979E-3EBCD5F21ECF}" type="datetimeFigureOut">
              <a:rPr lang="en-US" smtClean="0"/>
              <a:t>3/1/2021</a:t>
            </a:fld>
            <a:endParaRPr lang="en-US"/>
          </a:p>
        </p:txBody>
      </p:sp>
      <p:sp>
        <p:nvSpPr>
          <p:cNvPr id="4" name="Footer Placeholder 3">
            <a:extLst>
              <a:ext uri="{FF2B5EF4-FFF2-40B4-BE49-F238E27FC236}">
                <a16:creationId xmlns:a16="http://schemas.microsoft.com/office/drawing/2014/main" id="{D1E85CD5-EA02-43FB-BED3-4BAD2FD8ED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CFAF8D-BD1A-4DD5-A145-FA952AE090DE}"/>
              </a:ext>
            </a:extLst>
          </p:cNvPr>
          <p:cNvSpPr>
            <a:spLocks noGrp="1"/>
          </p:cNvSpPr>
          <p:nvPr>
            <p:ph type="sldNum" sz="quarter" idx="12"/>
          </p:nvPr>
        </p:nvSpPr>
        <p:spPr/>
        <p:txBody>
          <a:bodyPr/>
          <a:lstStyle/>
          <a:p>
            <a:fld id="{46783F46-3DC2-4BC9-AE7F-86AE89AE24AF}" type="slidenum">
              <a:rPr lang="en-US" smtClean="0"/>
              <a:t>‹#›</a:t>
            </a:fld>
            <a:endParaRPr lang="en-US"/>
          </a:p>
        </p:txBody>
      </p:sp>
    </p:spTree>
    <p:extLst>
      <p:ext uri="{BB962C8B-B14F-4D97-AF65-F5344CB8AC3E}">
        <p14:creationId xmlns:p14="http://schemas.microsoft.com/office/powerpoint/2010/main" val="4073556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54A6EE-EB9D-424A-A64B-A4886104F2AD}"/>
              </a:ext>
            </a:extLst>
          </p:cNvPr>
          <p:cNvSpPr>
            <a:spLocks noGrp="1"/>
          </p:cNvSpPr>
          <p:nvPr>
            <p:ph type="dt" sz="half" idx="10"/>
          </p:nvPr>
        </p:nvSpPr>
        <p:spPr/>
        <p:txBody>
          <a:bodyPr/>
          <a:lstStyle/>
          <a:p>
            <a:fld id="{0720E8D3-6482-4187-979E-3EBCD5F21ECF}" type="datetimeFigureOut">
              <a:rPr lang="en-US" smtClean="0"/>
              <a:t>3/1/2021</a:t>
            </a:fld>
            <a:endParaRPr lang="en-US"/>
          </a:p>
        </p:txBody>
      </p:sp>
      <p:sp>
        <p:nvSpPr>
          <p:cNvPr id="3" name="Footer Placeholder 2">
            <a:extLst>
              <a:ext uri="{FF2B5EF4-FFF2-40B4-BE49-F238E27FC236}">
                <a16:creationId xmlns:a16="http://schemas.microsoft.com/office/drawing/2014/main" id="{9D7C49CF-55E9-48CE-A616-31694DDFFB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9E66CEE-0434-4182-96A0-A9D343908859}"/>
              </a:ext>
            </a:extLst>
          </p:cNvPr>
          <p:cNvSpPr>
            <a:spLocks noGrp="1"/>
          </p:cNvSpPr>
          <p:nvPr>
            <p:ph type="sldNum" sz="quarter" idx="12"/>
          </p:nvPr>
        </p:nvSpPr>
        <p:spPr/>
        <p:txBody>
          <a:bodyPr/>
          <a:lstStyle/>
          <a:p>
            <a:fld id="{46783F46-3DC2-4BC9-AE7F-86AE89AE24AF}" type="slidenum">
              <a:rPr lang="en-US" smtClean="0"/>
              <a:t>‹#›</a:t>
            </a:fld>
            <a:endParaRPr lang="en-US"/>
          </a:p>
        </p:txBody>
      </p:sp>
    </p:spTree>
    <p:extLst>
      <p:ext uri="{BB962C8B-B14F-4D97-AF65-F5344CB8AC3E}">
        <p14:creationId xmlns:p14="http://schemas.microsoft.com/office/powerpoint/2010/main" val="1749852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D530A-BED8-44DD-AD62-D9EB9E4CD1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0DF6E3-9C90-4A82-8AAC-163BE870F6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D95B30-C9A0-46BD-B8D6-80D36A842F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7AD36A-E691-4B08-BA08-E0C17D8EA31D}"/>
              </a:ext>
            </a:extLst>
          </p:cNvPr>
          <p:cNvSpPr>
            <a:spLocks noGrp="1"/>
          </p:cNvSpPr>
          <p:nvPr>
            <p:ph type="dt" sz="half" idx="10"/>
          </p:nvPr>
        </p:nvSpPr>
        <p:spPr/>
        <p:txBody>
          <a:bodyPr/>
          <a:lstStyle/>
          <a:p>
            <a:fld id="{0720E8D3-6482-4187-979E-3EBCD5F21ECF}" type="datetimeFigureOut">
              <a:rPr lang="en-US" smtClean="0"/>
              <a:t>3/1/2021</a:t>
            </a:fld>
            <a:endParaRPr lang="en-US"/>
          </a:p>
        </p:txBody>
      </p:sp>
      <p:sp>
        <p:nvSpPr>
          <p:cNvPr id="6" name="Footer Placeholder 5">
            <a:extLst>
              <a:ext uri="{FF2B5EF4-FFF2-40B4-BE49-F238E27FC236}">
                <a16:creationId xmlns:a16="http://schemas.microsoft.com/office/drawing/2014/main" id="{35EF7AEE-B159-4BFA-88F5-7930ECC71F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FAFC23-7C3C-4D69-8611-775AE04AE486}"/>
              </a:ext>
            </a:extLst>
          </p:cNvPr>
          <p:cNvSpPr>
            <a:spLocks noGrp="1"/>
          </p:cNvSpPr>
          <p:nvPr>
            <p:ph type="sldNum" sz="quarter" idx="12"/>
          </p:nvPr>
        </p:nvSpPr>
        <p:spPr/>
        <p:txBody>
          <a:bodyPr/>
          <a:lstStyle/>
          <a:p>
            <a:fld id="{46783F46-3DC2-4BC9-AE7F-86AE89AE24AF}" type="slidenum">
              <a:rPr lang="en-US" smtClean="0"/>
              <a:t>‹#›</a:t>
            </a:fld>
            <a:endParaRPr lang="en-US"/>
          </a:p>
        </p:txBody>
      </p:sp>
    </p:spTree>
    <p:extLst>
      <p:ext uri="{BB962C8B-B14F-4D97-AF65-F5344CB8AC3E}">
        <p14:creationId xmlns:p14="http://schemas.microsoft.com/office/powerpoint/2010/main" val="4174148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1F3A5-5C06-4F78-ABCA-0BEF9B301E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41E6BA-C175-4402-9E6D-9161DB94ED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36E091A-8168-43BE-AEC4-0D9A0686DA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EF7195-9EC6-478B-8B61-9698976B7C4E}"/>
              </a:ext>
            </a:extLst>
          </p:cNvPr>
          <p:cNvSpPr>
            <a:spLocks noGrp="1"/>
          </p:cNvSpPr>
          <p:nvPr>
            <p:ph type="dt" sz="half" idx="10"/>
          </p:nvPr>
        </p:nvSpPr>
        <p:spPr/>
        <p:txBody>
          <a:bodyPr/>
          <a:lstStyle/>
          <a:p>
            <a:fld id="{0720E8D3-6482-4187-979E-3EBCD5F21ECF}" type="datetimeFigureOut">
              <a:rPr lang="en-US" smtClean="0"/>
              <a:t>3/1/2021</a:t>
            </a:fld>
            <a:endParaRPr lang="en-US"/>
          </a:p>
        </p:txBody>
      </p:sp>
      <p:sp>
        <p:nvSpPr>
          <p:cNvPr id="6" name="Footer Placeholder 5">
            <a:extLst>
              <a:ext uri="{FF2B5EF4-FFF2-40B4-BE49-F238E27FC236}">
                <a16:creationId xmlns:a16="http://schemas.microsoft.com/office/drawing/2014/main" id="{1DD7064D-7B6C-4E3C-9715-24D789A399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9576B7-EADE-4C6B-ADDC-2D23E6731572}"/>
              </a:ext>
            </a:extLst>
          </p:cNvPr>
          <p:cNvSpPr>
            <a:spLocks noGrp="1"/>
          </p:cNvSpPr>
          <p:nvPr>
            <p:ph type="sldNum" sz="quarter" idx="12"/>
          </p:nvPr>
        </p:nvSpPr>
        <p:spPr/>
        <p:txBody>
          <a:bodyPr/>
          <a:lstStyle/>
          <a:p>
            <a:fld id="{46783F46-3DC2-4BC9-AE7F-86AE89AE24AF}" type="slidenum">
              <a:rPr lang="en-US" smtClean="0"/>
              <a:t>‹#›</a:t>
            </a:fld>
            <a:endParaRPr lang="en-US"/>
          </a:p>
        </p:txBody>
      </p:sp>
    </p:spTree>
    <p:extLst>
      <p:ext uri="{BB962C8B-B14F-4D97-AF65-F5344CB8AC3E}">
        <p14:creationId xmlns:p14="http://schemas.microsoft.com/office/powerpoint/2010/main" val="1296210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A0CB08-B521-4B6B-8EA3-9CA900F5DF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D0024C0-30FE-405B-ACC7-348CDF667E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0F97C7-7E01-4E17-872D-2A5B8686E2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20E8D3-6482-4187-979E-3EBCD5F21ECF}" type="datetimeFigureOut">
              <a:rPr lang="en-US" smtClean="0"/>
              <a:t>3/1/2021</a:t>
            </a:fld>
            <a:endParaRPr lang="en-US"/>
          </a:p>
        </p:txBody>
      </p:sp>
      <p:sp>
        <p:nvSpPr>
          <p:cNvPr id="5" name="Footer Placeholder 4">
            <a:extLst>
              <a:ext uri="{FF2B5EF4-FFF2-40B4-BE49-F238E27FC236}">
                <a16:creationId xmlns:a16="http://schemas.microsoft.com/office/drawing/2014/main" id="{1945AA51-7D75-40D4-BE63-A87DCF749B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F1409D-2032-4D26-86BA-A9049F024C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783F46-3DC2-4BC9-AE7F-86AE89AE24AF}" type="slidenum">
              <a:rPr lang="en-US" smtClean="0"/>
              <a:t>‹#›</a:t>
            </a:fld>
            <a:endParaRPr lang="en-US"/>
          </a:p>
        </p:txBody>
      </p:sp>
    </p:spTree>
    <p:extLst>
      <p:ext uri="{BB962C8B-B14F-4D97-AF65-F5344CB8AC3E}">
        <p14:creationId xmlns:p14="http://schemas.microsoft.com/office/powerpoint/2010/main" val="2131074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F5E80-8352-466C-B5C9-DF92031F1A6C}"/>
              </a:ext>
            </a:extLst>
          </p:cNvPr>
          <p:cNvSpPr>
            <a:spLocks noGrp="1"/>
          </p:cNvSpPr>
          <p:nvPr>
            <p:ph type="ctrTitle"/>
          </p:nvPr>
        </p:nvSpPr>
        <p:spPr/>
        <p:txBody>
          <a:bodyPr/>
          <a:lstStyle/>
          <a:p>
            <a:r>
              <a:rPr lang="en-US" dirty="0"/>
              <a:t>Astra Data Scientist Bootcamp Technical Test</a:t>
            </a:r>
          </a:p>
        </p:txBody>
      </p:sp>
      <p:sp>
        <p:nvSpPr>
          <p:cNvPr id="3" name="Subtitle 2">
            <a:extLst>
              <a:ext uri="{FF2B5EF4-FFF2-40B4-BE49-F238E27FC236}">
                <a16:creationId xmlns:a16="http://schemas.microsoft.com/office/drawing/2014/main" id="{A2CE729B-C9AC-4D7C-B30A-F849CCB3E401}"/>
              </a:ext>
            </a:extLst>
          </p:cNvPr>
          <p:cNvSpPr>
            <a:spLocks noGrp="1"/>
          </p:cNvSpPr>
          <p:nvPr>
            <p:ph type="subTitle" idx="1"/>
          </p:nvPr>
        </p:nvSpPr>
        <p:spPr/>
        <p:txBody>
          <a:bodyPr/>
          <a:lstStyle/>
          <a:p>
            <a:r>
              <a:rPr lang="en-US" dirty="0"/>
              <a:t>Business Section Report</a:t>
            </a:r>
          </a:p>
          <a:p>
            <a:r>
              <a:rPr lang="en-US" dirty="0"/>
              <a:t>Farid Lisniawan Muzakki</a:t>
            </a:r>
          </a:p>
        </p:txBody>
      </p:sp>
    </p:spTree>
    <p:extLst>
      <p:ext uri="{BB962C8B-B14F-4D97-AF65-F5344CB8AC3E}">
        <p14:creationId xmlns:p14="http://schemas.microsoft.com/office/powerpoint/2010/main" val="519199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473BB-177D-4012-9A8A-2FB217FEBA69}"/>
              </a:ext>
            </a:extLst>
          </p:cNvPr>
          <p:cNvSpPr>
            <a:spLocks noGrp="1"/>
          </p:cNvSpPr>
          <p:nvPr>
            <p:ph type="title"/>
          </p:nvPr>
        </p:nvSpPr>
        <p:spPr/>
        <p:txBody>
          <a:bodyPr/>
          <a:lstStyle/>
          <a:p>
            <a:r>
              <a:rPr lang="en-US" dirty="0"/>
              <a:t>Exploring Data</a:t>
            </a:r>
          </a:p>
        </p:txBody>
      </p:sp>
      <p:sp>
        <p:nvSpPr>
          <p:cNvPr id="3" name="Content Placeholder 2">
            <a:extLst>
              <a:ext uri="{FF2B5EF4-FFF2-40B4-BE49-F238E27FC236}">
                <a16:creationId xmlns:a16="http://schemas.microsoft.com/office/drawing/2014/main" id="{71AE63DC-553B-43D9-8512-9EB6A6003A24}"/>
              </a:ext>
            </a:extLst>
          </p:cNvPr>
          <p:cNvSpPr>
            <a:spLocks noGrp="1"/>
          </p:cNvSpPr>
          <p:nvPr>
            <p:ph idx="1"/>
          </p:nvPr>
        </p:nvSpPr>
        <p:spPr/>
        <p:txBody>
          <a:bodyPr/>
          <a:lstStyle/>
          <a:p>
            <a:r>
              <a:rPr lang="en-US" dirty="0"/>
              <a:t>From the data, can be found there are lots of outlier invoices which have total transactions price much higher than usual invoice.</a:t>
            </a:r>
          </a:p>
        </p:txBody>
      </p:sp>
      <p:pic>
        <p:nvPicPr>
          <p:cNvPr id="5" name="Picture 4">
            <a:extLst>
              <a:ext uri="{FF2B5EF4-FFF2-40B4-BE49-F238E27FC236}">
                <a16:creationId xmlns:a16="http://schemas.microsoft.com/office/drawing/2014/main" id="{4FE1C0BA-070E-4718-9CE5-05A8E5302F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752981" y="3157875"/>
            <a:ext cx="4287351" cy="3203333"/>
          </a:xfrm>
          <a:prstGeom prst="rect">
            <a:avLst/>
          </a:prstGeom>
        </p:spPr>
      </p:pic>
      <p:pic>
        <p:nvPicPr>
          <p:cNvPr id="6" name="Picture 5">
            <a:extLst>
              <a:ext uri="{FF2B5EF4-FFF2-40B4-BE49-F238E27FC236}">
                <a16:creationId xmlns:a16="http://schemas.microsoft.com/office/drawing/2014/main" id="{A051EABD-157F-4C95-8AB7-C263F5CCACAC}"/>
              </a:ext>
            </a:extLst>
          </p:cNvPr>
          <p:cNvPicPr>
            <a:picLocks noChangeAspect="1"/>
          </p:cNvPicPr>
          <p:nvPr/>
        </p:nvPicPr>
        <p:blipFill>
          <a:blip r:embed="rId3"/>
          <a:stretch>
            <a:fillRect/>
          </a:stretch>
        </p:blipFill>
        <p:spPr>
          <a:xfrm>
            <a:off x="4426119" y="3157875"/>
            <a:ext cx="1793951" cy="3019088"/>
          </a:xfrm>
          <a:prstGeom prst="rect">
            <a:avLst/>
          </a:prstGeom>
        </p:spPr>
      </p:pic>
    </p:spTree>
    <p:extLst>
      <p:ext uri="{BB962C8B-B14F-4D97-AF65-F5344CB8AC3E}">
        <p14:creationId xmlns:p14="http://schemas.microsoft.com/office/powerpoint/2010/main" val="1376575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473BB-177D-4012-9A8A-2FB217FEBA69}"/>
              </a:ext>
            </a:extLst>
          </p:cNvPr>
          <p:cNvSpPr>
            <a:spLocks noGrp="1"/>
          </p:cNvSpPr>
          <p:nvPr>
            <p:ph type="title"/>
          </p:nvPr>
        </p:nvSpPr>
        <p:spPr/>
        <p:txBody>
          <a:bodyPr/>
          <a:lstStyle/>
          <a:p>
            <a:r>
              <a:rPr lang="en-US" dirty="0"/>
              <a:t>Exploring Data</a:t>
            </a:r>
          </a:p>
        </p:txBody>
      </p:sp>
      <p:sp>
        <p:nvSpPr>
          <p:cNvPr id="3" name="Content Placeholder 2">
            <a:extLst>
              <a:ext uri="{FF2B5EF4-FFF2-40B4-BE49-F238E27FC236}">
                <a16:creationId xmlns:a16="http://schemas.microsoft.com/office/drawing/2014/main" id="{71AE63DC-553B-43D9-8512-9EB6A6003A24}"/>
              </a:ext>
            </a:extLst>
          </p:cNvPr>
          <p:cNvSpPr>
            <a:spLocks noGrp="1"/>
          </p:cNvSpPr>
          <p:nvPr>
            <p:ph idx="1"/>
          </p:nvPr>
        </p:nvSpPr>
        <p:spPr/>
        <p:txBody>
          <a:bodyPr/>
          <a:lstStyle/>
          <a:p>
            <a:r>
              <a:rPr lang="en-US" dirty="0"/>
              <a:t>From the data, can be found that customer with id 14669 has the highest total transaction price than other customers, followed by customer with id 18125, 17473, 14934, and 12438.</a:t>
            </a:r>
          </a:p>
        </p:txBody>
      </p:sp>
      <p:pic>
        <p:nvPicPr>
          <p:cNvPr id="5" name="Picture 4">
            <a:extLst>
              <a:ext uri="{FF2B5EF4-FFF2-40B4-BE49-F238E27FC236}">
                <a16:creationId xmlns:a16="http://schemas.microsoft.com/office/drawing/2014/main" id="{4FE1C0BA-070E-4718-9CE5-05A8E5302F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752981" y="3241797"/>
            <a:ext cx="4287351" cy="3035488"/>
          </a:xfrm>
          <a:prstGeom prst="rect">
            <a:avLst/>
          </a:prstGeom>
        </p:spPr>
      </p:pic>
    </p:spTree>
    <p:extLst>
      <p:ext uri="{BB962C8B-B14F-4D97-AF65-F5344CB8AC3E}">
        <p14:creationId xmlns:p14="http://schemas.microsoft.com/office/powerpoint/2010/main" val="3885369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473BB-177D-4012-9A8A-2FB217FEBA69}"/>
              </a:ext>
            </a:extLst>
          </p:cNvPr>
          <p:cNvSpPr>
            <a:spLocks noGrp="1"/>
          </p:cNvSpPr>
          <p:nvPr>
            <p:ph type="title"/>
          </p:nvPr>
        </p:nvSpPr>
        <p:spPr/>
        <p:txBody>
          <a:bodyPr/>
          <a:lstStyle/>
          <a:p>
            <a:r>
              <a:rPr lang="en-US" dirty="0"/>
              <a:t>Action Plans</a:t>
            </a:r>
          </a:p>
        </p:txBody>
      </p:sp>
      <p:sp>
        <p:nvSpPr>
          <p:cNvPr id="3" name="Content Placeholder 2">
            <a:extLst>
              <a:ext uri="{FF2B5EF4-FFF2-40B4-BE49-F238E27FC236}">
                <a16:creationId xmlns:a16="http://schemas.microsoft.com/office/drawing/2014/main" id="{71AE63DC-553B-43D9-8512-9EB6A6003A24}"/>
              </a:ext>
            </a:extLst>
          </p:cNvPr>
          <p:cNvSpPr>
            <a:spLocks noGrp="1"/>
          </p:cNvSpPr>
          <p:nvPr>
            <p:ph idx="1"/>
          </p:nvPr>
        </p:nvSpPr>
        <p:spPr/>
        <p:txBody>
          <a:bodyPr/>
          <a:lstStyle/>
          <a:p>
            <a:r>
              <a:rPr lang="en-US" dirty="0"/>
              <a:t>Make new marketing strategy to reach more customers in Banten and </a:t>
            </a:r>
            <a:r>
              <a:rPr lang="en-US" dirty="0" err="1"/>
              <a:t>Jawa</a:t>
            </a:r>
            <a:r>
              <a:rPr lang="en-US" dirty="0"/>
              <a:t> Timur province (the second and third provinces with highest total transactions price). The total transactions price differences between DKI Jakarta and these provinces is very high. Sales in these provinces have high chance to be improved.</a:t>
            </a:r>
          </a:p>
          <a:p>
            <a:r>
              <a:rPr lang="en-US" dirty="0" err="1"/>
              <a:t>Optimalize</a:t>
            </a:r>
            <a:r>
              <a:rPr lang="en-US" dirty="0"/>
              <a:t> the most sold product production so it can produce more price and profit. The most sold product not include in the five highest total transactions price. Potential new profits for this product is still high.</a:t>
            </a:r>
          </a:p>
        </p:txBody>
      </p:sp>
    </p:spTree>
    <p:extLst>
      <p:ext uri="{BB962C8B-B14F-4D97-AF65-F5344CB8AC3E}">
        <p14:creationId xmlns:p14="http://schemas.microsoft.com/office/powerpoint/2010/main" val="2998018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473BB-177D-4012-9A8A-2FB217FEBA69}"/>
              </a:ext>
            </a:extLst>
          </p:cNvPr>
          <p:cNvSpPr>
            <a:spLocks noGrp="1"/>
          </p:cNvSpPr>
          <p:nvPr>
            <p:ph type="title"/>
          </p:nvPr>
        </p:nvSpPr>
        <p:spPr/>
        <p:txBody>
          <a:bodyPr/>
          <a:lstStyle/>
          <a:p>
            <a:r>
              <a:rPr lang="en-US" dirty="0"/>
              <a:t>Action Plans</a:t>
            </a:r>
          </a:p>
        </p:txBody>
      </p:sp>
      <p:sp>
        <p:nvSpPr>
          <p:cNvPr id="3" name="Content Placeholder 2">
            <a:extLst>
              <a:ext uri="{FF2B5EF4-FFF2-40B4-BE49-F238E27FC236}">
                <a16:creationId xmlns:a16="http://schemas.microsoft.com/office/drawing/2014/main" id="{71AE63DC-553B-43D9-8512-9EB6A6003A24}"/>
              </a:ext>
            </a:extLst>
          </p:cNvPr>
          <p:cNvSpPr>
            <a:spLocks noGrp="1"/>
          </p:cNvSpPr>
          <p:nvPr>
            <p:ph idx="1"/>
          </p:nvPr>
        </p:nvSpPr>
        <p:spPr/>
        <p:txBody>
          <a:bodyPr/>
          <a:lstStyle/>
          <a:p>
            <a:r>
              <a:rPr lang="en-US" dirty="0"/>
              <a:t>Make new marketing and sales strategy for products that are included in the five highest total transactions price. The more the number of sales for these products, the more price and profit that company will get.</a:t>
            </a:r>
          </a:p>
        </p:txBody>
      </p:sp>
    </p:spTree>
    <p:extLst>
      <p:ext uri="{BB962C8B-B14F-4D97-AF65-F5344CB8AC3E}">
        <p14:creationId xmlns:p14="http://schemas.microsoft.com/office/powerpoint/2010/main" val="68399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84DEDE-2D67-4014-9EE9-F658AC888F92}"/>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a16="http://schemas.microsoft.com/office/drawing/2014/main" id="{374C8217-5C30-41C3-A20D-60155B885D9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614027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63576-4A0E-40F4-8CB0-3B9A244A5CCD}"/>
              </a:ext>
            </a:extLst>
          </p:cNvPr>
          <p:cNvSpPr>
            <a:spLocks noGrp="1"/>
          </p:cNvSpPr>
          <p:nvPr>
            <p:ph type="title"/>
          </p:nvPr>
        </p:nvSpPr>
        <p:spPr/>
        <p:txBody>
          <a:bodyPr/>
          <a:lstStyle/>
          <a:p>
            <a:r>
              <a:rPr lang="en-US" dirty="0"/>
              <a:t>Monthly Transactions</a:t>
            </a:r>
          </a:p>
        </p:txBody>
      </p:sp>
      <p:sp>
        <p:nvSpPr>
          <p:cNvPr id="3" name="Content Placeholder 2">
            <a:extLst>
              <a:ext uri="{FF2B5EF4-FFF2-40B4-BE49-F238E27FC236}">
                <a16:creationId xmlns:a16="http://schemas.microsoft.com/office/drawing/2014/main" id="{CA9F2E04-46D4-4F15-AAB5-EDF64D55C343}"/>
              </a:ext>
            </a:extLst>
          </p:cNvPr>
          <p:cNvSpPr>
            <a:spLocks noGrp="1"/>
          </p:cNvSpPr>
          <p:nvPr>
            <p:ph idx="1"/>
          </p:nvPr>
        </p:nvSpPr>
        <p:spPr/>
        <p:txBody>
          <a:bodyPr/>
          <a:lstStyle/>
          <a:p>
            <a:r>
              <a:rPr lang="en-US" dirty="0"/>
              <a:t>The quantity of total product sold per month is increasing over month.</a:t>
            </a:r>
          </a:p>
        </p:txBody>
      </p:sp>
      <p:pic>
        <p:nvPicPr>
          <p:cNvPr id="11" name="Picture 10" descr="Chart, bar chart&#10;&#10;Description automatically generated">
            <a:extLst>
              <a:ext uri="{FF2B5EF4-FFF2-40B4-BE49-F238E27FC236}">
                <a16:creationId xmlns:a16="http://schemas.microsoft.com/office/drawing/2014/main" id="{95C7B2B2-C6D0-4088-8F76-FD33AB28D5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9356" y="2823034"/>
            <a:ext cx="5244444" cy="3669841"/>
          </a:xfrm>
          <a:prstGeom prst="rect">
            <a:avLst/>
          </a:prstGeom>
        </p:spPr>
      </p:pic>
    </p:spTree>
    <p:extLst>
      <p:ext uri="{BB962C8B-B14F-4D97-AF65-F5344CB8AC3E}">
        <p14:creationId xmlns:p14="http://schemas.microsoft.com/office/powerpoint/2010/main" val="3636783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63576-4A0E-40F4-8CB0-3B9A244A5CCD}"/>
              </a:ext>
            </a:extLst>
          </p:cNvPr>
          <p:cNvSpPr>
            <a:spLocks noGrp="1"/>
          </p:cNvSpPr>
          <p:nvPr>
            <p:ph type="title"/>
          </p:nvPr>
        </p:nvSpPr>
        <p:spPr/>
        <p:txBody>
          <a:bodyPr/>
          <a:lstStyle/>
          <a:p>
            <a:r>
              <a:rPr lang="en-US" dirty="0"/>
              <a:t>Monthly Transactions</a:t>
            </a:r>
          </a:p>
        </p:txBody>
      </p:sp>
      <p:sp>
        <p:nvSpPr>
          <p:cNvPr id="3" name="Content Placeholder 2">
            <a:extLst>
              <a:ext uri="{FF2B5EF4-FFF2-40B4-BE49-F238E27FC236}">
                <a16:creationId xmlns:a16="http://schemas.microsoft.com/office/drawing/2014/main" id="{CA9F2E04-46D4-4F15-AAB5-EDF64D55C343}"/>
              </a:ext>
            </a:extLst>
          </p:cNvPr>
          <p:cNvSpPr>
            <a:spLocks noGrp="1"/>
          </p:cNvSpPr>
          <p:nvPr>
            <p:ph idx="1"/>
          </p:nvPr>
        </p:nvSpPr>
        <p:spPr/>
        <p:txBody>
          <a:bodyPr/>
          <a:lstStyle/>
          <a:p>
            <a:r>
              <a:rPr lang="en-US" dirty="0"/>
              <a:t>Total price was calculated by multiplying unit price to quantity.</a:t>
            </a:r>
          </a:p>
          <a:p>
            <a:r>
              <a:rPr lang="en-US" dirty="0"/>
              <a:t>The total price for all transactions per month is increasing over month.</a:t>
            </a:r>
          </a:p>
        </p:txBody>
      </p:sp>
      <p:pic>
        <p:nvPicPr>
          <p:cNvPr id="11" name="Picture 10">
            <a:extLst>
              <a:ext uri="{FF2B5EF4-FFF2-40B4-BE49-F238E27FC236}">
                <a16:creationId xmlns:a16="http://schemas.microsoft.com/office/drawing/2014/main" id="{95C7B2B2-C6D0-4088-8F76-FD33AB28D57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333949" y="2823034"/>
            <a:ext cx="4795258" cy="3669841"/>
          </a:xfrm>
          <a:prstGeom prst="rect">
            <a:avLst/>
          </a:prstGeom>
        </p:spPr>
      </p:pic>
    </p:spTree>
    <p:extLst>
      <p:ext uri="{BB962C8B-B14F-4D97-AF65-F5344CB8AC3E}">
        <p14:creationId xmlns:p14="http://schemas.microsoft.com/office/powerpoint/2010/main" val="818330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63576-4A0E-40F4-8CB0-3B9A244A5CCD}"/>
              </a:ext>
            </a:extLst>
          </p:cNvPr>
          <p:cNvSpPr>
            <a:spLocks noGrp="1"/>
          </p:cNvSpPr>
          <p:nvPr>
            <p:ph type="title"/>
          </p:nvPr>
        </p:nvSpPr>
        <p:spPr/>
        <p:txBody>
          <a:bodyPr/>
          <a:lstStyle/>
          <a:p>
            <a:r>
              <a:rPr lang="en-US" dirty="0"/>
              <a:t>Monthly Transactions</a:t>
            </a:r>
          </a:p>
        </p:txBody>
      </p:sp>
      <p:sp>
        <p:nvSpPr>
          <p:cNvPr id="3" name="Content Placeholder 2">
            <a:extLst>
              <a:ext uri="{FF2B5EF4-FFF2-40B4-BE49-F238E27FC236}">
                <a16:creationId xmlns:a16="http://schemas.microsoft.com/office/drawing/2014/main" id="{CA9F2E04-46D4-4F15-AAB5-EDF64D55C343}"/>
              </a:ext>
            </a:extLst>
          </p:cNvPr>
          <p:cNvSpPr>
            <a:spLocks noGrp="1"/>
          </p:cNvSpPr>
          <p:nvPr>
            <p:ph idx="1"/>
          </p:nvPr>
        </p:nvSpPr>
        <p:spPr/>
        <p:txBody>
          <a:bodyPr/>
          <a:lstStyle/>
          <a:p>
            <a:r>
              <a:rPr lang="en-US" dirty="0"/>
              <a:t>Using Spearman’s Rank-Order correlation, can be know that quantity and total price value have an almost perfect correlation.</a:t>
            </a:r>
          </a:p>
          <a:p>
            <a:r>
              <a:rPr lang="en-US" dirty="0"/>
              <a:t>If the quantity of total product sold is increasing, the total transactions for all products will </a:t>
            </a:r>
            <a:br>
              <a:rPr lang="en-US" dirty="0"/>
            </a:br>
            <a:r>
              <a:rPr lang="en-US" dirty="0"/>
              <a:t>increase too, and vice versa.</a:t>
            </a:r>
          </a:p>
        </p:txBody>
      </p:sp>
      <p:pic>
        <p:nvPicPr>
          <p:cNvPr id="5" name="Picture 4" descr="Graphical user interface&#10;&#10;Description automatically generated with low confidence">
            <a:extLst>
              <a:ext uri="{FF2B5EF4-FFF2-40B4-BE49-F238E27FC236}">
                <a16:creationId xmlns:a16="http://schemas.microsoft.com/office/drawing/2014/main" id="{0D9D45B5-7CA8-4C3B-B125-52D14637C3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4276" y="3280177"/>
            <a:ext cx="4609524" cy="3212698"/>
          </a:xfrm>
          <a:prstGeom prst="rect">
            <a:avLst/>
          </a:prstGeom>
        </p:spPr>
      </p:pic>
    </p:spTree>
    <p:extLst>
      <p:ext uri="{BB962C8B-B14F-4D97-AF65-F5344CB8AC3E}">
        <p14:creationId xmlns:p14="http://schemas.microsoft.com/office/powerpoint/2010/main" val="820931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63576-4A0E-40F4-8CB0-3B9A244A5CCD}"/>
              </a:ext>
            </a:extLst>
          </p:cNvPr>
          <p:cNvSpPr>
            <a:spLocks noGrp="1"/>
          </p:cNvSpPr>
          <p:nvPr>
            <p:ph type="title"/>
          </p:nvPr>
        </p:nvSpPr>
        <p:spPr/>
        <p:txBody>
          <a:bodyPr/>
          <a:lstStyle/>
          <a:p>
            <a:r>
              <a:rPr lang="en-US" dirty="0"/>
              <a:t>Metrics/Variable</a:t>
            </a:r>
          </a:p>
        </p:txBody>
      </p:sp>
      <p:sp>
        <p:nvSpPr>
          <p:cNvPr id="3" name="Content Placeholder 2">
            <a:extLst>
              <a:ext uri="{FF2B5EF4-FFF2-40B4-BE49-F238E27FC236}">
                <a16:creationId xmlns:a16="http://schemas.microsoft.com/office/drawing/2014/main" id="{CA9F2E04-46D4-4F15-AAB5-EDF64D55C343}"/>
              </a:ext>
            </a:extLst>
          </p:cNvPr>
          <p:cNvSpPr>
            <a:spLocks noGrp="1"/>
          </p:cNvSpPr>
          <p:nvPr>
            <p:ph idx="1"/>
          </p:nvPr>
        </p:nvSpPr>
        <p:spPr/>
        <p:txBody>
          <a:bodyPr/>
          <a:lstStyle/>
          <a:p>
            <a:r>
              <a:rPr lang="en-US" dirty="0"/>
              <a:t>There are two types of variable that we should look at.</a:t>
            </a:r>
          </a:p>
          <a:p>
            <a:r>
              <a:rPr lang="en-US" dirty="0"/>
              <a:t>The first type is space-time variable, consisting of location variable and time variable.</a:t>
            </a:r>
          </a:p>
          <a:p>
            <a:r>
              <a:rPr lang="en-US" dirty="0"/>
              <a:t>Location variable is used to determine the best city/place to do the business.</a:t>
            </a:r>
          </a:p>
          <a:p>
            <a:r>
              <a:rPr lang="en-US" dirty="0"/>
              <a:t>Time variable is used to find a pattern of the business at a certain period.</a:t>
            </a:r>
          </a:p>
        </p:txBody>
      </p:sp>
    </p:spTree>
    <p:extLst>
      <p:ext uri="{BB962C8B-B14F-4D97-AF65-F5344CB8AC3E}">
        <p14:creationId xmlns:p14="http://schemas.microsoft.com/office/powerpoint/2010/main" val="3752786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63576-4A0E-40F4-8CB0-3B9A244A5CCD}"/>
              </a:ext>
            </a:extLst>
          </p:cNvPr>
          <p:cNvSpPr>
            <a:spLocks noGrp="1"/>
          </p:cNvSpPr>
          <p:nvPr>
            <p:ph type="title"/>
          </p:nvPr>
        </p:nvSpPr>
        <p:spPr/>
        <p:txBody>
          <a:bodyPr/>
          <a:lstStyle/>
          <a:p>
            <a:r>
              <a:rPr lang="en-US" dirty="0"/>
              <a:t>Metrics/Variable</a:t>
            </a:r>
          </a:p>
        </p:txBody>
      </p:sp>
      <p:sp>
        <p:nvSpPr>
          <p:cNvPr id="3" name="Content Placeholder 2">
            <a:extLst>
              <a:ext uri="{FF2B5EF4-FFF2-40B4-BE49-F238E27FC236}">
                <a16:creationId xmlns:a16="http://schemas.microsoft.com/office/drawing/2014/main" id="{CA9F2E04-46D4-4F15-AAB5-EDF64D55C343}"/>
              </a:ext>
            </a:extLst>
          </p:cNvPr>
          <p:cNvSpPr>
            <a:spLocks noGrp="1"/>
          </p:cNvSpPr>
          <p:nvPr>
            <p:ph idx="1"/>
          </p:nvPr>
        </p:nvSpPr>
        <p:spPr/>
        <p:txBody>
          <a:bodyPr/>
          <a:lstStyle/>
          <a:p>
            <a:r>
              <a:rPr lang="en-US" dirty="0"/>
              <a:t>The second type is economy variable, consisting of producer variable, customer variable, and product variable.</a:t>
            </a:r>
          </a:p>
          <a:p>
            <a:r>
              <a:rPr lang="en-US" dirty="0"/>
              <a:t>Producer variable is used to make a database which consist potential producers that can support the business.</a:t>
            </a:r>
          </a:p>
          <a:p>
            <a:r>
              <a:rPr lang="en-US" dirty="0"/>
              <a:t>Customer variable is used to make a database which consist potential customers that can support the business.</a:t>
            </a:r>
          </a:p>
          <a:p>
            <a:r>
              <a:rPr lang="en-US" dirty="0"/>
              <a:t>Product variable is used to determine the best product to offer to the consumers. </a:t>
            </a:r>
          </a:p>
        </p:txBody>
      </p:sp>
    </p:spTree>
    <p:extLst>
      <p:ext uri="{BB962C8B-B14F-4D97-AF65-F5344CB8AC3E}">
        <p14:creationId xmlns:p14="http://schemas.microsoft.com/office/powerpoint/2010/main" val="124862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473BB-177D-4012-9A8A-2FB217FEBA69}"/>
              </a:ext>
            </a:extLst>
          </p:cNvPr>
          <p:cNvSpPr>
            <a:spLocks noGrp="1"/>
          </p:cNvSpPr>
          <p:nvPr>
            <p:ph type="title"/>
          </p:nvPr>
        </p:nvSpPr>
        <p:spPr/>
        <p:txBody>
          <a:bodyPr/>
          <a:lstStyle/>
          <a:p>
            <a:r>
              <a:rPr lang="en-US" dirty="0"/>
              <a:t>Exploring Data</a:t>
            </a:r>
          </a:p>
        </p:txBody>
      </p:sp>
      <p:sp>
        <p:nvSpPr>
          <p:cNvPr id="3" name="Content Placeholder 2">
            <a:extLst>
              <a:ext uri="{FF2B5EF4-FFF2-40B4-BE49-F238E27FC236}">
                <a16:creationId xmlns:a16="http://schemas.microsoft.com/office/drawing/2014/main" id="{71AE63DC-553B-43D9-8512-9EB6A6003A24}"/>
              </a:ext>
            </a:extLst>
          </p:cNvPr>
          <p:cNvSpPr>
            <a:spLocks noGrp="1"/>
          </p:cNvSpPr>
          <p:nvPr>
            <p:ph idx="1"/>
          </p:nvPr>
        </p:nvSpPr>
        <p:spPr/>
        <p:txBody>
          <a:bodyPr/>
          <a:lstStyle/>
          <a:p>
            <a:r>
              <a:rPr lang="en-US" dirty="0"/>
              <a:t>From the data, can be found that DKI Jakarta province has the highest total transactions price for all transactions, followed by Banten, </a:t>
            </a:r>
            <a:r>
              <a:rPr lang="en-US" dirty="0" err="1"/>
              <a:t>Jawa</a:t>
            </a:r>
            <a:r>
              <a:rPr lang="en-US" dirty="0"/>
              <a:t> Timur, </a:t>
            </a:r>
            <a:r>
              <a:rPr lang="en-US" dirty="0" err="1"/>
              <a:t>Jawa</a:t>
            </a:r>
            <a:r>
              <a:rPr lang="en-US" dirty="0"/>
              <a:t> Barat, and </a:t>
            </a:r>
            <a:r>
              <a:rPr lang="en-US" dirty="0" err="1"/>
              <a:t>Jawa</a:t>
            </a:r>
            <a:r>
              <a:rPr lang="en-US" dirty="0"/>
              <a:t> Tengah provinces. </a:t>
            </a:r>
          </a:p>
        </p:txBody>
      </p:sp>
      <p:pic>
        <p:nvPicPr>
          <p:cNvPr id="5" name="Picture 4" descr="Chart, bar chart&#10;&#10;Description automatically generated">
            <a:extLst>
              <a:ext uri="{FF2B5EF4-FFF2-40B4-BE49-F238E27FC236}">
                <a16:creationId xmlns:a16="http://schemas.microsoft.com/office/drawing/2014/main" id="{4FE1C0BA-070E-4718-9CE5-05A8E5302F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9514" y="3026208"/>
            <a:ext cx="4914286" cy="3466667"/>
          </a:xfrm>
          <a:prstGeom prst="rect">
            <a:avLst/>
          </a:prstGeom>
        </p:spPr>
      </p:pic>
    </p:spTree>
    <p:extLst>
      <p:ext uri="{BB962C8B-B14F-4D97-AF65-F5344CB8AC3E}">
        <p14:creationId xmlns:p14="http://schemas.microsoft.com/office/powerpoint/2010/main" val="2625223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473BB-177D-4012-9A8A-2FB217FEBA69}"/>
              </a:ext>
            </a:extLst>
          </p:cNvPr>
          <p:cNvSpPr>
            <a:spLocks noGrp="1"/>
          </p:cNvSpPr>
          <p:nvPr>
            <p:ph type="title"/>
          </p:nvPr>
        </p:nvSpPr>
        <p:spPr/>
        <p:txBody>
          <a:bodyPr/>
          <a:lstStyle/>
          <a:p>
            <a:r>
              <a:rPr lang="en-US" dirty="0"/>
              <a:t>Exploring Data</a:t>
            </a:r>
          </a:p>
        </p:txBody>
      </p:sp>
      <p:sp>
        <p:nvSpPr>
          <p:cNvPr id="3" name="Content Placeholder 2">
            <a:extLst>
              <a:ext uri="{FF2B5EF4-FFF2-40B4-BE49-F238E27FC236}">
                <a16:creationId xmlns:a16="http://schemas.microsoft.com/office/drawing/2014/main" id="{71AE63DC-553B-43D9-8512-9EB6A6003A24}"/>
              </a:ext>
            </a:extLst>
          </p:cNvPr>
          <p:cNvSpPr>
            <a:spLocks noGrp="1"/>
          </p:cNvSpPr>
          <p:nvPr>
            <p:ph idx="1"/>
          </p:nvPr>
        </p:nvSpPr>
        <p:spPr/>
        <p:txBody>
          <a:bodyPr/>
          <a:lstStyle/>
          <a:p>
            <a:r>
              <a:rPr lang="en-US" dirty="0"/>
              <a:t>From the data, can be found that product with stock code DOTAP has the highest total transactions price, followed by product with stock code 22423AP, 47566AP, 85123AAP, and 85099BAP.</a:t>
            </a:r>
          </a:p>
        </p:txBody>
      </p:sp>
      <p:pic>
        <p:nvPicPr>
          <p:cNvPr id="5" name="Picture 4">
            <a:extLst>
              <a:ext uri="{FF2B5EF4-FFF2-40B4-BE49-F238E27FC236}">
                <a16:creationId xmlns:a16="http://schemas.microsoft.com/office/drawing/2014/main" id="{4FE1C0BA-070E-4718-9CE5-05A8E5302F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448481" y="3026208"/>
            <a:ext cx="4896351" cy="3466667"/>
          </a:xfrm>
          <a:prstGeom prst="rect">
            <a:avLst/>
          </a:prstGeom>
        </p:spPr>
      </p:pic>
    </p:spTree>
    <p:extLst>
      <p:ext uri="{BB962C8B-B14F-4D97-AF65-F5344CB8AC3E}">
        <p14:creationId xmlns:p14="http://schemas.microsoft.com/office/powerpoint/2010/main" val="3145100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473BB-177D-4012-9A8A-2FB217FEBA69}"/>
              </a:ext>
            </a:extLst>
          </p:cNvPr>
          <p:cNvSpPr>
            <a:spLocks noGrp="1"/>
          </p:cNvSpPr>
          <p:nvPr>
            <p:ph type="title"/>
          </p:nvPr>
        </p:nvSpPr>
        <p:spPr/>
        <p:txBody>
          <a:bodyPr/>
          <a:lstStyle/>
          <a:p>
            <a:r>
              <a:rPr lang="en-US" dirty="0"/>
              <a:t>Exploring Data</a:t>
            </a:r>
          </a:p>
        </p:txBody>
      </p:sp>
      <p:sp>
        <p:nvSpPr>
          <p:cNvPr id="3" name="Content Placeholder 2">
            <a:extLst>
              <a:ext uri="{FF2B5EF4-FFF2-40B4-BE49-F238E27FC236}">
                <a16:creationId xmlns:a16="http://schemas.microsoft.com/office/drawing/2014/main" id="{71AE63DC-553B-43D9-8512-9EB6A6003A24}"/>
              </a:ext>
            </a:extLst>
          </p:cNvPr>
          <p:cNvSpPr>
            <a:spLocks noGrp="1"/>
          </p:cNvSpPr>
          <p:nvPr>
            <p:ph idx="1"/>
          </p:nvPr>
        </p:nvSpPr>
        <p:spPr/>
        <p:txBody>
          <a:bodyPr/>
          <a:lstStyle/>
          <a:p>
            <a:r>
              <a:rPr lang="en-US" dirty="0"/>
              <a:t>From the data, can be found that product with stock code 22197AP is the most sold product, followed by product with stock code 84077AP, 85099BAP, 85123AAP, and 84879AP.</a:t>
            </a:r>
          </a:p>
          <a:p>
            <a:r>
              <a:rPr lang="en-US" dirty="0"/>
              <a:t>A product with high sold quantity </a:t>
            </a:r>
            <a:br>
              <a:rPr lang="en-US" dirty="0"/>
            </a:br>
            <a:r>
              <a:rPr lang="en-US" dirty="0"/>
              <a:t>not necessarily has high total</a:t>
            </a:r>
            <a:br>
              <a:rPr lang="en-US" dirty="0"/>
            </a:br>
            <a:r>
              <a:rPr lang="en-US" dirty="0"/>
              <a:t>transaction price.</a:t>
            </a:r>
          </a:p>
        </p:txBody>
      </p:sp>
      <p:pic>
        <p:nvPicPr>
          <p:cNvPr id="5" name="Picture 4">
            <a:extLst>
              <a:ext uri="{FF2B5EF4-FFF2-40B4-BE49-F238E27FC236}">
                <a16:creationId xmlns:a16="http://schemas.microsoft.com/office/drawing/2014/main" id="{4FE1C0BA-070E-4718-9CE5-05A8E5302F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448481" y="3157875"/>
            <a:ext cx="4896351" cy="3203333"/>
          </a:xfrm>
          <a:prstGeom prst="rect">
            <a:avLst/>
          </a:prstGeom>
        </p:spPr>
      </p:pic>
    </p:spTree>
    <p:extLst>
      <p:ext uri="{BB962C8B-B14F-4D97-AF65-F5344CB8AC3E}">
        <p14:creationId xmlns:p14="http://schemas.microsoft.com/office/powerpoint/2010/main" val="2667676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TotalTime>
  <Words>563</Words>
  <Application>Microsoft Office PowerPoint</Application>
  <PresentationFormat>Widescreen</PresentationFormat>
  <Paragraphs>38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Astra Data Scientist Bootcamp Technical Test</vt:lpstr>
      <vt:lpstr>Monthly Transactions</vt:lpstr>
      <vt:lpstr>Monthly Transactions</vt:lpstr>
      <vt:lpstr>Monthly Transactions</vt:lpstr>
      <vt:lpstr>Metrics/Variable</vt:lpstr>
      <vt:lpstr>Metrics/Variable</vt:lpstr>
      <vt:lpstr>Exploring Data</vt:lpstr>
      <vt:lpstr>Exploring Data</vt:lpstr>
      <vt:lpstr>Exploring Data</vt:lpstr>
      <vt:lpstr>Exploring Data</vt:lpstr>
      <vt:lpstr>Exploring Data</vt:lpstr>
      <vt:lpstr>Action Plans</vt:lpstr>
      <vt:lpstr>Action Plans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Astra Data Scientist Bootcamp Technical Test</dc:title>
  <dc:creator>Farid Lisniawan Muzakki</dc:creator>
  <cp:lastModifiedBy>Farid Lisniawan Muzakki</cp:lastModifiedBy>
  <cp:revision>10</cp:revision>
  <dcterms:created xsi:type="dcterms:W3CDTF">2021-03-01T04:22:41Z</dcterms:created>
  <dcterms:modified xsi:type="dcterms:W3CDTF">2021-03-01T06:52:11Z</dcterms:modified>
</cp:coreProperties>
</file>