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79975" cy="42808525"/>
  <p:notesSz cx="6858000" cy="9144000"/>
  <p:defaultTextStyle>
    <a:defPPr>
      <a:defRPr lang="hu-HU"/>
    </a:defPPr>
    <a:lvl1pPr algn="l" defTabSz="4175125" rtl="0" fontAlgn="base">
      <a:spcBef>
        <a:spcPct val="0"/>
      </a:spcBef>
      <a:spcAft>
        <a:spcPct val="0"/>
      </a:spcAft>
      <a:defRPr sz="8200" kern="1200">
        <a:solidFill>
          <a:schemeClr val="tx1"/>
        </a:solidFill>
        <a:latin typeface="Arial" charset="0"/>
        <a:ea typeface="+mn-ea"/>
        <a:cs typeface="+mn-cs"/>
      </a:defRPr>
    </a:lvl1pPr>
    <a:lvl2pPr marL="2087563" indent="-1630363" algn="l" defTabSz="4175125" rtl="0" fontAlgn="base">
      <a:spcBef>
        <a:spcPct val="0"/>
      </a:spcBef>
      <a:spcAft>
        <a:spcPct val="0"/>
      </a:spcAft>
      <a:defRPr sz="8200" kern="1200">
        <a:solidFill>
          <a:schemeClr val="tx1"/>
        </a:solidFill>
        <a:latin typeface="Arial" charset="0"/>
        <a:ea typeface="+mn-ea"/>
        <a:cs typeface="+mn-cs"/>
      </a:defRPr>
    </a:lvl2pPr>
    <a:lvl3pPr marL="4175125" indent="-3260725" algn="l" defTabSz="4175125" rtl="0" fontAlgn="base">
      <a:spcBef>
        <a:spcPct val="0"/>
      </a:spcBef>
      <a:spcAft>
        <a:spcPct val="0"/>
      </a:spcAft>
      <a:defRPr sz="8200" kern="1200">
        <a:solidFill>
          <a:schemeClr val="tx1"/>
        </a:solidFill>
        <a:latin typeface="Arial" charset="0"/>
        <a:ea typeface="+mn-ea"/>
        <a:cs typeface="+mn-cs"/>
      </a:defRPr>
    </a:lvl3pPr>
    <a:lvl4pPr marL="6264275" indent="-4892675" algn="l" defTabSz="4175125" rtl="0" fontAlgn="base">
      <a:spcBef>
        <a:spcPct val="0"/>
      </a:spcBef>
      <a:spcAft>
        <a:spcPct val="0"/>
      </a:spcAft>
      <a:defRPr sz="8200" kern="1200">
        <a:solidFill>
          <a:schemeClr val="tx1"/>
        </a:solidFill>
        <a:latin typeface="Arial" charset="0"/>
        <a:ea typeface="+mn-ea"/>
        <a:cs typeface="+mn-cs"/>
      </a:defRPr>
    </a:lvl4pPr>
    <a:lvl5pPr marL="8351838" indent="-6523038" algn="l" defTabSz="4175125" rtl="0" fontAlgn="base">
      <a:spcBef>
        <a:spcPct val="0"/>
      </a:spcBef>
      <a:spcAft>
        <a:spcPct val="0"/>
      </a:spcAft>
      <a:defRPr sz="8200" kern="1200">
        <a:solidFill>
          <a:schemeClr val="tx1"/>
        </a:solidFill>
        <a:latin typeface="Arial" charset="0"/>
        <a:ea typeface="+mn-ea"/>
        <a:cs typeface="+mn-cs"/>
      </a:defRPr>
    </a:lvl5pPr>
    <a:lvl6pPr marL="2286000" algn="l" defTabSz="914400" rtl="0" eaLnBrk="1" latinLnBrk="0" hangingPunct="1">
      <a:defRPr sz="8200" kern="1200">
        <a:solidFill>
          <a:schemeClr val="tx1"/>
        </a:solidFill>
        <a:latin typeface="Arial" charset="0"/>
        <a:ea typeface="+mn-ea"/>
        <a:cs typeface="+mn-cs"/>
      </a:defRPr>
    </a:lvl6pPr>
    <a:lvl7pPr marL="2743200" algn="l" defTabSz="914400" rtl="0" eaLnBrk="1" latinLnBrk="0" hangingPunct="1">
      <a:defRPr sz="8200" kern="1200">
        <a:solidFill>
          <a:schemeClr val="tx1"/>
        </a:solidFill>
        <a:latin typeface="Arial" charset="0"/>
        <a:ea typeface="+mn-ea"/>
        <a:cs typeface="+mn-cs"/>
      </a:defRPr>
    </a:lvl7pPr>
    <a:lvl8pPr marL="3200400" algn="l" defTabSz="914400" rtl="0" eaLnBrk="1" latinLnBrk="0" hangingPunct="1">
      <a:defRPr sz="8200" kern="1200">
        <a:solidFill>
          <a:schemeClr val="tx1"/>
        </a:solidFill>
        <a:latin typeface="Arial" charset="0"/>
        <a:ea typeface="+mn-ea"/>
        <a:cs typeface="+mn-cs"/>
      </a:defRPr>
    </a:lvl8pPr>
    <a:lvl9pPr marL="3657600" algn="l" defTabSz="914400" rtl="0" eaLnBrk="1" latinLnBrk="0" hangingPunct="1">
      <a:defRPr sz="8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864" autoAdjust="0"/>
  </p:normalViewPr>
  <p:slideViewPr>
    <p:cSldViewPr>
      <p:cViewPr>
        <p:scale>
          <a:sx n="30" d="100"/>
          <a:sy n="30" d="100"/>
        </p:scale>
        <p:origin x="2016" y="-3720"/>
      </p:cViewPr>
      <p:guideLst>
        <p:guide orient="horz" pos="13483"/>
        <p:guide pos="95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2270998" y="13298392"/>
            <a:ext cx="25737979" cy="9176087"/>
          </a:xfrm>
        </p:spPr>
        <p:txBody>
          <a:bodyPr/>
          <a:lstStyle/>
          <a:p>
            <a:r>
              <a:rPr lang="hu-HU" smtClean="0"/>
              <a:t>Mintacím szerkesztése</a:t>
            </a:r>
            <a:endParaRPr lang="hu-HU"/>
          </a:p>
        </p:txBody>
      </p:sp>
      <p:sp>
        <p:nvSpPr>
          <p:cNvPr id="3" name="Alcím 2"/>
          <p:cNvSpPr>
            <a:spLocks noGrp="1"/>
          </p:cNvSpPr>
          <p:nvPr>
            <p:ph type="subTitle" idx="1"/>
          </p:nvPr>
        </p:nvSpPr>
        <p:spPr>
          <a:xfrm>
            <a:off x="4541996" y="24258164"/>
            <a:ext cx="21195983" cy="10939956"/>
          </a:xfrm>
        </p:spPr>
        <p:txBody>
          <a:bodyPr/>
          <a:lstStyle>
            <a:lvl1pPr marL="0" indent="0" algn="ctr">
              <a:buNone/>
              <a:defRPr>
                <a:solidFill>
                  <a:schemeClr val="tx1">
                    <a:tint val="75000"/>
                  </a:schemeClr>
                </a:solidFill>
              </a:defRPr>
            </a:lvl1pPr>
            <a:lvl2pPr marL="2088215" indent="0" algn="ctr">
              <a:buNone/>
              <a:defRPr>
                <a:solidFill>
                  <a:schemeClr val="tx1">
                    <a:tint val="75000"/>
                  </a:schemeClr>
                </a:solidFill>
              </a:defRPr>
            </a:lvl2pPr>
            <a:lvl3pPr marL="4176431" indent="0" algn="ctr">
              <a:buNone/>
              <a:defRPr>
                <a:solidFill>
                  <a:schemeClr val="tx1">
                    <a:tint val="75000"/>
                  </a:schemeClr>
                </a:solidFill>
              </a:defRPr>
            </a:lvl3pPr>
            <a:lvl4pPr marL="6264646" indent="0" algn="ctr">
              <a:buNone/>
              <a:defRPr>
                <a:solidFill>
                  <a:schemeClr val="tx1">
                    <a:tint val="75000"/>
                  </a:schemeClr>
                </a:solidFill>
              </a:defRPr>
            </a:lvl4pPr>
            <a:lvl5pPr marL="8352861" indent="0" algn="ctr">
              <a:buNone/>
              <a:defRPr>
                <a:solidFill>
                  <a:schemeClr val="tx1">
                    <a:tint val="75000"/>
                  </a:schemeClr>
                </a:solidFill>
              </a:defRPr>
            </a:lvl5pPr>
            <a:lvl6pPr marL="10441076" indent="0" algn="ctr">
              <a:buNone/>
              <a:defRPr>
                <a:solidFill>
                  <a:schemeClr val="tx1">
                    <a:tint val="75000"/>
                  </a:schemeClr>
                </a:solidFill>
              </a:defRPr>
            </a:lvl6pPr>
            <a:lvl7pPr marL="12529292" indent="0" algn="ctr">
              <a:buNone/>
              <a:defRPr>
                <a:solidFill>
                  <a:schemeClr val="tx1">
                    <a:tint val="75000"/>
                  </a:schemeClr>
                </a:solidFill>
              </a:defRPr>
            </a:lvl7pPr>
            <a:lvl8pPr marL="14617507" indent="0" algn="ctr">
              <a:buNone/>
              <a:defRPr>
                <a:solidFill>
                  <a:schemeClr val="tx1">
                    <a:tint val="75000"/>
                  </a:schemeClr>
                </a:solidFill>
              </a:defRPr>
            </a:lvl8pPr>
            <a:lvl9pPr marL="16705722" indent="0" algn="ctr">
              <a:buNone/>
              <a:defRPr>
                <a:solidFill>
                  <a:schemeClr val="tx1">
                    <a:tint val="75000"/>
                  </a:schemeClr>
                </a:solidFill>
              </a:defRPr>
            </a:lvl9pPr>
          </a:lstStyle>
          <a:p>
            <a:r>
              <a:rPr lang="hu-HU" smtClean="0"/>
              <a:t>Alcím mintájának szerkesztése</a:t>
            </a:r>
            <a:endParaRPr lang="hu-HU"/>
          </a:p>
        </p:txBody>
      </p:sp>
      <p:sp>
        <p:nvSpPr>
          <p:cNvPr id="4" name="Dátum helye 3"/>
          <p:cNvSpPr>
            <a:spLocks noGrp="1"/>
          </p:cNvSpPr>
          <p:nvPr>
            <p:ph type="dt" sz="half" idx="10"/>
          </p:nvPr>
        </p:nvSpPr>
        <p:spPr/>
        <p:txBody>
          <a:bodyPr/>
          <a:lstStyle>
            <a:lvl1pPr>
              <a:defRPr/>
            </a:lvl1pPr>
          </a:lstStyle>
          <a:p>
            <a:pPr>
              <a:defRPr/>
            </a:pPr>
            <a:fld id="{54B452AE-0BC8-4C18-99E0-78D34B4A484F}" type="datetimeFigureOut">
              <a:rPr lang="hu-HU"/>
              <a:pPr>
                <a:defRPr/>
              </a:pPr>
              <a:t>2017. 10. 09.</a:t>
            </a:fld>
            <a:endParaRPr lang="hu-HU"/>
          </a:p>
        </p:txBody>
      </p:sp>
      <p:sp>
        <p:nvSpPr>
          <p:cNvPr id="5" name="Élőláb helye 4"/>
          <p:cNvSpPr>
            <a:spLocks noGrp="1"/>
          </p:cNvSpPr>
          <p:nvPr>
            <p:ph type="ftr" sz="quarter" idx="11"/>
          </p:nvPr>
        </p:nvSpPr>
        <p:spPr/>
        <p:txBody>
          <a:bodyPr/>
          <a:lstStyle>
            <a:lvl1pPr>
              <a:defRPr/>
            </a:lvl1pPr>
          </a:lstStyle>
          <a:p>
            <a:pPr>
              <a:defRPr/>
            </a:pPr>
            <a:endParaRPr lang="hu-HU"/>
          </a:p>
        </p:txBody>
      </p:sp>
      <p:sp>
        <p:nvSpPr>
          <p:cNvPr id="6" name="Dia számának helye 5"/>
          <p:cNvSpPr>
            <a:spLocks noGrp="1"/>
          </p:cNvSpPr>
          <p:nvPr>
            <p:ph type="sldNum" sz="quarter" idx="12"/>
          </p:nvPr>
        </p:nvSpPr>
        <p:spPr/>
        <p:txBody>
          <a:bodyPr/>
          <a:lstStyle>
            <a:lvl1pPr>
              <a:defRPr/>
            </a:lvl1pPr>
          </a:lstStyle>
          <a:p>
            <a:pPr>
              <a:defRPr/>
            </a:pPr>
            <a:fld id="{64F2AC04-3735-4B6F-ADBE-57F2E75E6C1A}" type="slidenum">
              <a:rPr lang="hu-HU"/>
              <a:pPr>
                <a:defRPr/>
              </a:pPr>
              <a:t>‹Nº›</a:t>
            </a:fld>
            <a:endParaRPr lang="hu-H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lvl1pPr>
              <a:defRPr/>
            </a:lvl1pPr>
          </a:lstStyle>
          <a:p>
            <a:pPr>
              <a:defRPr/>
            </a:pPr>
            <a:fld id="{985FF41D-91B1-4470-884E-9F93B872AEBB}" type="datetimeFigureOut">
              <a:rPr lang="hu-HU"/>
              <a:pPr>
                <a:defRPr/>
              </a:pPr>
              <a:t>2017. 10. 09.</a:t>
            </a:fld>
            <a:endParaRPr lang="hu-HU"/>
          </a:p>
        </p:txBody>
      </p:sp>
      <p:sp>
        <p:nvSpPr>
          <p:cNvPr id="5" name="Élőláb helye 4"/>
          <p:cNvSpPr>
            <a:spLocks noGrp="1"/>
          </p:cNvSpPr>
          <p:nvPr>
            <p:ph type="ftr" sz="quarter" idx="11"/>
          </p:nvPr>
        </p:nvSpPr>
        <p:spPr/>
        <p:txBody>
          <a:bodyPr/>
          <a:lstStyle>
            <a:lvl1pPr>
              <a:defRPr/>
            </a:lvl1pPr>
          </a:lstStyle>
          <a:p>
            <a:pPr>
              <a:defRPr/>
            </a:pPr>
            <a:endParaRPr lang="hu-HU"/>
          </a:p>
        </p:txBody>
      </p:sp>
      <p:sp>
        <p:nvSpPr>
          <p:cNvPr id="6" name="Dia számának helye 5"/>
          <p:cNvSpPr>
            <a:spLocks noGrp="1"/>
          </p:cNvSpPr>
          <p:nvPr>
            <p:ph type="sldNum" sz="quarter" idx="12"/>
          </p:nvPr>
        </p:nvSpPr>
        <p:spPr/>
        <p:txBody>
          <a:bodyPr/>
          <a:lstStyle>
            <a:lvl1pPr>
              <a:defRPr/>
            </a:lvl1pPr>
          </a:lstStyle>
          <a:p>
            <a:pPr>
              <a:defRPr/>
            </a:pPr>
            <a:fld id="{9069B220-1C5B-4753-99AF-943E6D2E0F41}" type="slidenum">
              <a:rPr lang="hu-HU"/>
              <a:pPr>
                <a:defRPr/>
              </a:pPr>
              <a:t>‹Nº›</a:t>
            </a:fld>
            <a:endParaRPr lang="hu-H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72698227" y="10702131"/>
            <a:ext cx="22557528" cy="227995033"/>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5015123" y="10702131"/>
            <a:ext cx="67178439" cy="227995033"/>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lvl1pPr>
              <a:defRPr/>
            </a:lvl1pPr>
          </a:lstStyle>
          <a:p>
            <a:pPr>
              <a:defRPr/>
            </a:pPr>
            <a:fld id="{AE7566A3-2FA3-4A12-9DE2-18687B27F4D5}" type="datetimeFigureOut">
              <a:rPr lang="hu-HU"/>
              <a:pPr>
                <a:defRPr/>
              </a:pPr>
              <a:t>2017. 10. 09.</a:t>
            </a:fld>
            <a:endParaRPr lang="hu-HU"/>
          </a:p>
        </p:txBody>
      </p:sp>
      <p:sp>
        <p:nvSpPr>
          <p:cNvPr id="5" name="Élőláb helye 4"/>
          <p:cNvSpPr>
            <a:spLocks noGrp="1"/>
          </p:cNvSpPr>
          <p:nvPr>
            <p:ph type="ftr" sz="quarter" idx="11"/>
          </p:nvPr>
        </p:nvSpPr>
        <p:spPr/>
        <p:txBody>
          <a:bodyPr/>
          <a:lstStyle>
            <a:lvl1pPr>
              <a:defRPr/>
            </a:lvl1pPr>
          </a:lstStyle>
          <a:p>
            <a:pPr>
              <a:defRPr/>
            </a:pPr>
            <a:endParaRPr lang="hu-HU"/>
          </a:p>
        </p:txBody>
      </p:sp>
      <p:sp>
        <p:nvSpPr>
          <p:cNvPr id="6" name="Dia számának helye 5"/>
          <p:cNvSpPr>
            <a:spLocks noGrp="1"/>
          </p:cNvSpPr>
          <p:nvPr>
            <p:ph type="sldNum" sz="quarter" idx="12"/>
          </p:nvPr>
        </p:nvSpPr>
        <p:spPr/>
        <p:txBody>
          <a:bodyPr/>
          <a:lstStyle>
            <a:lvl1pPr>
              <a:defRPr/>
            </a:lvl1pPr>
          </a:lstStyle>
          <a:p>
            <a:pPr>
              <a:defRPr/>
            </a:pPr>
            <a:fld id="{D2778ED9-8C51-4014-BDFE-DDFB0B7B4C43}" type="slidenum">
              <a:rPr lang="hu-HU"/>
              <a:pPr>
                <a:defRPr/>
              </a:pPr>
              <a:t>‹Nº›</a:t>
            </a:fld>
            <a:endParaRPr lang="hu-H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lvl1pPr>
              <a:defRPr/>
            </a:lvl1pPr>
          </a:lstStyle>
          <a:p>
            <a:pPr>
              <a:defRPr/>
            </a:pPr>
            <a:fld id="{CF539A64-24ED-4323-84C6-F9043B56FEF1}" type="datetimeFigureOut">
              <a:rPr lang="hu-HU"/>
              <a:pPr>
                <a:defRPr/>
              </a:pPr>
              <a:t>2017. 10. 09.</a:t>
            </a:fld>
            <a:endParaRPr lang="hu-HU"/>
          </a:p>
        </p:txBody>
      </p:sp>
      <p:sp>
        <p:nvSpPr>
          <p:cNvPr id="5" name="Élőláb helye 4"/>
          <p:cNvSpPr>
            <a:spLocks noGrp="1"/>
          </p:cNvSpPr>
          <p:nvPr>
            <p:ph type="ftr" sz="quarter" idx="11"/>
          </p:nvPr>
        </p:nvSpPr>
        <p:spPr/>
        <p:txBody>
          <a:bodyPr/>
          <a:lstStyle>
            <a:lvl1pPr>
              <a:defRPr/>
            </a:lvl1pPr>
          </a:lstStyle>
          <a:p>
            <a:pPr>
              <a:defRPr/>
            </a:pPr>
            <a:endParaRPr lang="hu-HU"/>
          </a:p>
        </p:txBody>
      </p:sp>
      <p:sp>
        <p:nvSpPr>
          <p:cNvPr id="6" name="Dia számának helye 5"/>
          <p:cNvSpPr>
            <a:spLocks noGrp="1"/>
          </p:cNvSpPr>
          <p:nvPr>
            <p:ph type="sldNum" sz="quarter" idx="12"/>
          </p:nvPr>
        </p:nvSpPr>
        <p:spPr/>
        <p:txBody>
          <a:bodyPr/>
          <a:lstStyle>
            <a:lvl1pPr>
              <a:defRPr/>
            </a:lvl1pPr>
          </a:lstStyle>
          <a:p>
            <a:pPr>
              <a:defRPr/>
            </a:pPr>
            <a:fld id="{5550CE91-F131-4BF3-ACDF-CCB7CBA66A65}" type="slidenum">
              <a:rPr lang="hu-HU"/>
              <a:pPr>
                <a:defRPr/>
              </a:pPr>
              <a:t>‹Nº›</a:t>
            </a:fld>
            <a:endParaRPr lang="hu-H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2391909" y="27508444"/>
            <a:ext cx="25737979" cy="8502249"/>
          </a:xfrm>
        </p:spPr>
        <p:txBody>
          <a:bodyPr anchor="t"/>
          <a:lstStyle>
            <a:lvl1pPr algn="l">
              <a:defRPr sz="18300" b="1" cap="all"/>
            </a:lvl1pPr>
          </a:lstStyle>
          <a:p>
            <a:r>
              <a:rPr lang="hu-HU" smtClean="0"/>
              <a:t>Mintacím szerkesztése</a:t>
            </a:r>
            <a:endParaRPr lang="hu-HU"/>
          </a:p>
        </p:txBody>
      </p:sp>
      <p:sp>
        <p:nvSpPr>
          <p:cNvPr id="3" name="Szöveg helye 2"/>
          <p:cNvSpPr>
            <a:spLocks noGrp="1"/>
          </p:cNvSpPr>
          <p:nvPr>
            <p:ph type="body" idx="1"/>
          </p:nvPr>
        </p:nvSpPr>
        <p:spPr>
          <a:xfrm>
            <a:off x="2391909" y="18144082"/>
            <a:ext cx="25737979" cy="9364362"/>
          </a:xfrm>
        </p:spPr>
        <p:txBody>
          <a:bodyPr anchor="b"/>
          <a:lstStyle>
            <a:lvl1pPr marL="0" indent="0">
              <a:buNone/>
              <a:defRPr sz="9100">
                <a:solidFill>
                  <a:schemeClr val="tx1">
                    <a:tint val="75000"/>
                  </a:schemeClr>
                </a:solidFill>
              </a:defRPr>
            </a:lvl1pPr>
            <a:lvl2pPr marL="2088215" indent="0">
              <a:buNone/>
              <a:defRPr sz="8200">
                <a:solidFill>
                  <a:schemeClr val="tx1">
                    <a:tint val="75000"/>
                  </a:schemeClr>
                </a:solidFill>
              </a:defRPr>
            </a:lvl2pPr>
            <a:lvl3pPr marL="4176431" indent="0">
              <a:buNone/>
              <a:defRPr sz="7300">
                <a:solidFill>
                  <a:schemeClr val="tx1">
                    <a:tint val="75000"/>
                  </a:schemeClr>
                </a:solidFill>
              </a:defRPr>
            </a:lvl3pPr>
            <a:lvl4pPr marL="6264646" indent="0">
              <a:buNone/>
              <a:defRPr sz="6400">
                <a:solidFill>
                  <a:schemeClr val="tx1">
                    <a:tint val="75000"/>
                  </a:schemeClr>
                </a:solidFill>
              </a:defRPr>
            </a:lvl4pPr>
            <a:lvl5pPr marL="8352861" indent="0">
              <a:buNone/>
              <a:defRPr sz="6400">
                <a:solidFill>
                  <a:schemeClr val="tx1">
                    <a:tint val="75000"/>
                  </a:schemeClr>
                </a:solidFill>
              </a:defRPr>
            </a:lvl5pPr>
            <a:lvl6pPr marL="10441076" indent="0">
              <a:buNone/>
              <a:defRPr sz="6400">
                <a:solidFill>
                  <a:schemeClr val="tx1">
                    <a:tint val="75000"/>
                  </a:schemeClr>
                </a:solidFill>
              </a:defRPr>
            </a:lvl6pPr>
            <a:lvl7pPr marL="12529292" indent="0">
              <a:buNone/>
              <a:defRPr sz="6400">
                <a:solidFill>
                  <a:schemeClr val="tx1">
                    <a:tint val="75000"/>
                  </a:schemeClr>
                </a:solidFill>
              </a:defRPr>
            </a:lvl7pPr>
            <a:lvl8pPr marL="14617507" indent="0">
              <a:buNone/>
              <a:defRPr sz="6400">
                <a:solidFill>
                  <a:schemeClr val="tx1">
                    <a:tint val="75000"/>
                  </a:schemeClr>
                </a:solidFill>
              </a:defRPr>
            </a:lvl8pPr>
            <a:lvl9pPr marL="16705722" indent="0">
              <a:buNone/>
              <a:defRPr sz="6400">
                <a:solidFill>
                  <a:schemeClr val="tx1">
                    <a:tint val="75000"/>
                  </a:schemeClr>
                </a:solidFill>
              </a:defRPr>
            </a:lvl9pPr>
          </a:lstStyle>
          <a:p>
            <a:pPr lvl="0"/>
            <a:r>
              <a:rPr lang="hu-HU" smtClean="0"/>
              <a:t>Mintaszöveg szerkesztése</a:t>
            </a:r>
          </a:p>
        </p:txBody>
      </p:sp>
      <p:sp>
        <p:nvSpPr>
          <p:cNvPr id="4" name="Dátum helye 3"/>
          <p:cNvSpPr>
            <a:spLocks noGrp="1"/>
          </p:cNvSpPr>
          <p:nvPr>
            <p:ph type="dt" sz="half" idx="10"/>
          </p:nvPr>
        </p:nvSpPr>
        <p:spPr/>
        <p:txBody>
          <a:bodyPr/>
          <a:lstStyle>
            <a:lvl1pPr>
              <a:defRPr/>
            </a:lvl1pPr>
          </a:lstStyle>
          <a:p>
            <a:pPr>
              <a:defRPr/>
            </a:pPr>
            <a:fld id="{3D9C3396-97DA-481C-B4CD-5267F178D546}" type="datetimeFigureOut">
              <a:rPr lang="hu-HU"/>
              <a:pPr>
                <a:defRPr/>
              </a:pPr>
              <a:t>2017. 10. 09.</a:t>
            </a:fld>
            <a:endParaRPr lang="hu-HU"/>
          </a:p>
        </p:txBody>
      </p:sp>
      <p:sp>
        <p:nvSpPr>
          <p:cNvPr id="5" name="Élőláb helye 4"/>
          <p:cNvSpPr>
            <a:spLocks noGrp="1"/>
          </p:cNvSpPr>
          <p:nvPr>
            <p:ph type="ftr" sz="quarter" idx="11"/>
          </p:nvPr>
        </p:nvSpPr>
        <p:spPr/>
        <p:txBody>
          <a:bodyPr/>
          <a:lstStyle>
            <a:lvl1pPr>
              <a:defRPr/>
            </a:lvl1pPr>
          </a:lstStyle>
          <a:p>
            <a:pPr>
              <a:defRPr/>
            </a:pPr>
            <a:endParaRPr lang="hu-HU"/>
          </a:p>
        </p:txBody>
      </p:sp>
      <p:sp>
        <p:nvSpPr>
          <p:cNvPr id="6" name="Dia számának helye 5"/>
          <p:cNvSpPr>
            <a:spLocks noGrp="1"/>
          </p:cNvSpPr>
          <p:nvPr>
            <p:ph type="sldNum" sz="quarter" idx="12"/>
          </p:nvPr>
        </p:nvSpPr>
        <p:spPr/>
        <p:txBody>
          <a:bodyPr/>
          <a:lstStyle>
            <a:lvl1pPr>
              <a:defRPr/>
            </a:lvl1pPr>
          </a:lstStyle>
          <a:p>
            <a:pPr>
              <a:defRPr/>
            </a:pPr>
            <a:fld id="{EE61FD5A-47CD-4EB9-90B0-0A6E2B262843}" type="slidenum">
              <a:rPr lang="hu-HU"/>
              <a:pPr>
                <a:defRPr/>
              </a:pPr>
              <a:t>‹Nº›</a:t>
            </a:fld>
            <a:endParaRPr lang="hu-H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5015123" y="62349824"/>
            <a:ext cx="44867985" cy="176347340"/>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50387773" y="62349824"/>
            <a:ext cx="44867982" cy="176347340"/>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Dátum helye 3"/>
          <p:cNvSpPr>
            <a:spLocks noGrp="1"/>
          </p:cNvSpPr>
          <p:nvPr>
            <p:ph type="dt" sz="half" idx="10"/>
          </p:nvPr>
        </p:nvSpPr>
        <p:spPr/>
        <p:txBody>
          <a:bodyPr/>
          <a:lstStyle>
            <a:lvl1pPr>
              <a:defRPr/>
            </a:lvl1pPr>
          </a:lstStyle>
          <a:p>
            <a:pPr>
              <a:defRPr/>
            </a:pPr>
            <a:fld id="{14CAC79D-9200-4E63-8627-C0A3D96208D8}" type="datetimeFigureOut">
              <a:rPr lang="hu-HU"/>
              <a:pPr>
                <a:defRPr/>
              </a:pPr>
              <a:t>2017. 10. 09.</a:t>
            </a:fld>
            <a:endParaRPr lang="hu-HU"/>
          </a:p>
        </p:txBody>
      </p:sp>
      <p:sp>
        <p:nvSpPr>
          <p:cNvPr id="6" name="Élőláb helye 4"/>
          <p:cNvSpPr>
            <a:spLocks noGrp="1"/>
          </p:cNvSpPr>
          <p:nvPr>
            <p:ph type="ftr" sz="quarter" idx="11"/>
          </p:nvPr>
        </p:nvSpPr>
        <p:spPr/>
        <p:txBody>
          <a:bodyPr/>
          <a:lstStyle>
            <a:lvl1pPr>
              <a:defRPr/>
            </a:lvl1pPr>
          </a:lstStyle>
          <a:p>
            <a:pPr>
              <a:defRPr/>
            </a:pPr>
            <a:endParaRPr lang="hu-HU"/>
          </a:p>
        </p:txBody>
      </p:sp>
      <p:sp>
        <p:nvSpPr>
          <p:cNvPr id="7" name="Dia számának helye 5"/>
          <p:cNvSpPr>
            <a:spLocks noGrp="1"/>
          </p:cNvSpPr>
          <p:nvPr>
            <p:ph type="sldNum" sz="quarter" idx="12"/>
          </p:nvPr>
        </p:nvSpPr>
        <p:spPr/>
        <p:txBody>
          <a:bodyPr/>
          <a:lstStyle>
            <a:lvl1pPr>
              <a:defRPr/>
            </a:lvl1pPr>
          </a:lstStyle>
          <a:p>
            <a:pPr>
              <a:defRPr/>
            </a:pPr>
            <a:fld id="{42798B97-852F-4B67-985B-ACE4F253FB46}" type="slidenum">
              <a:rPr lang="hu-HU"/>
              <a:pPr>
                <a:defRPr/>
              </a:pPr>
              <a:t>‹Nº›</a:t>
            </a:fld>
            <a:endParaRPr lang="hu-H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1513999" y="1714326"/>
            <a:ext cx="27251978" cy="7134754"/>
          </a:xfrm>
        </p:spPr>
        <p:txBody>
          <a:bodyPr/>
          <a:lstStyle>
            <a:lvl1pPr>
              <a:defRPr/>
            </a:lvl1pPr>
          </a:lstStyle>
          <a:p>
            <a:r>
              <a:rPr lang="hu-HU" smtClean="0"/>
              <a:t>Mintacím szerkesztése</a:t>
            </a:r>
            <a:endParaRPr lang="hu-HU"/>
          </a:p>
        </p:txBody>
      </p:sp>
      <p:sp>
        <p:nvSpPr>
          <p:cNvPr id="3" name="Szöveg helye 2"/>
          <p:cNvSpPr>
            <a:spLocks noGrp="1"/>
          </p:cNvSpPr>
          <p:nvPr>
            <p:ph type="body" idx="1"/>
          </p:nvPr>
        </p:nvSpPr>
        <p:spPr>
          <a:xfrm>
            <a:off x="1513999" y="9582375"/>
            <a:ext cx="13378914"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hu-HU" smtClean="0"/>
              <a:t>Mintaszöveg szerkesztése</a:t>
            </a:r>
          </a:p>
        </p:txBody>
      </p:sp>
      <p:sp>
        <p:nvSpPr>
          <p:cNvPr id="4" name="Tartalom helye 3"/>
          <p:cNvSpPr>
            <a:spLocks noGrp="1"/>
          </p:cNvSpPr>
          <p:nvPr>
            <p:ph sz="half" idx="2"/>
          </p:nvPr>
        </p:nvSpPr>
        <p:spPr>
          <a:xfrm>
            <a:off x="1513999" y="13575852"/>
            <a:ext cx="13378914"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15381808" y="9582375"/>
            <a:ext cx="13384170" cy="3993477"/>
          </a:xfrm>
        </p:spPr>
        <p:txBody>
          <a:bodyPr anchor="b"/>
          <a:lstStyle>
            <a:lvl1pPr marL="0" indent="0">
              <a:buNone/>
              <a:defRPr sz="11000" b="1"/>
            </a:lvl1pPr>
            <a:lvl2pPr marL="2088215" indent="0">
              <a:buNone/>
              <a:defRPr sz="9100" b="1"/>
            </a:lvl2pPr>
            <a:lvl3pPr marL="4176431" indent="0">
              <a:buNone/>
              <a:defRPr sz="8200" b="1"/>
            </a:lvl3pPr>
            <a:lvl4pPr marL="6264646" indent="0">
              <a:buNone/>
              <a:defRPr sz="7300" b="1"/>
            </a:lvl4pPr>
            <a:lvl5pPr marL="8352861" indent="0">
              <a:buNone/>
              <a:defRPr sz="7300" b="1"/>
            </a:lvl5pPr>
            <a:lvl6pPr marL="10441076" indent="0">
              <a:buNone/>
              <a:defRPr sz="7300" b="1"/>
            </a:lvl6pPr>
            <a:lvl7pPr marL="12529292" indent="0">
              <a:buNone/>
              <a:defRPr sz="7300" b="1"/>
            </a:lvl7pPr>
            <a:lvl8pPr marL="14617507" indent="0">
              <a:buNone/>
              <a:defRPr sz="7300" b="1"/>
            </a:lvl8pPr>
            <a:lvl9pPr marL="16705722" indent="0">
              <a:buNone/>
              <a:defRPr sz="7300" b="1"/>
            </a:lvl9pPr>
          </a:lstStyle>
          <a:p>
            <a:pPr lvl="0"/>
            <a:r>
              <a:rPr lang="hu-HU" smtClean="0"/>
              <a:t>Mintaszöveg szerkesztése</a:t>
            </a:r>
          </a:p>
        </p:txBody>
      </p:sp>
      <p:sp>
        <p:nvSpPr>
          <p:cNvPr id="6" name="Tartalom helye 5"/>
          <p:cNvSpPr>
            <a:spLocks noGrp="1"/>
          </p:cNvSpPr>
          <p:nvPr>
            <p:ph sz="quarter" idx="4"/>
          </p:nvPr>
        </p:nvSpPr>
        <p:spPr>
          <a:xfrm>
            <a:off x="15381808" y="13575852"/>
            <a:ext cx="13384170" cy="24664452"/>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Dátum helye 3"/>
          <p:cNvSpPr>
            <a:spLocks noGrp="1"/>
          </p:cNvSpPr>
          <p:nvPr>
            <p:ph type="dt" sz="half" idx="10"/>
          </p:nvPr>
        </p:nvSpPr>
        <p:spPr/>
        <p:txBody>
          <a:bodyPr/>
          <a:lstStyle>
            <a:lvl1pPr>
              <a:defRPr/>
            </a:lvl1pPr>
          </a:lstStyle>
          <a:p>
            <a:pPr>
              <a:defRPr/>
            </a:pPr>
            <a:fld id="{BC271525-3EED-44BA-B914-6914E3427453}" type="datetimeFigureOut">
              <a:rPr lang="hu-HU"/>
              <a:pPr>
                <a:defRPr/>
              </a:pPr>
              <a:t>2017. 10. 09.</a:t>
            </a:fld>
            <a:endParaRPr lang="hu-HU"/>
          </a:p>
        </p:txBody>
      </p:sp>
      <p:sp>
        <p:nvSpPr>
          <p:cNvPr id="8" name="Élőláb helye 4"/>
          <p:cNvSpPr>
            <a:spLocks noGrp="1"/>
          </p:cNvSpPr>
          <p:nvPr>
            <p:ph type="ftr" sz="quarter" idx="11"/>
          </p:nvPr>
        </p:nvSpPr>
        <p:spPr/>
        <p:txBody>
          <a:bodyPr/>
          <a:lstStyle>
            <a:lvl1pPr>
              <a:defRPr/>
            </a:lvl1pPr>
          </a:lstStyle>
          <a:p>
            <a:pPr>
              <a:defRPr/>
            </a:pPr>
            <a:endParaRPr lang="hu-HU"/>
          </a:p>
        </p:txBody>
      </p:sp>
      <p:sp>
        <p:nvSpPr>
          <p:cNvPr id="9" name="Dia számának helye 5"/>
          <p:cNvSpPr>
            <a:spLocks noGrp="1"/>
          </p:cNvSpPr>
          <p:nvPr>
            <p:ph type="sldNum" sz="quarter" idx="12"/>
          </p:nvPr>
        </p:nvSpPr>
        <p:spPr/>
        <p:txBody>
          <a:bodyPr/>
          <a:lstStyle>
            <a:lvl1pPr>
              <a:defRPr/>
            </a:lvl1pPr>
          </a:lstStyle>
          <a:p>
            <a:pPr>
              <a:defRPr/>
            </a:pPr>
            <a:fld id="{0432B9BB-6338-469E-86C5-02D33CE29CEC}" type="slidenum">
              <a:rPr lang="hu-HU"/>
              <a:pPr>
                <a:defRPr/>
              </a:pPr>
              <a:t>‹Nº›</a:t>
            </a:fld>
            <a:endParaRPr lang="hu-H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Dátum helye 3"/>
          <p:cNvSpPr>
            <a:spLocks noGrp="1"/>
          </p:cNvSpPr>
          <p:nvPr>
            <p:ph type="dt" sz="half" idx="10"/>
          </p:nvPr>
        </p:nvSpPr>
        <p:spPr/>
        <p:txBody>
          <a:bodyPr/>
          <a:lstStyle>
            <a:lvl1pPr>
              <a:defRPr/>
            </a:lvl1pPr>
          </a:lstStyle>
          <a:p>
            <a:pPr>
              <a:defRPr/>
            </a:pPr>
            <a:fld id="{EBC21018-A530-4090-BB39-1254BA401761}" type="datetimeFigureOut">
              <a:rPr lang="hu-HU"/>
              <a:pPr>
                <a:defRPr/>
              </a:pPr>
              <a:t>2017. 10. 09.</a:t>
            </a:fld>
            <a:endParaRPr lang="hu-HU"/>
          </a:p>
        </p:txBody>
      </p:sp>
      <p:sp>
        <p:nvSpPr>
          <p:cNvPr id="4" name="Élőláb helye 4"/>
          <p:cNvSpPr>
            <a:spLocks noGrp="1"/>
          </p:cNvSpPr>
          <p:nvPr>
            <p:ph type="ftr" sz="quarter" idx="11"/>
          </p:nvPr>
        </p:nvSpPr>
        <p:spPr/>
        <p:txBody>
          <a:bodyPr/>
          <a:lstStyle>
            <a:lvl1pPr>
              <a:defRPr/>
            </a:lvl1pPr>
          </a:lstStyle>
          <a:p>
            <a:pPr>
              <a:defRPr/>
            </a:pPr>
            <a:endParaRPr lang="hu-HU"/>
          </a:p>
        </p:txBody>
      </p:sp>
      <p:sp>
        <p:nvSpPr>
          <p:cNvPr id="5" name="Dia számának helye 5"/>
          <p:cNvSpPr>
            <a:spLocks noGrp="1"/>
          </p:cNvSpPr>
          <p:nvPr>
            <p:ph type="sldNum" sz="quarter" idx="12"/>
          </p:nvPr>
        </p:nvSpPr>
        <p:spPr/>
        <p:txBody>
          <a:bodyPr/>
          <a:lstStyle>
            <a:lvl1pPr>
              <a:defRPr/>
            </a:lvl1pPr>
          </a:lstStyle>
          <a:p>
            <a:pPr>
              <a:defRPr/>
            </a:pPr>
            <a:fld id="{31318FF0-97D5-49C7-8866-9E20DBEDACDE}" type="slidenum">
              <a:rPr lang="hu-HU"/>
              <a:pPr>
                <a:defRPr/>
              </a:pPr>
              <a:t>‹Nº›</a:t>
            </a:fld>
            <a:endParaRPr lang="hu-H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3"/>
          <p:cNvSpPr>
            <a:spLocks noGrp="1"/>
          </p:cNvSpPr>
          <p:nvPr>
            <p:ph type="dt" sz="half" idx="10"/>
          </p:nvPr>
        </p:nvSpPr>
        <p:spPr/>
        <p:txBody>
          <a:bodyPr/>
          <a:lstStyle>
            <a:lvl1pPr>
              <a:defRPr/>
            </a:lvl1pPr>
          </a:lstStyle>
          <a:p>
            <a:pPr>
              <a:defRPr/>
            </a:pPr>
            <a:fld id="{6A8FFEFB-56AB-4CE0-9194-47379471585F}" type="datetimeFigureOut">
              <a:rPr lang="hu-HU"/>
              <a:pPr>
                <a:defRPr/>
              </a:pPr>
              <a:t>2017. 10. 09.</a:t>
            </a:fld>
            <a:endParaRPr lang="hu-HU"/>
          </a:p>
        </p:txBody>
      </p:sp>
      <p:sp>
        <p:nvSpPr>
          <p:cNvPr id="3" name="Élőláb helye 4"/>
          <p:cNvSpPr>
            <a:spLocks noGrp="1"/>
          </p:cNvSpPr>
          <p:nvPr>
            <p:ph type="ftr" sz="quarter" idx="11"/>
          </p:nvPr>
        </p:nvSpPr>
        <p:spPr/>
        <p:txBody>
          <a:bodyPr/>
          <a:lstStyle>
            <a:lvl1pPr>
              <a:defRPr/>
            </a:lvl1pPr>
          </a:lstStyle>
          <a:p>
            <a:pPr>
              <a:defRPr/>
            </a:pPr>
            <a:endParaRPr lang="hu-HU"/>
          </a:p>
        </p:txBody>
      </p:sp>
      <p:sp>
        <p:nvSpPr>
          <p:cNvPr id="4" name="Dia számának helye 5"/>
          <p:cNvSpPr>
            <a:spLocks noGrp="1"/>
          </p:cNvSpPr>
          <p:nvPr>
            <p:ph type="sldNum" sz="quarter" idx="12"/>
          </p:nvPr>
        </p:nvSpPr>
        <p:spPr/>
        <p:txBody>
          <a:bodyPr/>
          <a:lstStyle>
            <a:lvl1pPr>
              <a:defRPr/>
            </a:lvl1pPr>
          </a:lstStyle>
          <a:p>
            <a:pPr>
              <a:defRPr/>
            </a:pPr>
            <a:fld id="{4E9E19F1-6F62-4D9B-8B45-ED5A06296678}" type="slidenum">
              <a:rPr lang="hu-HU"/>
              <a:pPr>
                <a:defRPr/>
              </a:pPr>
              <a:t>‹Nº›</a:t>
            </a:fld>
            <a:endParaRPr lang="hu-H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514000" y="1704413"/>
            <a:ext cx="9961903" cy="7253667"/>
          </a:xfrm>
        </p:spPr>
        <p:txBody>
          <a:bodyPr anchor="b"/>
          <a:lstStyle>
            <a:lvl1pPr algn="l">
              <a:defRPr sz="9100" b="1"/>
            </a:lvl1pPr>
          </a:lstStyle>
          <a:p>
            <a:r>
              <a:rPr lang="hu-HU" smtClean="0"/>
              <a:t>Mintacím szerkesztése</a:t>
            </a:r>
            <a:endParaRPr lang="hu-HU"/>
          </a:p>
        </p:txBody>
      </p:sp>
      <p:sp>
        <p:nvSpPr>
          <p:cNvPr id="3" name="Tartalom helye 2"/>
          <p:cNvSpPr>
            <a:spLocks noGrp="1"/>
          </p:cNvSpPr>
          <p:nvPr>
            <p:ph idx="1"/>
          </p:nvPr>
        </p:nvSpPr>
        <p:spPr>
          <a:xfrm>
            <a:off x="11838629" y="1704417"/>
            <a:ext cx="16927347" cy="36535890"/>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1514000" y="8958084"/>
            <a:ext cx="9961903" cy="2928222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hu-HU" smtClean="0"/>
              <a:t>Mintaszöveg szerkesztése</a:t>
            </a:r>
          </a:p>
        </p:txBody>
      </p:sp>
      <p:sp>
        <p:nvSpPr>
          <p:cNvPr id="5" name="Dátum helye 3"/>
          <p:cNvSpPr>
            <a:spLocks noGrp="1"/>
          </p:cNvSpPr>
          <p:nvPr>
            <p:ph type="dt" sz="half" idx="10"/>
          </p:nvPr>
        </p:nvSpPr>
        <p:spPr/>
        <p:txBody>
          <a:bodyPr/>
          <a:lstStyle>
            <a:lvl1pPr>
              <a:defRPr/>
            </a:lvl1pPr>
          </a:lstStyle>
          <a:p>
            <a:pPr>
              <a:defRPr/>
            </a:pPr>
            <a:fld id="{5276E2DC-1F3F-4662-A891-11A5D85B85BC}" type="datetimeFigureOut">
              <a:rPr lang="hu-HU"/>
              <a:pPr>
                <a:defRPr/>
              </a:pPr>
              <a:t>2017. 10. 09.</a:t>
            </a:fld>
            <a:endParaRPr lang="hu-HU"/>
          </a:p>
        </p:txBody>
      </p:sp>
      <p:sp>
        <p:nvSpPr>
          <p:cNvPr id="6" name="Élőláb helye 4"/>
          <p:cNvSpPr>
            <a:spLocks noGrp="1"/>
          </p:cNvSpPr>
          <p:nvPr>
            <p:ph type="ftr" sz="quarter" idx="11"/>
          </p:nvPr>
        </p:nvSpPr>
        <p:spPr/>
        <p:txBody>
          <a:bodyPr/>
          <a:lstStyle>
            <a:lvl1pPr>
              <a:defRPr/>
            </a:lvl1pPr>
          </a:lstStyle>
          <a:p>
            <a:pPr>
              <a:defRPr/>
            </a:pPr>
            <a:endParaRPr lang="hu-HU"/>
          </a:p>
        </p:txBody>
      </p:sp>
      <p:sp>
        <p:nvSpPr>
          <p:cNvPr id="7" name="Dia számának helye 5"/>
          <p:cNvSpPr>
            <a:spLocks noGrp="1"/>
          </p:cNvSpPr>
          <p:nvPr>
            <p:ph type="sldNum" sz="quarter" idx="12"/>
          </p:nvPr>
        </p:nvSpPr>
        <p:spPr/>
        <p:txBody>
          <a:bodyPr/>
          <a:lstStyle>
            <a:lvl1pPr>
              <a:defRPr/>
            </a:lvl1pPr>
          </a:lstStyle>
          <a:p>
            <a:pPr>
              <a:defRPr/>
            </a:pPr>
            <a:fld id="{FD01A810-8C0F-452B-9E0F-EC136A592872}" type="slidenum">
              <a:rPr lang="hu-HU"/>
              <a:pPr>
                <a:defRPr/>
              </a:pPr>
              <a:t>‹Nº›</a:t>
            </a:fld>
            <a:endParaRPr lang="hu-H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5935087" y="29965968"/>
            <a:ext cx="18167985" cy="3537652"/>
          </a:xfrm>
        </p:spPr>
        <p:txBody>
          <a:bodyPr anchor="b"/>
          <a:lstStyle>
            <a:lvl1pPr algn="l">
              <a:defRPr sz="9100" b="1"/>
            </a:lvl1pPr>
          </a:lstStyle>
          <a:p>
            <a:r>
              <a:rPr lang="hu-HU" smtClean="0"/>
              <a:t>Mintacím szerkesztése</a:t>
            </a:r>
            <a:endParaRPr lang="hu-HU"/>
          </a:p>
        </p:txBody>
      </p:sp>
      <p:sp>
        <p:nvSpPr>
          <p:cNvPr id="3" name="Kép helye 2"/>
          <p:cNvSpPr>
            <a:spLocks noGrp="1"/>
          </p:cNvSpPr>
          <p:nvPr>
            <p:ph type="pic" idx="1"/>
          </p:nvPr>
        </p:nvSpPr>
        <p:spPr>
          <a:xfrm>
            <a:off x="5935087" y="3825021"/>
            <a:ext cx="18167985" cy="25685115"/>
          </a:xfrm>
        </p:spPr>
        <p:txBody>
          <a:bodyPr rtlCol="0">
            <a:normAutofit/>
          </a:bodyPr>
          <a:lstStyle>
            <a:lvl1pPr marL="0" indent="0">
              <a:buNone/>
              <a:defRPr sz="14600"/>
            </a:lvl1pPr>
            <a:lvl2pPr marL="2088215" indent="0">
              <a:buNone/>
              <a:defRPr sz="12800"/>
            </a:lvl2pPr>
            <a:lvl3pPr marL="4176431" indent="0">
              <a:buNone/>
              <a:defRPr sz="11000"/>
            </a:lvl3pPr>
            <a:lvl4pPr marL="6264646" indent="0">
              <a:buNone/>
              <a:defRPr sz="9100"/>
            </a:lvl4pPr>
            <a:lvl5pPr marL="8352861" indent="0">
              <a:buNone/>
              <a:defRPr sz="9100"/>
            </a:lvl5pPr>
            <a:lvl6pPr marL="10441076" indent="0">
              <a:buNone/>
              <a:defRPr sz="9100"/>
            </a:lvl6pPr>
            <a:lvl7pPr marL="12529292" indent="0">
              <a:buNone/>
              <a:defRPr sz="9100"/>
            </a:lvl7pPr>
            <a:lvl8pPr marL="14617507" indent="0">
              <a:buNone/>
              <a:defRPr sz="9100"/>
            </a:lvl8pPr>
            <a:lvl9pPr marL="16705722" indent="0">
              <a:buNone/>
              <a:defRPr sz="9100"/>
            </a:lvl9pPr>
          </a:lstStyle>
          <a:p>
            <a:pPr lvl="0"/>
            <a:endParaRPr lang="hu-HU" noProof="0"/>
          </a:p>
        </p:txBody>
      </p:sp>
      <p:sp>
        <p:nvSpPr>
          <p:cNvPr id="4" name="Szöveg helye 3"/>
          <p:cNvSpPr>
            <a:spLocks noGrp="1"/>
          </p:cNvSpPr>
          <p:nvPr>
            <p:ph type="body" sz="half" idx="2"/>
          </p:nvPr>
        </p:nvSpPr>
        <p:spPr>
          <a:xfrm>
            <a:off x="5935087" y="33503620"/>
            <a:ext cx="18167985" cy="5024053"/>
          </a:xfrm>
        </p:spPr>
        <p:txBody>
          <a:bodyPr/>
          <a:lstStyle>
            <a:lvl1pPr marL="0" indent="0">
              <a:buNone/>
              <a:defRPr sz="6400"/>
            </a:lvl1pPr>
            <a:lvl2pPr marL="2088215" indent="0">
              <a:buNone/>
              <a:defRPr sz="5500"/>
            </a:lvl2pPr>
            <a:lvl3pPr marL="4176431" indent="0">
              <a:buNone/>
              <a:defRPr sz="4600"/>
            </a:lvl3pPr>
            <a:lvl4pPr marL="6264646" indent="0">
              <a:buNone/>
              <a:defRPr sz="4100"/>
            </a:lvl4pPr>
            <a:lvl5pPr marL="8352861" indent="0">
              <a:buNone/>
              <a:defRPr sz="4100"/>
            </a:lvl5pPr>
            <a:lvl6pPr marL="10441076" indent="0">
              <a:buNone/>
              <a:defRPr sz="4100"/>
            </a:lvl6pPr>
            <a:lvl7pPr marL="12529292" indent="0">
              <a:buNone/>
              <a:defRPr sz="4100"/>
            </a:lvl7pPr>
            <a:lvl8pPr marL="14617507" indent="0">
              <a:buNone/>
              <a:defRPr sz="4100"/>
            </a:lvl8pPr>
            <a:lvl9pPr marL="16705722" indent="0">
              <a:buNone/>
              <a:defRPr sz="4100"/>
            </a:lvl9pPr>
          </a:lstStyle>
          <a:p>
            <a:pPr lvl="0"/>
            <a:r>
              <a:rPr lang="hu-HU" smtClean="0"/>
              <a:t>Mintaszöveg szerkesztése</a:t>
            </a:r>
          </a:p>
        </p:txBody>
      </p:sp>
      <p:sp>
        <p:nvSpPr>
          <p:cNvPr id="5" name="Dátum helye 3"/>
          <p:cNvSpPr>
            <a:spLocks noGrp="1"/>
          </p:cNvSpPr>
          <p:nvPr>
            <p:ph type="dt" sz="half" idx="10"/>
          </p:nvPr>
        </p:nvSpPr>
        <p:spPr/>
        <p:txBody>
          <a:bodyPr/>
          <a:lstStyle>
            <a:lvl1pPr>
              <a:defRPr/>
            </a:lvl1pPr>
          </a:lstStyle>
          <a:p>
            <a:pPr>
              <a:defRPr/>
            </a:pPr>
            <a:fld id="{60220E89-FCCF-4F88-9C44-791FD3830447}" type="datetimeFigureOut">
              <a:rPr lang="hu-HU"/>
              <a:pPr>
                <a:defRPr/>
              </a:pPr>
              <a:t>2017. 10. 09.</a:t>
            </a:fld>
            <a:endParaRPr lang="hu-HU"/>
          </a:p>
        </p:txBody>
      </p:sp>
      <p:sp>
        <p:nvSpPr>
          <p:cNvPr id="6" name="Élőláb helye 4"/>
          <p:cNvSpPr>
            <a:spLocks noGrp="1"/>
          </p:cNvSpPr>
          <p:nvPr>
            <p:ph type="ftr" sz="quarter" idx="11"/>
          </p:nvPr>
        </p:nvSpPr>
        <p:spPr/>
        <p:txBody>
          <a:bodyPr/>
          <a:lstStyle>
            <a:lvl1pPr>
              <a:defRPr/>
            </a:lvl1pPr>
          </a:lstStyle>
          <a:p>
            <a:pPr>
              <a:defRPr/>
            </a:pPr>
            <a:endParaRPr lang="hu-HU"/>
          </a:p>
        </p:txBody>
      </p:sp>
      <p:sp>
        <p:nvSpPr>
          <p:cNvPr id="7" name="Dia számának helye 5"/>
          <p:cNvSpPr>
            <a:spLocks noGrp="1"/>
          </p:cNvSpPr>
          <p:nvPr>
            <p:ph type="sldNum" sz="quarter" idx="12"/>
          </p:nvPr>
        </p:nvSpPr>
        <p:spPr/>
        <p:txBody>
          <a:bodyPr/>
          <a:lstStyle>
            <a:lvl1pPr>
              <a:defRPr/>
            </a:lvl1pPr>
          </a:lstStyle>
          <a:p>
            <a:pPr>
              <a:defRPr/>
            </a:pPr>
            <a:fld id="{AEEC7ABA-ADA5-443F-929B-FB202BFE084D}" type="slidenum">
              <a:rPr lang="hu-HU"/>
              <a:pPr>
                <a:defRPr/>
              </a:pPr>
              <a:t>‹Nº›</a:t>
            </a:fld>
            <a:endParaRPr lang="hu-H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Cím helye 1"/>
          <p:cNvSpPr>
            <a:spLocks noGrp="1"/>
          </p:cNvSpPr>
          <p:nvPr>
            <p:ph type="title"/>
          </p:nvPr>
        </p:nvSpPr>
        <p:spPr bwMode="auto">
          <a:xfrm>
            <a:off x="1514475" y="1714500"/>
            <a:ext cx="27251025" cy="7134225"/>
          </a:xfrm>
          <a:prstGeom prst="rect">
            <a:avLst/>
          </a:prstGeom>
          <a:noFill/>
          <a:ln w="9525">
            <a:noFill/>
            <a:miter lim="800000"/>
            <a:headEnd/>
            <a:tailEnd/>
          </a:ln>
        </p:spPr>
        <p:txBody>
          <a:bodyPr vert="horz" wrap="square" lIns="417643" tIns="208822" rIns="417643" bIns="208822" numCol="1" anchor="ctr" anchorCtr="0" compatLnSpc="1">
            <a:prstTxWarp prst="textNoShape">
              <a:avLst/>
            </a:prstTxWarp>
          </a:bodyPr>
          <a:lstStyle/>
          <a:p>
            <a:pPr lvl="0"/>
            <a:r>
              <a:rPr lang="hu-HU" smtClean="0"/>
              <a:t>Mintacím szerkesztése</a:t>
            </a:r>
          </a:p>
        </p:txBody>
      </p:sp>
      <p:sp>
        <p:nvSpPr>
          <p:cNvPr id="1027" name="Szöveg helye 2"/>
          <p:cNvSpPr>
            <a:spLocks noGrp="1"/>
          </p:cNvSpPr>
          <p:nvPr>
            <p:ph type="body" idx="1"/>
          </p:nvPr>
        </p:nvSpPr>
        <p:spPr bwMode="auto">
          <a:xfrm>
            <a:off x="1514475" y="9988550"/>
            <a:ext cx="27251025" cy="28251150"/>
          </a:xfrm>
          <a:prstGeom prst="rect">
            <a:avLst/>
          </a:prstGeom>
          <a:noFill/>
          <a:ln w="9525">
            <a:noFill/>
            <a:miter lim="800000"/>
            <a:headEnd/>
            <a:tailEnd/>
          </a:ln>
        </p:spPr>
        <p:txBody>
          <a:bodyPr vert="horz" wrap="square" lIns="417643" tIns="208822" rIns="417643" bIns="208822" numCol="1" anchor="t" anchorCtr="0" compatLnSpc="1">
            <a:prstTxWarp prst="textNoShape">
              <a:avLst/>
            </a:prstTxWarp>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p>
        </p:txBody>
      </p:sp>
      <p:sp>
        <p:nvSpPr>
          <p:cNvPr id="4" name="Dátum helye 3"/>
          <p:cNvSpPr>
            <a:spLocks noGrp="1"/>
          </p:cNvSpPr>
          <p:nvPr>
            <p:ph type="dt" sz="half" idx="2"/>
          </p:nvPr>
        </p:nvSpPr>
        <p:spPr>
          <a:xfrm>
            <a:off x="1514475" y="39676388"/>
            <a:ext cx="7064375" cy="2279650"/>
          </a:xfrm>
          <a:prstGeom prst="rect">
            <a:avLst/>
          </a:prstGeom>
        </p:spPr>
        <p:txBody>
          <a:bodyPr vert="horz" lIns="417643" tIns="208822" rIns="417643" bIns="208822" rtlCol="0" anchor="ctr"/>
          <a:lstStyle>
            <a:lvl1pPr algn="l" defTabSz="4176431" fontAlgn="auto">
              <a:spcBef>
                <a:spcPts val="0"/>
              </a:spcBef>
              <a:spcAft>
                <a:spcPts val="0"/>
              </a:spcAft>
              <a:defRPr sz="5500" smtClean="0">
                <a:solidFill>
                  <a:schemeClr val="tx1">
                    <a:tint val="75000"/>
                  </a:schemeClr>
                </a:solidFill>
                <a:latin typeface="+mn-lt"/>
              </a:defRPr>
            </a:lvl1pPr>
          </a:lstStyle>
          <a:p>
            <a:pPr>
              <a:defRPr/>
            </a:pPr>
            <a:fld id="{E950FA70-4AB3-42A2-906B-A35C54FE7213}" type="datetimeFigureOut">
              <a:rPr lang="hu-HU"/>
              <a:pPr>
                <a:defRPr/>
              </a:pPr>
              <a:t>2017. 10. 09.</a:t>
            </a:fld>
            <a:endParaRPr lang="hu-HU"/>
          </a:p>
        </p:txBody>
      </p:sp>
      <p:sp>
        <p:nvSpPr>
          <p:cNvPr id="5" name="Élőláb helye 4"/>
          <p:cNvSpPr>
            <a:spLocks noGrp="1"/>
          </p:cNvSpPr>
          <p:nvPr>
            <p:ph type="ftr" sz="quarter" idx="3"/>
          </p:nvPr>
        </p:nvSpPr>
        <p:spPr>
          <a:xfrm>
            <a:off x="10345738" y="39676388"/>
            <a:ext cx="9588500" cy="2279650"/>
          </a:xfrm>
          <a:prstGeom prst="rect">
            <a:avLst/>
          </a:prstGeom>
        </p:spPr>
        <p:txBody>
          <a:bodyPr vert="horz" lIns="417643" tIns="208822" rIns="417643" bIns="208822" rtlCol="0" anchor="ctr"/>
          <a:lstStyle>
            <a:lvl1pPr algn="ctr" defTabSz="4176431" fontAlgn="auto">
              <a:spcBef>
                <a:spcPts val="0"/>
              </a:spcBef>
              <a:spcAft>
                <a:spcPts val="0"/>
              </a:spcAft>
              <a:defRPr sz="5500">
                <a:solidFill>
                  <a:schemeClr val="tx1">
                    <a:tint val="75000"/>
                  </a:schemeClr>
                </a:solidFill>
                <a:latin typeface="+mn-lt"/>
              </a:defRPr>
            </a:lvl1pPr>
          </a:lstStyle>
          <a:p>
            <a:pPr>
              <a:defRPr/>
            </a:pPr>
            <a:endParaRPr lang="hu-HU"/>
          </a:p>
        </p:txBody>
      </p:sp>
      <p:sp>
        <p:nvSpPr>
          <p:cNvPr id="6" name="Dia számának helye 5"/>
          <p:cNvSpPr>
            <a:spLocks noGrp="1"/>
          </p:cNvSpPr>
          <p:nvPr>
            <p:ph type="sldNum" sz="quarter" idx="4"/>
          </p:nvPr>
        </p:nvSpPr>
        <p:spPr>
          <a:xfrm>
            <a:off x="21701125" y="39676388"/>
            <a:ext cx="7064375" cy="2279650"/>
          </a:xfrm>
          <a:prstGeom prst="rect">
            <a:avLst/>
          </a:prstGeom>
        </p:spPr>
        <p:txBody>
          <a:bodyPr vert="horz" lIns="417643" tIns="208822" rIns="417643" bIns="208822" rtlCol="0" anchor="ctr"/>
          <a:lstStyle>
            <a:lvl1pPr algn="r" defTabSz="4176431" fontAlgn="auto">
              <a:spcBef>
                <a:spcPts val="0"/>
              </a:spcBef>
              <a:spcAft>
                <a:spcPts val="0"/>
              </a:spcAft>
              <a:defRPr sz="5500" smtClean="0">
                <a:solidFill>
                  <a:schemeClr val="tx1">
                    <a:tint val="75000"/>
                  </a:schemeClr>
                </a:solidFill>
                <a:latin typeface="+mn-lt"/>
              </a:defRPr>
            </a:lvl1pPr>
          </a:lstStyle>
          <a:p>
            <a:pPr>
              <a:defRPr/>
            </a:pPr>
            <a:fld id="{CB42CC7F-329F-425F-A370-171EB17AD5F5}" type="slidenum">
              <a:rPr lang="hu-HU"/>
              <a:pPr>
                <a:defRPr/>
              </a:pPr>
              <a:t>‹Nº›</a:t>
            </a:fld>
            <a:endParaRPr lang="hu-H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5125" rtl="0" fontAlgn="base">
        <a:spcBef>
          <a:spcPct val="0"/>
        </a:spcBef>
        <a:spcAft>
          <a:spcPct val="0"/>
        </a:spcAft>
        <a:defRPr sz="20100" kern="1200">
          <a:solidFill>
            <a:schemeClr val="tx1"/>
          </a:solidFill>
          <a:latin typeface="+mj-lt"/>
          <a:ea typeface="+mj-ea"/>
          <a:cs typeface="+mj-cs"/>
        </a:defRPr>
      </a:lvl1pPr>
      <a:lvl2pPr algn="ctr" defTabSz="4175125" rtl="0" fontAlgn="base">
        <a:spcBef>
          <a:spcPct val="0"/>
        </a:spcBef>
        <a:spcAft>
          <a:spcPct val="0"/>
        </a:spcAft>
        <a:defRPr sz="20100">
          <a:solidFill>
            <a:schemeClr val="tx1"/>
          </a:solidFill>
          <a:latin typeface="Calibri" pitchFamily="34" charset="0"/>
        </a:defRPr>
      </a:lvl2pPr>
      <a:lvl3pPr algn="ctr" defTabSz="4175125" rtl="0" fontAlgn="base">
        <a:spcBef>
          <a:spcPct val="0"/>
        </a:spcBef>
        <a:spcAft>
          <a:spcPct val="0"/>
        </a:spcAft>
        <a:defRPr sz="20100">
          <a:solidFill>
            <a:schemeClr val="tx1"/>
          </a:solidFill>
          <a:latin typeface="Calibri" pitchFamily="34" charset="0"/>
        </a:defRPr>
      </a:lvl3pPr>
      <a:lvl4pPr algn="ctr" defTabSz="4175125" rtl="0" fontAlgn="base">
        <a:spcBef>
          <a:spcPct val="0"/>
        </a:spcBef>
        <a:spcAft>
          <a:spcPct val="0"/>
        </a:spcAft>
        <a:defRPr sz="20100">
          <a:solidFill>
            <a:schemeClr val="tx1"/>
          </a:solidFill>
          <a:latin typeface="Calibri" pitchFamily="34" charset="0"/>
        </a:defRPr>
      </a:lvl4pPr>
      <a:lvl5pPr algn="ctr" defTabSz="4175125" rtl="0" fontAlgn="base">
        <a:spcBef>
          <a:spcPct val="0"/>
        </a:spcBef>
        <a:spcAft>
          <a:spcPct val="0"/>
        </a:spcAft>
        <a:defRPr sz="20100">
          <a:solidFill>
            <a:schemeClr val="tx1"/>
          </a:solidFill>
          <a:latin typeface="Calibri" pitchFamily="34" charset="0"/>
        </a:defRPr>
      </a:lvl5pPr>
      <a:lvl6pPr marL="457200" algn="ctr" defTabSz="4175125" rtl="0" fontAlgn="base">
        <a:spcBef>
          <a:spcPct val="0"/>
        </a:spcBef>
        <a:spcAft>
          <a:spcPct val="0"/>
        </a:spcAft>
        <a:defRPr sz="20100">
          <a:solidFill>
            <a:schemeClr val="tx1"/>
          </a:solidFill>
          <a:latin typeface="Calibri" pitchFamily="34" charset="0"/>
        </a:defRPr>
      </a:lvl6pPr>
      <a:lvl7pPr marL="914400" algn="ctr" defTabSz="4175125" rtl="0" fontAlgn="base">
        <a:spcBef>
          <a:spcPct val="0"/>
        </a:spcBef>
        <a:spcAft>
          <a:spcPct val="0"/>
        </a:spcAft>
        <a:defRPr sz="20100">
          <a:solidFill>
            <a:schemeClr val="tx1"/>
          </a:solidFill>
          <a:latin typeface="Calibri" pitchFamily="34" charset="0"/>
        </a:defRPr>
      </a:lvl7pPr>
      <a:lvl8pPr marL="1371600" algn="ctr" defTabSz="4175125" rtl="0" fontAlgn="base">
        <a:spcBef>
          <a:spcPct val="0"/>
        </a:spcBef>
        <a:spcAft>
          <a:spcPct val="0"/>
        </a:spcAft>
        <a:defRPr sz="20100">
          <a:solidFill>
            <a:schemeClr val="tx1"/>
          </a:solidFill>
          <a:latin typeface="Calibri" pitchFamily="34" charset="0"/>
        </a:defRPr>
      </a:lvl8pPr>
      <a:lvl9pPr marL="1828800" algn="ctr" defTabSz="4175125" rtl="0" fontAlgn="base">
        <a:spcBef>
          <a:spcPct val="0"/>
        </a:spcBef>
        <a:spcAft>
          <a:spcPct val="0"/>
        </a:spcAft>
        <a:defRPr sz="20100">
          <a:solidFill>
            <a:schemeClr val="tx1"/>
          </a:solidFill>
          <a:latin typeface="Calibri" pitchFamily="34" charset="0"/>
        </a:defRPr>
      </a:lvl9pPr>
    </p:titleStyle>
    <p:bodyStyle>
      <a:lvl1pPr marL="1565275" indent="-1565275" algn="l" defTabSz="4175125" rtl="0" fontAlgn="base">
        <a:spcBef>
          <a:spcPct val="20000"/>
        </a:spcBef>
        <a:spcAft>
          <a:spcPct val="0"/>
        </a:spcAft>
        <a:buFont typeface="Arial" charset="0"/>
        <a:buChar char="•"/>
        <a:defRPr sz="14600" kern="1200">
          <a:solidFill>
            <a:schemeClr val="tx1"/>
          </a:solidFill>
          <a:latin typeface="+mn-lt"/>
          <a:ea typeface="+mn-ea"/>
          <a:cs typeface="+mn-cs"/>
        </a:defRPr>
      </a:lvl1pPr>
      <a:lvl2pPr marL="3392488" indent="-1304925" algn="l" defTabSz="4175125" rtl="0" fontAlgn="base">
        <a:spcBef>
          <a:spcPct val="20000"/>
        </a:spcBef>
        <a:spcAft>
          <a:spcPct val="0"/>
        </a:spcAft>
        <a:buFont typeface="Arial" charset="0"/>
        <a:buChar char="–"/>
        <a:defRPr sz="12800" kern="1200">
          <a:solidFill>
            <a:schemeClr val="tx1"/>
          </a:solidFill>
          <a:latin typeface="+mn-lt"/>
          <a:ea typeface="+mn-ea"/>
          <a:cs typeface="+mn-cs"/>
        </a:defRPr>
      </a:lvl2pPr>
      <a:lvl3pPr marL="5219700" indent="-1042988" algn="l" defTabSz="4175125" rtl="0" fontAlgn="base">
        <a:spcBef>
          <a:spcPct val="20000"/>
        </a:spcBef>
        <a:spcAft>
          <a:spcPct val="0"/>
        </a:spcAft>
        <a:buFont typeface="Arial" charset="0"/>
        <a:buChar char="•"/>
        <a:defRPr sz="11000" kern="1200">
          <a:solidFill>
            <a:schemeClr val="tx1"/>
          </a:solidFill>
          <a:latin typeface="+mn-lt"/>
          <a:ea typeface="+mn-ea"/>
          <a:cs typeface="+mn-cs"/>
        </a:defRPr>
      </a:lvl3pPr>
      <a:lvl4pPr marL="7307263" indent="-1042988" algn="l" defTabSz="4175125" rtl="0" fontAlgn="base">
        <a:spcBef>
          <a:spcPct val="20000"/>
        </a:spcBef>
        <a:spcAft>
          <a:spcPct val="0"/>
        </a:spcAft>
        <a:buFont typeface="Arial" charset="0"/>
        <a:buChar char="–"/>
        <a:defRPr sz="9100" kern="1200">
          <a:solidFill>
            <a:schemeClr val="tx1"/>
          </a:solidFill>
          <a:latin typeface="+mn-lt"/>
          <a:ea typeface="+mn-ea"/>
          <a:cs typeface="+mn-cs"/>
        </a:defRPr>
      </a:lvl4pPr>
      <a:lvl5pPr marL="9396413" indent="-1042988" algn="l" defTabSz="4175125" rtl="0" fontAlgn="base">
        <a:spcBef>
          <a:spcPct val="20000"/>
        </a:spcBef>
        <a:spcAft>
          <a:spcPct val="0"/>
        </a:spcAft>
        <a:buFont typeface="Arial" charset="0"/>
        <a:buChar char="»"/>
        <a:defRPr sz="9100" kern="1200">
          <a:solidFill>
            <a:schemeClr val="tx1"/>
          </a:solidFill>
          <a:latin typeface="+mn-lt"/>
          <a:ea typeface="+mn-ea"/>
          <a:cs typeface="+mn-cs"/>
        </a:defRPr>
      </a:lvl5pPr>
      <a:lvl6pPr marL="11485184"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3399"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61615"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9830" indent="-1044108" algn="l" defTabSz="4176431"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hu-HU"/>
      </a:defPPr>
      <a:lvl1pPr marL="0" algn="l" defTabSz="4176431" rtl="0" eaLnBrk="1" latinLnBrk="0" hangingPunct="1">
        <a:defRPr sz="8200" kern="1200">
          <a:solidFill>
            <a:schemeClr val="tx1"/>
          </a:solidFill>
          <a:latin typeface="+mn-lt"/>
          <a:ea typeface="+mn-ea"/>
          <a:cs typeface="+mn-cs"/>
        </a:defRPr>
      </a:lvl1pPr>
      <a:lvl2pPr marL="2088215" algn="l" defTabSz="4176431" rtl="0" eaLnBrk="1" latinLnBrk="0" hangingPunct="1">
        <a:defRPr sz="8200" kern="1200">
          <a:solidFill>
            <a:schemeClr val="tx1"/>
          </a:solidFill>
          <a:latin typeface="+mn-lt"/>
          <a:ea typeface="+mn-ea"/>
          <a:cs typeface="+mn-cs"/>
        </a:defRPr>
      </a:lvl2pPr>
      <a:lvl3pPr marL="4176431" algn="l" defTabSz="4176431" rtl="0" eaLnBrk="1" latinLnBrk="0" hangingPunct="1">
        <a:defRPr sz="8200" kern="1200">
          <a:solidFill>
            <a:schemeClr val="tx1"/>
          </a:solidFill>
          <a:latin typeface="+mn-lt"/>
          <a:ea typeface="+mn-ea"/>
          <a:cs typeface="+mn-cs"/>
        </a:defRPr>
      </a:lvl3pPr>
      <a:lvl4pPr marL="6264646" algn="l" defTabSz="4176431" rtl="0" eaLnBrk="1" latinLnBrk="0" hangingPunct="1">
        <a:defRPr sz="8200" kern="1200">
          <a:solidFill>
            <a:schemeClr val="tx1"/>
          </a:solidFill>
          <a:latin typeface="+mn-lt"/>
          <a:ea typeface="+mn-ea"/>
          <a:cs typeface="+mn-cs"/>
        </a:defRPr>
      </a:lvl4pPr>
      <a:lvl5pPr marL="8352861" algn="l" defTabSz="4176431" rtl="0" eaLnBrk="1" latinLnBrk="0" hangingPunct="1">
        <a:defRPr sz="8200" kern="1200">
          <a:solidFill>
            <a:schemeClr val="tx1"/>
          </a:solidFill>
          <a:latin typeface="+mn-lt"/>
          <a:ea typeface="+mn-ea"/>
          <a:cs typeface="+mn-cs"/>
        </a:defRPr>
      </a:lvl5pPr>
      <a:lvl6pPr marL="10441076" algn="l" defTabSz="4176431" rtl="0" eaLnBrk="1" latinLnBrk="0" hangingPunct="1">
        <a:defRPr sz="8200" kern="1200">
          <a:solidFill>
            <a:schemeClr val="tx1"/>
          </a:solidFill>
          <a:latin typeface="+mn-lt"/>
          <a:ea typeface="+mn-ea"/>
          <a:cs typeface="+mn-cs"/>
        </a:defRPr>
      </a:lvl6pPr>
      <a:lvl7pPr marL="12529292" algn="l" defTabSz="4176431" rtl="0" eaLnBrk="1" latinLnBrk="0" hangingPunct="1">
        <a:defRPr sz="8200" kern="1200">
          <a:solidFill>
            <a:schemeClr val="tx1"/>
          </a:solidFill>
          <a:latin typeface="+mn-lt"/>
          <a:ea typeface="+mn-ea"/>
          <a:cs typeface="+mn-cs"/>
        </a:defRPr>
      </a:lvl7pPr>
      <a:lvl8pPr marL="14617507" algn="l" defTabSz="4176431" rtl="0" eaLnBrk="1" latinLnBrk="0" hangingPunct="1">
        <a:defRPr sz="8200" kern="1200">
          <a:solidFill>
            <a:schemeClr val="tx1"/>
          </a:solidFill>
          <a:latin typeface="+mn-lt"/>
          <a:ea typeface="+mn-ea"/>
          <a:cs typeface="+mn-cs"/>
        </a:defRPr>
      </a:lvl8pPr>
      <a:lvl9pPr marL="16705722" algn="l" defTabSz="4176431"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anavarro@icesi.edu.co"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ekerekített téglalap 3"/>
          <p:cNvSpPr/>
          <p:nvPr/>
        </p:nvSpPr>
        <p:spPr>
          <a:xfrm>
            <a:off x="0" y="236142"/>
            <a:ext cx="29524325" cy="41910000"/>
          </a:xfrm>
          <a:prstGeom prst="roundRect">
            <a:avLst>
              <a:gd name="adj" fmla="val 7035"/>
            </a:avLst>
          </a:prstGeom>
          <a:solidFill>
            <a:schemeClr val="bg1"/>
          </a:solid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4176431" fontAlgn="auto">
              <a:spcBef>
                <a:spcPts val="0"/>
              </a:spcBef>
              <a:spcAft>
                <a:spcPts val="0"/>
              </a:spcAft>
              <a:defRPr/>
            </a:pPr>
            <a:r>
              <a:rPr lang="en-US" sz="2400" smtClean="0">
                <a:latin typeface="Times New Roman" pitchFamily="18" charset="0"/>
                <a:cs typeface="Times New Roman" pitchFamily="18" charset="0"/>
              </a:rPr>
              <a:t>Fig. 3. Localization of the transmitter point</a:t>
            </a:r>
            <a:endParaRPr lang="en-US" sz="2200" b="1" dirty="0">
              <a:solidFill>
                <a:schemeClr val="tx1"/>
              </a:solidFill>
              <a:latin typeface="+mj-lt"/>
            </a:endParaRPr>
          </a:p>
        </p:txBody>
      </p:sp>
      <p:sp>
        <p:nvSpPr>
          <p:cNvPr id="2054" name="Szövegdoboz 8"/>
          <p:cNvSpPr txBox="1">
            <a:spLocks noChangeArrowheads="1"/>
          </p:cNvSpPr>
          <p:nvPr/>
        </p:nvSpPr>
        <p:spPr bwMode="auto">
          <a:xfrm>
            <a:off x="5731773" y="725750"/>
            <a:ext cx="18146016" cy="3785652"/>
          </a:xfrm>
          <a:prstGeom prst="rect">
            <a:avLst/>
          </a:prstGeom>
          <a:noFill/>
          <a:ln w="9525">
            <a:noFill/>
            <a:miter lim="800000"/>
            <a:headEnd/>
            <a:tailEnd/>
          </a:ln>
        </p:spPr>
        <p:txBody>
          <a:bodyPr wrap="square">
            <a:spAutoFit/>
          </a:bodyPr>
          <a:lstStyle/>
          <a:p>
            <a:pPr algn="ctr"/>
            <a:r>
              <a:rPr lang="es-CO" sz="6600" dirty="0" smtClean="0"/>
              <a:t>Machine </a:t>
            </a:r>
            <a:r>
              <a:rPr lang="es-CO" sz="6600" dirty="0" err="1" smtClean="0"/>
              <a:t>Learning</a:t>
            </a:r>
            <a:r>
              <a:rPr lang="es-CO" sz="6600" dirty="0" smtClean="0"/>
              <a:t> </a:t>
            </a:r>
            <a:r>
              <a:rPr lang="es-CO" sz="6600" dirty="0" err="1" smtClean="0"/>
              <a:t>Classifiers</a:t>
            </a:r>
            <a:r>
              <a:rPr lang="es-CO" sz="6600" dirty="0" smtClean="0"/>
              <a:t> to </a:t>
            </a:r>
            <a:r>
              <a:rPr lang="es-CO" sz="6600" dirty="0" err="1" smtClean="0"/>
              <a:t>Detect</a:t>
            </a:r>
            <a:r>
              <a:rPr lang="es-CO" sz="6600" dirty="0" smtClean="0"/>
              <a:t> </a:t>
            </a:r>
            <a:r>
              <a:rPr lang="es-CO" sz="6600" dirty="0" err="1" smtClean="0"/>
              <a:t>Malicious</a:t>
            </a:r>
            <a:r>
              <a:rPr lang="es-CO" sz="6600" dirty="0" smtClean="0"/>
              <a:t> </a:t>
            </a:r>
            <a:r>
              <a:rPr lang="es-CO" sz="6600" dirty="0" err="1" smtClean="0"/>
              <a:t>Websites</a:t>
            </a:r>
            <a:r>
              <a:rPr lang="en-US" sz="6600" dirty="0" smtClean="0"/>
              <a:t> </a:t>
            </a:r>
            <a:endParaRPr lang="es-CO" sz="6600" dirty="0"/>
          </a:p>
          <a:p>
            <a:pPr algn="ctr"/>
            <a:r>
              <a:rPr lang="es-CO" sz="3600" b="1" dirty="0" smtClean="0"/>
              <a:t>Christian Urcuqui</a:t>
            </a:r>
            <a:r>
              <a:rPr lang="es-CO" sz="3600" dirty="0" smtClean="0"/>
              <a:t>, </a:t>
            </a:r>
            <a:r>
              <a:rPr lang="es-CO" sz="3600" dirty="0" err="1" smtClean="0"/>
              <a:t>Andres</a:t>
            </a:r>
            <a:r>
              <a:rPr lang="es-CO" sz="3600" dirty="0" smtClean="0"/>
              <a:t> Navarro, José Osorio, Melisa García  </a:t>
            </a:r>
          </a:p>
          <a:p>
            <a:pPr algn="ctr"/>
            <a:r>
              <a:rPr lang="en-US" sz="2400" b="1" dirty="0" err="1" smtClean="0">
                <a:latin typeface="Calibri" pitchFamily="34" charset="0"/>
              </a:rPr>
              <a:t>Grupo</a:t>
            </a:r>
            <a:r>
              <a:rPr lang="en-US" sz="2400" b="1" dirty="0" smtClean="0">
                <a:latin typeface="Calibri" pitchFamily="34" charset="0"/>
              </a:rPr>
              <a:t> de </a:t>
            </a:r>
            <a:r>
              <a:rPr lang="en-US" sz="2400" b="1" dirty="0" err="1" smtClean="0">
                <a:latin typeface="Calibri" pitchFamily="34" charset="0"/>
              </a:rPr>
              <a:t>investigación</a:t>
            </a:r>
            <a:r>
              <a:rPr lang="en-US" sz="2400" b="1" dirty="0" smtClean="0">
                <a:latin typeface="Calibri" pitchFamily="34" charset="0"/>
              </a:rPr>
              <a:t> i2t</a:t>
            </a:r>
          </a:p>
          <a:p>
            <a:pPr algn="ctr"/>
            <a:r>
              <a:rPr lang="en-US" sz="2400" b="1" dirty="0" smtClean="0">
                <a:latin typeface="Calibri" pitchFamily="34" charset="0"/>
              </a:rPr>
              <a:t>Universidad Icesi, Cali, Colombia</a:t>
            </a:r>
            <a:endParaRPr lang="en-US" sz="2400" b="1" dirty="0">
              <a:latin typeface="Calibri" pitchFamily="34" charset="0"/>
            </a:endParaRPr>
          </a:p>
          <a:p>
            <a:pPr algn="ctr"/>
            <a:r>
              <a:rPr lang="en-US" sz="2400" b="1" dirty="0" smtClean="0">
                <a:latin typeface="Calibri" pitchFamily="34" charset="0"/>
                <a:hlinkClick r:id="rId2"/>
              </a:rPr>
              <a:t>ccurcuqui@icesi.edu.co</a:t>
            </a:r>
            <a:endParaRPr lang="en-US" sz="2400" b="1" dirty="0">
              <a:latin typeface="Calibri" pitchFamily="34" charset="0"/>
            </a:endParaRPr>
          </a:p>
        </p:txBody>
      </p:sp>
      <p:sp>
        <p:nvSpPr>
          <p:cNvPr id="10" name="Lekerekített téglalap 9"/>
          <p:cNvSpPr/>
          <p:nvPr/>
        </p:nvSpPr>
        <p:spPr>
          <a:xfrm>
            <a:off x="809974" y="5922542"/>
            <a:ext cx="13465695" cy="432048"/>
          </a:xfrm>
          <a:prstGeom prst="roundRect">
            <a:avLst>
              <a:gd name="adj" fmla="val 5000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176431" fontAlgn="auto">
              <a:spcBef>
                <a:spcPts val="0"/>
              </a:spcBef>
              <a:spcAft>
                <a:spcPts val="0"/>
              </a:spcAft>
              <a:defRPr/>
            </a:pPr>
            <a:r>
              <a:rPr lang="en-US" sz="3200" b="1" dirty="0"/>
              <a:t>Abstract</a:t>
            </a:r>
            <a:endParaRPr lang="en-US" sz="8000" b="1" dirty="0"/>
          </a:p>
        </p:txBody>
      </p:sp>
      <p:sp>
        <p:nvSpPr>
          <p:cNvPr id="2056" name="Szövegdoboz 2"/>
          <p:cNvSpPr txBox="1">
            <a:spLocks noChangeArrowheads="1"/>
          </p:cNvSpPr>
          <p:nvPr/>
        </p:nvSpPr>
        <p:spPr bwMode="auto">
          <a:xfrm>
            <a:off x="990093" y="6498165"/>
            <a:ext cx="13105456" cy="2499525"/>
          </a:xfrm>
          <a:prstGeom prst="rect">
            <a:avLst/>
          </a:prstGeom>
          <a:noFill/>
          <a:ln w="9525">
            <a:noFill/>
            <a:miter lim="800000"/>
            <a:headEnd/>
            <a:tailEnd/>
          </a:ln>
        </p:spPr>
        <p:txBody>
          <a:bodyPr/>
          <a:lstStyle/>
          <a:p>
            <a:pPr algn="just"/>
            <a:r>
              <a:rPr lang="en-US" sz="2400" dirty="0" smtClean="0"/>
              <a:t>A </a:t>
            </a:r>
            <a:r>
              <a:rPr lang="en-US" sz="2400" dirty="0"/>
              <a:t>risk that exists in Internet is the access of websites with malicious content, because they might be open doors for cybercrimes or be the mechanism to download files in order to affect organizations, persons and the environment</a:t>
            </a:r>
            <a:r>
              <a:rPr lang="en-US" sz="2400" dirty="0" smtClean="0"/>
              <a:t>. </a:t>
            </a:r>
            <a:r>
              <a:rPr lang="en-US" sz="2400" dirty="0"/>
              <a:t>Due the computer security complexity, studies have been working in to use machine learning algorithms to identify web malicious content. This article explores the application of a data analysis process through a framework that includes dynamic, static analysis, updated websites and a low interaction client honeypot in order to classify a website. Furthermore, it evaluates the capacity of the classification of four machine learning through the information analyzed. </a:t>
            </a:r>
            <a:endParaRPr lang="es-CO" sz="2400" b="1" dirty="0"/>
          </a:p>
        </p:txBody>
      </p:sp>
      <p:sp>
        <p:nvSpPr>
          <p:cNvPr id="18" name="Lekerekített téglalap 17"/>
          <p:cNvSpPr/>
          <p:nvPr/>
        </p:nvSpPr>
        <p:spPr>
          <a:xfrm>
            <a:off x="778502" y="9997337"/>
            <a:ext cx="13537504" cy="432048"/>
          </a:xfrm>
          <a:prstGeom prst="roundRect">
            <a:avLst>
              <a:gd name="adj" fmla="val 5000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176431" fontAlgn="auto">
              <a:spcBef>
                <a:spcPts val="0"/>
              </a:spcBef>
              <a:spcAft>
                <a:spcPts val="0"/>
              </a:spcAft>
              <a:defRPr/>
            </a:pPr>
            <a:r>
              <a:rPr lang="es-CO" sz="3200" b="1" dirty="0" smtClean="0"/>
              <a:t>Metodología</a:t>
            </a:r>
            <a:endParaRPr lang="es-CO" sz="8000" b="1" dirty="0"/>
          </a:p>
        </p:txBody>
      </p:sp>
      <p:sp>
        <p:nvSpPr>
          <p:cNvPr id="24" name="Lekerekített téglalap 23"/>
          <p:cNvSpPr/>
          <p:nvPr/>
        </p:nvSpPr>
        <p:spPr>
          <a:xfrm>
            <a:off x="15923697" y="5953928"/>
            <a:ext cx="12601400" cy="432048"/>
          </a:xfrm>
          <a:prstGeom prst="roundRect">
            <a:avLst>
              <a:gd name="adj" fmla="val 5000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176431" fontAlgn="auto">
              <a:spcBef>
                <a:spcPts val="0"/>
              </a:spcBef>
              <a:spcAft>
                <a:spcPts val="0"/>
              </a:spcAft>
              <a:defRPr/>
            </a:pPr>
            <a:r>
              <a:rPr lang="en-US" sz="3200" b="1" dirty="0" smtClean="0"/>
              <a:t> </a:t>
            </a:r>
            <a:r>
              <a:rPr lang="hu-HU" sz="3200" b="1" dirty="0"/>
              <a:t>R</a:t>
            </a:r>
            <a:r>
              <a:rPr lang="en-US" sz="3200" b="1" dirty="0" err="1" smtClean="0"/>
              <a:t>esultados</a:t>
            </a:r>
            <a:endParaRPr lang="en-US" sz="3200" b="1" dirty="0"/>
          </a:p>
        </p:txBody>
      </p:sp>
      <p:sp>
        <p:nvSpPr>
          <p:cNvPr id="2076" name="Szövegdoboz 29"/>
          <p:cNvSpPr txBox="1">
            <a:spLocks noChangeArrowheads="1"/>
          </p:cNvSpPr>
          <p:nvPr/>
        </p:nvSpPr>
        <p:spPr bwMode="auto">
          <a:xfrm>
            <a:off x="16499761" y="30158558"/>
            <a:ext cx="12025336" cy="1324767"/>
          </a:xfrm>
          <a:prstGeom prst="rect">
            <a:avLst/>
          </a:prstGeom>
          <a:noFill/>
          <a:ln w="9525">
            <a:noFill/>
            <a:miter lim="800000"/>
            <a:headEnd/>
            <a:tailEnd/>
          </a:ln>
        </p:spPr>
        <p:txBody>
          <a:bodyPr/>
          <a:lstStyle/>
          <a:p>
            <a:pPr algn="just">
              <a:spcAft>
                <a:spcPts val="1200"/>
              </a:spcAft>
            </a:pPr>
            <a:endParaRPr lang="en-US" sz="2800" dirty="0">
              <a:latin typeface="+mn-lt"/>
            </a:endParaRPr>
          </a:p>
        </p:txBody>
      </p:sp>
      <p:sp>
        <p:nvSpPr>
          <p:cNvPr id="36" name="Lekerekített téglalap 35"/>
          <p:cNvSpPr/>
          <p:nvPr/>
        </p:nvSpPr>
        <p:spPr>
          <a:xfrm>
            <a:off x="15569928" y="35169199"/>
            <a:ext cx="13033548" cy="432048"/>
          </a:xfrm>
          <a:prstGeom prst="roundRect">
            <a:avLst>
              <a:gd name="adj" fmla="val 5000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176431" fontAlgn="auto">
              <a:spcBef>
                <a:spcPts val="0"/>
              </a:spcBef>
              <a:spcAft>
                <a:spcPts val="0"/>
              </a:spcAft>
              <a:defRPr/>
            </a:pPr>
            <a:r>
              <a:rPr lang="en-US" sz="3200" b="1" dirty="0"/>
              <a:t>Conclusions</a:t>
            </a:r>
            <a:endParaRPr lang="en-US" sz="8000" b="1" dirty="0"/>
          </a:p>
        </p:txBody>
      </p:sp>
      <p:sp>
        <p:nvSpPr>
          <p:cNvPr id="2083" name="Szövegdoboz 38"/>
          <p:cNvSpPr txBox="1">
            <a:spLocks noChangeArrowheads="1"/>
          </p:cNvSpPr>
          <p:nvPr/>
        </p:nvSpPr>
        <p:spPr bwMode="auto">
          <a:xfrm>
            <a:off x="15944399" y="35563376"/>
            <a:ext cx="12385376" cy="4721987"/>
          </a:xfrm>
          <a:prstGeom prst="rect">
            <a:avLst/>
          </a:prstGeom>
          <a:noFill/>
          <a:ln w="9525">
            <a:noFill/>
            <a:miter lim="800000"/>
            <a:headEnd/>
            <a:tailEnd/>
          </a:ln>
        </p:spPr>
        <p:txBody>
          <a:bodyPr/>
          <a:lstStyle/>
          <a:p>
            <a:pPr algn="just"/>
            <a:r>
              <a:rPr lang="es-CO" sz="3200" dirty="0">
                <a:latin typeface="Times New Roman" pitchFamily="18" charset="0"/>
                <a:cs typeface="Times New Roman" pitchFamily="18" charset="0"/>
              </a:rPr>
              <a:t>Hemos encontrado que gran parte de los </a:t>
            </a:r>
            <a:r>
              <a:rPr lang="es-CO" sz="3200" dirty="0" err="1">
                <a:latin typeface="Times New Roman" pitchFamily="18" charset="0"/>
                <a:cs typeface="Times New Roman" pitchFamily="18" charset="0"/>
              </a:rPr>
              <a:t>honeypots</a:t>
            </a:r>
            <a:r>
              <a:rPr lang="es-CO" sz="3200" dirty="0">
                <a:latin typeface="Times New Roman" pitchFamily="18" charset="0"/>
                <a:cs typeface="Times New Roman" pitchFamily="18" charset="0"/>
              </a:rPr>
              <a:t> hoy en </a:t>
            </a:r>
            <a:r>
              <a:rPr lang="es-CO" sz="3200" dirty="0" smtClean="0">
                <a:latin typeface="Times New Roman" pitchFamily="18" charset="0"/>
                <a:cs typeface="Times New Roman" pitchFamily="18" charset="0"/>
              </a:rPr>
              <a:t>día </a:t>
            </a:r>
            <a:r>
              <a:rPr lang="es-CO" sz="3200" dirty="0">
                <a:latin typeface="Times New Roman" pitchFamily="18" charset="0"/>
                <a:cs typeface="Times New Roman" pitchFamily="18" charset="0"/>
              </a:rPr>
              <a:t>presentan una deficiencia en la </a:t>
            </a:r>
            <a:r>
              <a:rPr lang="es-CO" sz="3200" dirty="0" smtClean="0">
                <a:latin typeface="Times New Roman" pitchFamily="18" charset="0"/>
                <a:cs typeface="Times New Roman" pitchFamily="18" charset="0"/>
              </a:rPr>
              <a:t>documentación </a:t>
            </a:r>
            <a:r>
              <a:rPr lang="es-CO" sz="3200" dirty="0">
                <a:latin typeface="Times New Roman" pitchFamily="18" charset="0"/>
                <a:cs typeface="Times New Roman" pitchFamily="18" charset="0"/>
              </a:rPr>
              <a:t>y </a:t>
            </a:r>
            <a:r>
              <a:rPr lang="es-CO" sz="3200" dirty="0" smtClean="0">
                <a:latin typeface="Times New Roman" pitchFamily="18" charset="0"/>
                <a:cs typeface="Times New Roman" pitchFamily="18" charset="0"/>
              </a:rPr>
              <a:t>también </a:t>
            </a:r>
            <a:r>
              <a:rPr lang="es-CO" sz="3200" dirty="0">
                <a:latin typeface="Times New Roman" pitchFamily="18" charset="0"/>
                <a:cs typeface="Times New Roman" pitchFamily="18" charset="0"/>
              </a:rPr>
              <a:t>en sus actualizaciones, por lo tanto, se propone a trabajo a futuro realizar un estudio que proponga la </a:t>
            </a:r>
            <a:r>
              <a:rPr lang="es-CO" sz="3200" dirty="0" smtClean="0">
                <a:latin typeface="Times New Roman" pitchFamily="18" charset="0"/>
                <a:cs typeface="Times New Roman" pitchFamily="18" charset="0"/>
              </a:rPr>
              <a:t>evaluación </a:t>
            </a:r>
            <a:r>
              <a:rPr lang="es-CO" sz="3200" dirty="0">
                <a:latin typeface="Times New Roman" pitchFamily="18" charset="0"/>
                <a:cs typeface="Times New Roman" pitchFamily="18" charset="0"/>
              </a:rPr>
              <a:t>de estas herramientas aplicadas con la </a:t>
            </a:r>
            <a:r>
              <a:rPr lang="es-CO" sz="3200" dirty="0" smtClean="0">
                <a:latin typeface="Times New Roman" pitchFamily="18" charset="0"/>
                <a:cs typeface="Times New Roman" pitchFamily="18" charset="0"/>
              </a:rPr>
              <a:t>metodología </a:t>
            </a:r>
            <a:r>
              <a:rPr lang="es-CO" sz="3200" dirty="0">
                <a:latin typeface="Times New Roman" pitchFamily="18" charset="0"/>
                <a:cs typeface="Times New Roman" pitchFamily="18" charset="0"/>
              </a:rPr>
              <a:t>utilizada en este </a:t>
            </a:r>
            <a:r>
              <a:rPr lang="es-CO" sz="3200" dirty="0" smtClean="0">
                <a:latin typeface="Times New Roman" pitchFamily="18" charset="0"/>
                <a:cs typeface="Times New Roman" pitchFamily="18" charset="0"/>
              </a:rPr>
              <a:t>articulo. </a:t>
            </a:r>
            <a:r>
              <a:rPr lang="es-CO" sz="3200" dirty="0">
                <a:latin typeface="Times New Roman" pitchFamily="18" charset="0"/>
                <a:cs typeface="Times New Roman" pitchFamily="18" charset="0"/>
              </a:rPr>
              <a:t>Por otra parte, concluimos que a </a:t>
            </a:r>
            <a:r>
              <a:rPr lang="es-CO" sz="3200" dirty="0" smtClean="0">
                <a:latin typeface="Times New Roman" pitchFamily="18" charset="0"/>
                <a:cs typeface="Times New Roman" pitchFamily="18" charset="0"/>
              </a:rPr>
              <a:t>través </a:t>
            </a:r>
            <a:r>
              <a:rPr lang="es-CO" sz="3200" dirty="0">
                <a:latin typeface="Times New Roman" pitchFamily="18" charset="0"/>
                <a:cs typeface="Times New Roman" pitchFamily="18" charset="0"/>
              </a:rPr>
              <a:t>de un </a:t>
            </a:r>
            <a:r>
              <a:rPr lang="es-CO" sz="3200" dirty="0" err="1">
                <a:latin typeface="Times New Roman" pitchFamily="18" charset="0"/>
                <a:cs typeface="Times New Roman" pitchFamily="18" charset="0"/>
              </a:rPr>
              <a:t>honeypot</a:t>
            </a:r>
            <a:r>
              <a:rPr lang="es-CO" sz="3200" dirty="0">
                <a:latin typeface="Times New Roman" pitchFamily="18" charset="0"/>
                <a:cs typeface="Times New Roman" pitchFamily="18" charset="0"/>
              </a:rPr>
              <a:t> de baja </a:t>
            </a:r>
            <a:r>
              <a:rPr lang="es-CO" sz="3200" dirty="0" smtClean="0">
                <a:latin typeface="Times New Roman" pitchFamily="18" charset="0"/>
                <a:cs typeface="Times New Roman" pitchFamily="18" charset="0"/>
              </a:rPr>
              <a:t>interacción </a:t>
            </a:r>
            <a:r>
              <a:rPr lang="es-CO" sz="3200" dirty="0">
                <a:latin typeface="Times New Roman" pitchFamily="18" charset="0"/>
                <a:cs typeface="Times New Roman" pitchFamily="18" charset="0"/>
              </a:rPr>
              <a:t>y un conjunto de datos reciente, es posible identificar una </a:t>
            </a:r>
            <a:r>
              <a:rPr lang="es-CO" sz="3200" dirty="0" smtClean="0">
                <a:latin typeface="Times New Roman" pitchFamily="18" charset="0"/>
                <a:cs typeface="Times New Roman" pitchFamily="18" charset="0"/>
              </a:rPr>
              <a:t>página </a:t>
            </a:r>
            <a:r>
              <a:rPr lang="es-CO" sz="3200" dirty="0">
                <a:latin typeface="Times New Roman" pitchFamily="18" charset="0"/>
                <a:cs typeface="Times New Roman" pitchFamily="18" charset="0"/>
              </a:rPr>
              <a:t>web maliciosa con un resultado de exactitud del algoritmo J48 del 98,76 % con todas las </a:t>
            </a:r>
            <a:r>
              <a:rPr lang="es-CO" sz="3200" dirty="0" smtClean="0">
                <a:latin typeface="Times New Roman" pitchFamily="18" charset="0"/>
                <a:cs typeface="Times New Roman" pitchFamily="18" charset="0"/>
              </a:rPr>
              <a:t>características </a:t>
            </a:r>
            <a:r>
              <a:rPr lang="es-CO" sz="3200" dirty="0">
                <a:latin typeface="Times New Roman" pitchFamily="18" charset="0"/>
                <a:cs typeface="Times New Roman" pitchFamily="18" charset="0"/>
              </a:rPr>
              <a:t>y un 96,05 % para solo tres </a:t>
            </a:r>
            <a:r>
              <a:rPr lang="es-CO" sz="3200" dirty="0" smtClean="0">
                <a:latin typeface="Times New Roman" pitchFamily="18" charset="0"/>
                <a:cs typeface="Times New Roman" pitchFamily="18" charset="0"/>
              </a:rPr>
              <a:t>variables con un indicador kappa del 0,91, </a:t>
            </a:r>
            <a:r>
              <a:rPr lang="es-CO" sz="3200" dirty="0">
                <a:latin typeface="Times New Roman" pitchFamily="18" charset="0"/>
                <a:cs typeface="Times New Roman" pitchFamily="18" charset="0"/>
              </a:rPr>
              <a:t>adicionalmente presentamos los resultados de distintas combinaciones de </a:t>
            </a:r>
            <a:r>
              <a:rPr lang="es-CO" sz="3200" dirty="0" smtClean="0">
                <a:latin typeface="Times New Roman" pitchFamily="18" charset="0"/>
                <a:cs typeface="Times New Roman" pitchFamily="18" charset="0"/>
              </a:rPr>
              <a:t>características </a:t>
            </a:r>
            <a:r>
              <a:rPr lang="es-CO" sz="3200" dirty="0">
                <a:latin typeface="Times New Roman" pitchFamily="18" charset="0"/>
                <a:cs typeface="Times New Roman" pitchFamily="18" charset="0"/>
              </a:rPr>
              <a:t>debido a que un ataque </a:t>
            </a:r>
            <a:r>
              <a:rPr lang="es-CO" sz="3200" dirty="0" smtClean="0">
                <a:latin typeface="Times New Roman" pitchFamily="18" charset="0"/>
                <a:cs typeface="Times New Roman" pitchFamily="18" charset="0"/>
              </a:rPr>
              <a:t>cibernético </a:t>
            </a:r>
            <a:r>
              <a:rPr lang="es-CO" sz="3200" dirty="0">
                <a:latin typeface="Times New Roman" pitchFamily="18" charset="0"/>
                <a:cs typeface="Times New Roman" pitchFamily="18" charset="0"/>
              </a:rPr>
              <a:t>puede tener muchas variables y presentarse en distintos contextos.</a:t>
            </a:r>
          </a:p>
        </p:txBody>
      </p:sp>
      <p:sp>
        <p:nvSpPr>
          <p:cNvPr id="2084" name="Szövegdoboz 39"/>
          <p:cNvSpPr txBox="1">
            <a:spLocks noChangeArrowheads="1"/>
          </p:cNvSpPr>
          <p:nvPr/>
        </p:nvSpPr>
        <p:spPr bwMode="auto">
          <a:xfrm>
            <a:off x="10891838" y="41638538"/>
            <a:ext cx="8496300" cy="503237"/>
          </a:xfrm>
          <a:prstGeom prst="rect">
            <a:avLst/>
          </a:prstGeom>
          <a:noFill/>
          <a:ln w="9525">
            <a:noFill/>
            <a:miter lim="800000"/>
            <a:headEnd/>
            <a:tailEnd/>
          </a:ln>
        </p:spPr>
        <p:txBody>
          <a:bodyPr/>
          <a:lstStyle/>
          <a:p>
            <a:pPr algn="ctr"/>
            <a:r>
              <a:rPr lang="es-CO" sz="2400" b="1" dirty="0" smtClean="0">
                <a:solidFill>
                  <a:srgbClr val="0070C0"/>
                </a:solidFill>
                <a:latin typeface="Calibri" pitchFamily="34" charset="0"/>
              </a:rPr>
              <a:t>SSN 2017, </a:t>
            </a:r>
            <a:r>
              <a:rPr lang="es-CO" sz="2400" b="1" dirty="0" err="1" smtClean="0">
                <a:solidFill>
                  <a:srgbClr val="0070C0"/>
                </a:solidFill>
                <a:latin typeface="Calibri" pitchFamily="34" charset="0"/>
              </a:rPr>
              <a:t>Pucon</a:t>
            </a:r>
            <a:r>
              <a:rPr lang="en-GB" sz="2400" b="1" dirty="0" smtClean="0">
                <a:solidFill>
                  <a:srgbClr val="0070C0"/>
                </a:solidFill>
                <a:latin typeface="Calibri" pitchFamily="34" charset="0"/>
              </a:rPr>
              <a:t>, Chile </a:t>
            </a:r>
            <a:r>
              <a:rPr lang="hu-HU" sz="2400" b="1" dirty="0" smtClean="0">
                <a:solidFill>
                  <a:srgbClr val="0070C0"/>
                </a:solidFill>
                <a:latin typeface="Calibri" pitchFamily="34" charset="0"/>
              </a:rPr>
              <a:t>–  </a:t>
            </a:r>
            <a:r>
              <a:rPr lang="es-CO" sz="2400" b="1" dirty="0" smtClean="0">
                <a:solidFill>
                  <a:srgbClr val="0070C0"/>
                </a:solidFill>
                <a:latin typeface="Calibri" pitchFamily="34" charset="0"/>
              </a:rPr>
              <a:t>19 – 20 </a:t>
            </a:r>
            <a:r>
              <a:rPr lang="es-CO" sz="2400" b="1" dirty="0" err="1" smtClean="0">
                <a:solidFill>
                  <a:srgbClr val="0070C0"/>
                </a:solidFill>
                <a:latin typeface="Calibri" pitchFamily="34" charset="0"/>
              </a:rPr>
              <a:t>October</a:t>
            </a:r>
            <a:r>
              <a:rPr lang="en-GB" sz="2400" b="1" dirty="0" smtClean="0">
                <a:solidFill>
                  <a:srgbClr val="0070C0"/>
                </a:solidFill>
                <a:latin typeface="Calibri" pitchFamily="34" charset="0"/>
              </a:rPr>
              <a:t> </a:t>
            </a:r>
            <a:r>
              <a:rPr lang="hu-HU" sz="2400" b="1" dirty="0" smtClean="0">
                <a:solidFill>
                  <a:srgbClr val="0070C0"/>
                </a:solidFill>
                <a:latin typeface="Calibri" pitchFamily="34" charset="0"/>
              </a:rPr>
              <a:t>201</a:t>
            </a:r>
            <a:r>
              <a:rPr lang="es-CO" sz="2400" b="1" dirty="0">
                <a:solidFill>
                  <a:srgbClr val="0070C0"/>
                </a:solidFill>
                <a:latin typeface="Calibri" pitchFamily="34" charset="0"/>
              </a:rPr>
              <a:t>7</a:t>
            </a:r>
            <a:endParaRPr lang="en-US" sz="2400" b="1" dirty="0">
              <a:solidFill>
                <a:srgbClr val="0070C0"/>
              </a:solidFill>
              <a:latin typeface="Calibri" pitchFamily="34" charset="0"/>
            </a:endParaRPr>
          </a:p>
          <a:p>
            <a:pPr algn="ctr"/>
            <a:endParaRPr lang="hu-HU" dirty="0">
              <a:latin typeface="Calibri" pitchFamily="34" charset="0"/>
            </a:endParaRPr>
          </a:p>
        </p:txBody>
      </p:sp>
      <p:sp>
        <p:nvSpPr>
          <p:cNvPr id="2074" name="Szövegdoboz 27"/>
          <p:cNvSpPr txBox="1">
            <a:spLocks noChangeArrowheads="1"/>
          </p:cNvSpPr>
          <p:nvPr/>
        </p:nvSpPr>
        <p:spPr bwMode="auto">
          <a:xfrm>
            <a:off x="2191514" y="18328570"/>
            <a:ext cx="11517208" cy="1140016"/>
          </a:xfrm>
          <a:prstGeom prst="rect">
            <a:avLst/>
          </a:prstGeom>
          <a:noFill/>
          <a:ln w="9525">
            <a:noFill/>
            <a:miter lim="800000"/>
            <a:headEnd/>
            <a:tailEnd/>
          </a:ln>
        </p:spPr>
        <p:txBody>
          <a:bodyPr/>
          <a:lstStyle/>
          <a:p>
            <a:pPr algn="ctr"/>
            <a:r>
              <a:rPr lang="en-US" sz="2400" b="1" dirty="0">
                <a:latin typeface="Calibri" pitchFamily="34" charset="0"/>
              </a:rPr>
              <a:t>Fig. </a:t>
            </a:r>
            <a:r>
              <a:rPr lang="es-CO" sz="2400" b="1" dirty="0" smtClean="0">
                <a:latin typeface="Calibri" pitchFamily="34" charset="0"/>
              </a:rPr>
              <a:t>1</a:t>
            </a:r>
            <a:r>
              <a:rPr lang="en-US" sz="2400" b="1" dirty="0" smtClean="0">
                <a:latin typeface="Calibri" pitchFamily="34" charset="0"/>
              </a:rPr>
              <a:t>: </a:t>
            </a:r>
            <a:r>
              <a:rPr lang="en-US" sz="2400" dirty="0"/>
              <a:t>. </a:t>
            </a:r>
            <a:r>
              <a:rPr lang="es-CO" sz="2400" dirty="0" smtClean="0"/>
              <a:t>Marco de trabajo para análisis de páginas web maliciosas</a:t>
            </a:r>
            <a:endParaRPr lang="es-CO" sz="2400" dirty="0">
              <a:latin typeface="Calibri" pitchFamily="34" charset="0"/>
            </a:endParaRPr>
          </a:p>
        </p:txBody>
      </p:sp>
      <p:sp>
        <p:nvSpPr>
          <p:cNvPr id="3" name="Rectangle 8"/>
          <p:cNvSpPr>
            <a:spLocks noChangeArrowheads="1"/>
          </p:cNvSpPr>
          <p:nvPr/>
        </p:nvSpPr>
        <p:spPr bwMode="auto">
          <a:xfrm>
            <a:off x="0" y="7542"/>
            <a:ext cx="3027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18415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chemeClr val="tx1"/>
                </a:solidFill>
                <a:effectLst/>
                <a:latin typeface="Times New Roman" panose="02020603050405020304" pitchFamily="18" charset="0"/>
                <a:ea typeface="MS Mincho" panose="02020609040205080304" pitchFamily="49" charset="-128"/>
                <a:cs typeface="Times New Roman" panose="02020603050405020304" pitchFamily="18" charset="0"/>
              </a:rPr>
              <a:t>	</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47" name="Lekerekített téglalap 35"/>
          <p:cNvSpPr/>
          <p:nvPr/>
        </p:nvSpPr>
        <p:spPr>
          <a:xfrm>
            <a:off x="990093" y="38047434"/>
            <a:ext cx="13033548" cy="432048"/>
          </a:xfrm>
          <a:prstGeom prst="roundRect">
            <a:avLst>
              <a:gd name="adj" fmla="val 5000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176431" fontAlgn="auto">
              <a:spcBef>
                <a:spcPts val="0"/>
              </a:spcBef>
              <a:spcAft>
                <a:spcPts val="0"/>
              </a:spcAft>
              <a:defRPr/>
            </a:pPr>
            <a:r>
              <a:rPr lang="en-US" sz="3200" b="1" dirty="0" err="1" smtClean="0"/>
              <a:t>Referencias</a:t>
            </a:r>
            <a:endParaRPr lang="en-US" sz="8000" b="1" dirty="0"/>
          </a:p>
        </p:txBody>
      </p:sp>
      <p:sp>
        <p:nvSpPr>
          <p:cNvPr id="17" name="CuadroTexto 16"/>
          <p:cNvSpPr txBox="1"/>
          <p:nvPr/>
        </p:nvSpPr>
        <p:spPr>
          <a:xfrm>
            <a:off x="1062102" y="38708082"/>
            <a:ext cx="13213567" cy="1938992"/>
          </a:xfrm>
          <a:prstGeom prst="rect">
            <a:avLst/>
          </a:prstGeom>
          <a:noFill/>
        </p:spPr>
        <p:txBody>
          <a:bodyPr wrap="square" rtlCol="0">
            <a:spAutoFit/>
          </a:bodyPr>
          <a:lstStyle/>
          <a:p>
            <a:r>
              <a:rPr lang="en-US" sz="2000" dirty="0"/>
              <a:t>[</a:t>
            </a:r>
            <a:r>
              <a:rPr lang="en-US" sz="2000" dirty="0" smtClean="0"/>
              <a:t>1 ] </a:t>
            </a:r>
            <a:r>
              <a:rPr lang="en-US" sz="2000" dirty="0"/>
              <a:t>Xu, L., Zhan, Z., Xu, S., and Ye, K. </a:t>
            </a:r>
            <a:r>
              <a:rPr lang="en-US" sz="2000" dirty="0" err="1"/>
              <a:t>Crosslayer</a:t>
            </a:r>
            <a:r>
              <a:rPr lang="en-US" sz="2000" dirty="0"/>
              <a:t> detection of malicious websites. In Proceedings of the third ACM conference on Data and application security and privacy , (pp. 141-152). ACM. February 2013. </a:t>
            </a:r>
            <a:endParaRPr lang="en-US" sz="2000" dirty="0" smtClean="0"/>
          </a:p>
          <a:p>
            <a:r>
              <a:rPr lang="en-US" sz="2000" dirty="0" smtClean="0"/>
              <a:t>[2] </a:t>
            </a:r>
            <a:r>
              <a:rPr lang="en-US" sz="2000" dirty="0" err="1"/>
              <a:t>Mohaisen</a:t>
            </a:r>
            <a:r>
              <a:rPr lang="en-US" sz="2000" dirty="0"/>
              <a:t>, A. Towards automatic and lightweight detection and classification of malicious web contents. In Hot Topics in Web Systems and Technologies (</a:t>
            </a:r>
            <a:r>
              <a:rPr lang="en-US" sz="2000" dirty="0" err="1"/>
              <a:t>HotWeb</a:t>
            </a:r>
            <a:r>
              <a:rPr lang="en-US" sz="2000" dirty="0"/>
              <a:t>), Third IEEE Workshop on (pp. 67-72). IEEE. November 2015</a:t>
            </a:r>
            <a:r>
              <a:rPr lang="en-US" sz="2000" dirty="0" smtClean="0"/>
              <a:t>.</a:t>
            </a:r>
          </a:p>
          <a:p>
            <a:r>
              <a:rPr lang="en-US" sz="2000" dirty="0" smtClean="0"/>
              <a:t>[3] </a:t>
            </a:r>
            <a:r>
              <a:rPr lang="es-CO" sz="2000" dirty="0"/>
              <a:t>Urcuqui </a:t>
            </a:r>
            <a:r>
              <a:rPr lang="es-CO" sz="2000" dirty="0" smtClean="0"/>
              <a:t>López</a:t>
            </a:r>
            <a:r>
              <a:rPr lang="es-CO" sz="2000" dirty="0"/>
              <a:t>, C. C., </a:t>
            </a:r>
            <a:r>
              <a:rPr lang="es-CO" sz="2000" dirty="0" smtClean="0"/>
              <a:t>García Peña</a:t>
            </a:r>
            <a:r>
              <a:rPr lang="es-CO" sz="2000" dirty="0"/>
              <a:t>, M., Osorio Quintero, J. L., and Navarro Cadavid, A. </a:t>
            </a:r>
            <a:r>
              <a:rPr lang="es-CO" sz="2000" dirty="0" err="1"/>
              <a:t>Antidefacement-State</a:t>
            </a:r>
            <a:r>
              <a:rPr lang="es-CO" sz="2000" dirty="0"/>
              <a:t> of art. Sistemas &amp; </a:t>
            </a:r>
            <a:r>
              <a:rPr lang="es-CO" sz="2000" dirty="0" smtClean="0"/>
              <a:t>Telemática, </a:t>
            </a:r>
            <a:r>
              <a:rPr lang="es-CO" sz="2000" dirty="0"/>
              <a:t>14(39): 9-27, 2016. </a:t>
            </a:r>
          </a:p>
        </p:txBody>
      </p:sp>
      <p:sp>
        <p:nvSpPr>
          <p:cNvPr id="5" name="CuadroTexto 4"/>
          <p:cNvSpPr txBox="1">
            <a:spLocks/>
          </p:cNvSpPr>
          <p:nvPr/>
        </p:nvSpPr>
        <p:spPr>
          <a:xfrm>
            <a:off x="791497" y="10429385"/>
            <a:ext cx="13477472" cy="43611939"/>
          </a:xfrm>
          <a:prstGeom prst="rect">
            <a:avLst/>
          </a:prstGeom>
          <a:noFill/>
        </p:spPr>
        <p:txBody>
          <a:bodyPr wrap="square" rtlCol="0">
            <a:spAutoFit/>
          </a:bodyPr>
          <a:lstStyle/>
          <a:p>
            <a:pPr algn="just"/>
            <a:r>
              <a:rPr lang="es-CO" sz="2800" dirty="0">
                <a:latin typeface="Times New Roman" pitchFamily="18" charset="0"/>
                <a:cs typeface="Times New Roman" pitchFamily="18" charset="0"/>
              </a:rPr>
              <a:t>A continuación, se describe la metodología utilizada </a:t>
            </a:r>
            <a:r>
              <a:rPr lang="es-CO" sz="2800" dirty="0" smtClean="0">
                <a:latin typeface="Times New Roman" pitchFamily="18" charset="0"/>
                <a:cs typeface="Times New Roman" pitchFamily="18" charset="0"/>
              </a:rPr>
              <a:t>para </a:t>
            </a:r>
            <a:r>
              <a:rPr lang="es-CO" sz="2800" dirty="0">
                <a:latin typeface="Times New Roman" pitchFamily="18" charset="0"/>
                <a:cs typeface="Times New Roman" pitchFamily="18" charset="0"/>
              </a:rPr>
              <a:t>la evaluación de los resultados de los algoritmos </a:t>
            </a:r>
            <a:r>
              <a:rPr lang="en-US" sz="2800" dirty="0">
                <a:latin typeface="Times New Roman" pitchFamily="18" charset="0"/>
                <a:cs typeface="Times New Roman" pitchFamily="18" charset="0"/>
              </a:rPr>
              <a:t>de machine learning (J18, Naive Bayes, Support Vector </a:t>
            </a:r>
            <a:r>
              <a:rPr lang="es-CO" sz="2800" dirty="0">
                <a:latin typeface="Times New Roman" pitchFamily="18" charset="0"/>
                <a:cs typeface="Times New Roman" pitchFamily="18" charset="0"/>
              </a:rPr>
              <a:t>Machines y Regresión logística) en la clasificación de una pagina web basada en las características obtenidas de la capa de aplicación y de red. Además, la metodología incluye </a:t>
            </a:r>
            <a:r>
              <a:rPr lang="es-CO" sz="2800" dirty="0" smtClean="0">
                <a:latin typeface="Times New Roman" pitchFamily="18" charset="0"/>
                <a:cs typeface="Times New Roman" pitchFamily="18" charset="0"/>
              </a:rPr>
              <a:t>información </a:t>
            </a:r>
            <a:r>
              <a:rPr lang="es-CO" sz="2800" dirty="0">
                <a:latin typeface="Times New Roman" pitchFamily="18" charset="0"/>
                <a:cs typeface="Times New Roman" pitchFamily="18" charset="0"/>
              </a:rPr>
              <a:t>acerca de los </a:t>
            </a:r>
            <a:r>
              <a:rPr lang="es-CO" sz="2800" dirty="0" err="1" smtClean="0">
                <a:latin typeface="Times New Roman" pitchFamily="18" charset="0"/>
                <a:cs typeface="Times New Roman" pitchFamily="18" charset="0"/>
              </a:rPr>
              <a:t>datasets</a:t>
            </a:r>
            <a:r>
              <a:rPr lang="es-CO" sz="2800" dirty="0" smtClean="0">
                <a:latin typeface="Times New Roman" pitchFamily="18" charset="0"/>
                <a:cs typeface="Times New Roman" pitchFamily="18" charset="0"/>
              </a:rPr>
              <a:t> empleados </a:t>
            </a:r>
            <a:r>
              <a:rPr lang="es-CO" sz="2800" dirty="0">
                <a:latin typeface="Times New Roman" pitchFamily="18" charset="0"/>
                <a:cs typeface="Times New Roman" pitchFamily="18" charset="0"/>
              </a:rPr>
              <a:t>en el estudio, del </a:t>
            </a:r>
            <a:r>
              <a:rPr lang="es-CO" sz="2800" dirty="0" err="1">
                <a:latin typeface="Times New Roman" pitchFamily="18" charset="0"/>
                <a:cs typeface="Times New Roman" pitchFamily="18" charset="0"/>
              </a:rPr>
              <a:t>framework</a:t>
            </a:r>
            <a:r>
              <a:rPr lang="es-CO" sz="2800" dirty="0">
                <a:latin typeface="Times New Roman" pitchFamily="18" charset="0"/>
                <a:cs typeface="Times New Roman" pitchFamily="18" charset="0"/>
              </a:rPr>
              <a:t> de </a:t>
            </a:r>
            <a:r>
              <a:rPr lang="es-CO" sz="2800" dirty="0" smtClean="0">
                <a:latin typeface="Times New Roman" pitchFamily="18" charset="0"/>
                <a:cs typeface="Times New Roman" pitchFamily="18" charset="0"/>
              </a:rPr>
              <a:t>análisis estático </a:t>
            </a:r>
            <a:r>
              <a:rPr lang="es-CO" sz="2800" dirty="0">
                <a:latin typeface="Times New Roman" pitchFamily="18" charset="0"/>
                <a:cs typeface="Times New Roman" pitchFamily="18" charset="0"/>
              </a:rPr>
              <a:t>y </a:t>
            </a:r>
            <a:r>
              <a:rPr lang="es-CO" sz="2800" dirty="0" smtClean="0">
                <a:latin typeface="Times New Roman" pitchFamily="18" charset="0"/>
                <a:cs typeface="Times New Roman" pitchFamily="18" charset="0"/>
              </a:rPr>
              <a:t>dinámico </a:t>
            </a:r>
            <a:r>
              <a:rPr lang="es-CO" sz="2800" dirty="0">
                <a:latin typeface="Times New Roman" pitchFamily="18" charset="0"/>
                <a:cs typeface="Times New Roman" pitchFamily="18" charset="0"/>
              </a:rPr>
              <a:t>(</a:t>
            </a:r>
            <a:r>
              <a:rPr lang="es-CO" sz="2800" dirty="0" err="1">
                <a:latin typeface="Times New Roman" pitchFamily="18" charset="0"/>
                <a:cs typeface="Times New Roman" pitchFamily="18" charset="0"/>
              </a:rPr>
              <a:t>Fig</a:t>
            </a:r>
            <a:r>
              <a:rPr lang="es-CO" sz="2800" dirty="0">
                <a:latin typeface="Times New Roman" pitchFamily="18" charset="0"/>
                <a:cs typeface="Times New Roman" pitchFamily="18" charset="0"/>
              </a:rPr>
              <a:t> 1) </a:t>
            </a:r>
            <a:r>
              <a:rPr lang="es-CO" sz="2800" dirty="0" smtClean="0">
                <a:latin typeface="Times New Roman" pitchFamily="18" charset="0"/>
                <a:cs typeface="Times New Roman" pitchFamily="18" charset="0"/>
              </a:rPr>
              <a:t>para </a:t>
            </a:r>
            <a:r>
              <a:rPr lang="es-CO" sz="2800" dirty="0">
                <a:latin typeface="Times New Roman" pitchFamily="18" charset="0"/>
                <a:cs typeface="Times New Roman" pitchFamily="18" charset="0"/>
              </a:rPr>
              <a:t>la </a:t>
            </a:r>
            <a:r>
              <a:rPr lang="es-CO" sz="2800" dirty="0" smtClean="0">
                <a:latin typeface="Times New Roman" pitchFamily="18" charset="0"/>
                <a:cs typeface="Times New Roman" pitchFamily="18" charset="0"/>
              </a:rPr>
              <a:t>recolección </a:t>
            </a:r>
            <a:r>
              <a:rPr lang="es-CO" sz="2800" dirty="0">
                <a:latin typeface="Times New Roman" pitchFamily="18" charset="0"/>
                <a:cs typeface="Times New Roman" pitchFamily="18" charset="0"/>
              </a:rPr>
              <a:t>de los datos, </a:t>
            </a:r>
            <a:r>
              <a:rPr lang="es-CO" sz="2800" dirty="0" smtClean="0">
                <a:latin typeface="Times New Roman" pitchFamily="18" charset="0"/>
                <a:cs typeface="Times New Roman" pitchFamily="18" charset="0"/>
              </a:rPr>
              <a:t>los criterios </a:t>
            </a:r>
            <a:r>
              <a:rPr lang="es-CO" sz="2800" dirty="0">
                <a:latin typeface="Times New Roman" pitchFamily="18" charset="0"/>
                <a:cs typeface="Times New Roman" pitchFamily="18" charset="0"/>
              </a:rPr>
              <a:t>de </a:t>
            </a:r>
            <a:r>
              <a:rPr lang="es-CO" sz="2800" dirty="0" smtClean="0">
                <a:latin typeface="Times New Roman" pitchFamily="18" charset="0"/>
                <a:cs typeface="Times New Roman" pitchFamily="18" charset="0"/>
              </a:rPr>
              <a:t>evaluación, </a:t>
            </a:r>
            <a:r>
              <a:rPr lang="es-CO" sz="2800" dirty="0">
                <a:latin typeface="Times New Roman" pitchFamily="18" charset="0"/>
                <a:cs typeface="Times New Roman" pitchFamily="18" charset="0"/>
              </a:rPr>
              <a:t>un </a:t>
            </a:r>
            <a:r>
              <a:rPr lang="es-CO" sz="2800" dirty="0" smtClean="0">
                <a:latin typeface="Times New Roman" pitchFamily="18" charset="0"/>
                <a:cs typeface="Times New Roman" pitchFamily="18" charset="0"/>
              </a:rPr>
              <a:t>análisis </a:t>
            </a:r>
            <a:r>
              <a:rPr lang="es-CO" sz="2800" dirty="0">
                <a:latin typeface="Times New Roman" pitchFamily="18" charset="0"/>
                <a:cs typeface="Times New Roman" pitchFamily="18" charset="0"/>
              </a:rPr>
              <a:t>descriptivo de </a:t>
            </a:r>
            <a:r>
              <a:rPr lang="es-CO" sz="2800" dirty="0" smtClean="0">
                <a:latin typeface="Times New Roman" pitchFamily="18" charset="0"/>
                <a:cs typeface="Times New Roman" pitchFamily="18" charset="0"/>
              </a:rPr>
              <a:t>los datos </a:t>
            </a:r>
            <a:r>
              <a:rPr lang="es-CO" sz="2800" dirty="0">
                <a:latin typeface="Times New Roman" pitchFamily="18" charset="0"/>
                <a:cs typeface="Times New Roman" pitchFamily="18" charset="0"/>
              </a:rPr>
              <a:t>y los resultados de las pruebas de los </a:t>
            </a:r>
            <a:r>
              <a:rPr lang="es-CO" sz="2800" dirty="0" smtClean="0">
                <a:latin typeface="Times New Roman" pitchFamily="18" charset="0"/>
                <a:cs typeface="Times New Roman" pitchFamily="18" charset="0"/>
              </a:rPr>
              <a:t>algoritmos entrenados.</a:t>
            </a:r>
          </a:p>
          <a:p>
            <a:pPr algn="just"/>
            <a:endParaRPr lang="es-CO" sz="2800" dirty="0">
              <a:latin typeface="Times New Roman" pitchFamily="18" charset="0"/>
              <a:cs typeface="Times New Roman" pitchFamily="18" charset="0"/>
            </a:endParaRPr>
          </a:p>
          <a:p>
            <a:pPr algn="just"/>
            <a:endParaRPr lang="es-CO" sz="2800" dirty="0" smtClean="0">
              <a:latin typeface="Times New Roman" pitchFamily="18" charset="0"/>
              <a:cs typeface="Times New Roman" pitchFamily="18" charset="0"/>
            </a:endParaRPr>
          </a:p>
          <a:p>
            <a:pPr algn="just"/>
            <a:endParaRPr lang="es-CO" sz="2800" dirty="0">
              <a:latin typeface="Times New Roman" pitchFamily="18" charset="0"/>
              <a:cs typeface="Times New Roman" pitchFamily="18" charset="0"/>
            </a:endParaRPr>
          </a:p>
          <a:p>
            <a:pPr algn="just"/>
            <a:endParaRPr lang="es-CO" sz="2800" dirty="0" smtClean="0">
              <a:latin typeface="Times New Roman" pitchFamily="18" charset="0"/>
              <a:cs typeface="Times New Roman" pitchFamily="18" charset="0"/>
            </a:endParaRPr>
          </a:p>
          <a:p>
            <a:pPr algn="just"/>
            <a:endParaRPr lang="es-CO" sz="2800" dirty="0">
              <a:latin typeface="Times New Roman" pitchFamily="18" charset="0"/>
              <a:cs typeface="Times New Roman" pitchFamily="18" charset="0"/>
            </a:endParaRPr>
          </a:p>
          <a:p>
            <a:pPr algn="just"/>
            <a:endParaRPr lang="es-CO" sz="2800" dirty="0" smtClean="0">
              <a:latin typeface="Times New Roman" pitchFamily="18" charset="0"/>
              <a:cs typeface="Times New Roman" pitchFamily="18" charset="0"/>
            </a:endParaRPr>
          </a:p>
          <a:p>
            <a:pPr algn="just"/>
            <a:endParaRPr lang="es-CO" sz="2800" dirty="0">
              <a:latin typeface="Times New Roman" pitchFamily="18" charset="0"/>
              <a:cs typeface="Times New Roman" pitchFamily="18" charset="0"/>
            </a:endParaRPr>
          </a:p>
          <a:p>
            <a:pPr algn="just"/>
            <a:endParaRPr lang="es-CO" sz="2800" dirty="0" smtClean="0">
              <a:latin typeface="Times New Roman" pitchFamily="18" charset="0"/>
              <a:cs typeface="Times New Roman" pitchFamily="18" charset="0"/>
            </a:endParaRPr>
          </a:p>
          <a:p>
            <a:pPr algn="just"/>
            <a:endParaRPr lang="es-CO" sz="2800" dirty="0">
              <a:latin typeface="Times New Roman" pitchFamily="18" charset="0"/>
              <a:cs typeface="Times New Roman" pitchFamily="18" charset="0"/>
            </a:endParaRPr>
          </a:p>
          <a:p>
            <a:pPr algn="just"/>
            <a:endParaRPr lang="es-CO" sz="2800" dirty="0" smtClean="0">
              <a:latin typeface="Times New Roman" pitchFamily="18" charset="0"/>
              <a:cs typeface="Times New Roman" pitchFamily="18" charset="0"/>
            </a:endParaRPr>
          </a:p>
          <a:p>
            <a:pPr algn="just"/>
            <a:endParaRPr lang="es-CO" sz="2800" dirty="0">
              <a:latin typeface="Times New Roman" pitchFamily="18" charset="0"/>
              <a:cs typeface="Times New Roman" pitchFamily="18" charset="0"/>
            </a:endParaRPr>
          </a:p>
          <a:p>
            <a:pPr algn="just"/>
            <a:endParaRPr lang="es-CO" sz="2800" dirty="0" smtClean="0">
              <a:latin typeface="Times New Roman" pitchFamily="18" charset="0"/>
              <a:cs typeface="Times New Roman" pitchFamily="18" charset="0"/>
            </a:endParaRPr>
          </a:p>
          <a:p>
            <a:pPr algn="just"/>
            <a:endParaRPr lang="es-CO" sz="2800" dirty="0">
              <a:latin typeface="Times New Roman" pitchFamily="18" charset="0"/>
              <a:cs typeface="Times New Roman" pitchFamily="18" charset="0"/>
            </a:endParaRPr>
          </a:p>
          <a:p>
            <a:pPr algn="just">
              <a:tabLst>
                <a:tab pos="7893050" algn="l"/>
              </a:tabLst>
              <a:defRPr/>
            </a:pPr>
            <a:r>
              <a:rPr lang="es-CO" sz="2800" b="1" i="1" dirty="0" err="1">
                <a:latin typeface="Times New Roman" pitchFamily="18" charset="0"/>
                <a:cs typeface="Times New Roman" pitchFamily="18" charset="0"/>
              </a:rPr>
              <a:t>Dataset</a:t>
            </a:r>
            <a:r>
              <a:rPr lang="es-CO" sz="2800" b="1" i="1" dirty="0">
                <a:latin typeface="Times New Roman" pitchFamily="18" charset="0"/>
                <a:cs typeface="Times New Roman" pitchFamily="18" charset="0"/>
              </a:rPr>
              <a:t> </a:t>
            </a:r>
          </a:p>
          <a:p>
            <a:pPr algn="just">
              <a:tabLst>
                <a:tab pos="7893050" algn="l"/>
              </a:tabLst>
              <a:defRPr/>
            </a:pPr>
            <a:r>
              <a:rPr lang="es-CO" sz="2800" dirty="0">
                <a:latin typeface="Times New Roman" pitchFamily="18" charset="0"/>
                <a:cs typeface="Times New Roman" pitchFamily="18" charset="0"/>
              </a:rPr>
              <a:t>Las URL maliciosas se obtuvieron de las siguientes fuentes: machinelearning.inginf.units.it/</a:t>
            </a:r>
            <a:r>
              <a:rPr lang="es-CO" sz="2800" dirty="0" err="1">
                <a:latin typeface="Times New Roman" pitchFamily="18" charset="0"/>
                <a:cs typeface="Times New Roman" pitchFamily="18" charset="0"/>
              </a:rPr>
              <a:t>dataand-tools</a:t>
            </a:r>
            <a:r>
              <a:rPr lang="es-CO" sz="2800" dirty="0">
                <a:latin typeface="Times New Roman" pitchFamily="18" charset="0"/>
                <a:cs typeface="Times New Roman" pitchFamily="18" charset="0"/>
              </a:rPr>
              <a:t>/</a:t>
            </a:r>
            <a:r>
              <a:rPr lang="es-CO" sz="2800" dirty="0" err="1">
                <a:latin typeface="Times New Roman" pitchFamily="18" charset="0"/>
                <a:cs typeface="Times New Roman" pitchFamily="18" charset="0"/>
              </a:rPr>
              <a:t>hidden-fraudulent-urls-dataset</a:t>
            </a:r>
            <a:r>
              <a:rPr lang="es-CO" sz="2800" dirty="0">
                <a:latin typeface="Times New Roman" pitchFamily="18" charset="0"/>
                <a:cs typeface="Times New Roman" pitchFamily="18" charset="0"/>
              </a:rPr>
              <a:t>, malwaredomainlist.com y zeuztacker.abuse.ch; de las anteriores se consiguieron un total de 185.181 enlaces. Por otra parte, los enlaces de las paginas web benignas se extrajeron del repositorio https://github.com/faizann24/Using-machinelearning-to-detect-malicious-URLs.git, del cual se adquirieron 345.000 URL.</a:t>
            </a:r>
          </a:p>
          <a:p>
            <a:pPr algn="just">
              <a:tabLst>
                <a:tab pos="7893050" algn="l"/>
              </a:tabLst>
              <a:defRPr/>
            </a:pPr>
            <a:endParaRPr lang="es-CO" sz="2800" dirty="0">
              <a:latin typeface="Times New Roman" pitchFamily="18" charset="0"/>
              <a:cs typeface="Times New Roman" pitchFamily="18" charset="0"/>
            </a:endParaRPr>
          </a:p>
          <a:p>
            <a:pPr algn="just">
              <a:tabLst>
                <a:tab pos="7893050" algn="l"/>
              </a:tabLst>
              <a:defRPr/>
            </a:pPr>
            <a:r>
              <a:rPr lang="es-CO" sz="2800" b="1" dirty="0">
                <a:latin typeface="Times New Roman" pitchFamily="18" charset="0"/>
                <a:cs typeface="Times New Roman" pitchFamily="18" charset="0"/>
              </a:rPr>
              <a:t>Características </a:t>
            </a:r>
            <a:endParaRPr lang="es-CO" sz="2800" i="1" dirty="0">
              <a:latin typeface="Times New Roman" pitchFamily="18" charset="0"/>
              <a:cs typeface="Times New Roman" pitchFamily="18" charset="0"/>
            </a:endParaRPr>
          </a:p>
          <a:p>
            <a:pPr algn="just">
              <a:tabLst>
                <a:tab pos="7893050" algn="l"/>
              </a:tabLst>
              <a:defRPr/>
            </a:pPr>
            <a:r>
              <a:rPr lang="es-CO" sz="2800" i="1" dirty="0">
                <a:latin typeface="Times New Roman" pitchFamily="18" charset="0"/>
                <a:cs typeface="Times New Roman" pitchFamily="18" charset="0"/>
              </a:rPr>
              <a:t>Capa de aplicación</a:t>
            </a:r>
            <a:r>
              <a:rPr lang="es-CO" sz="2800" dirty="0">
                <a:latin typeface="Times New Roman" pitchFamily="18" charset="0"/>
                <a:cs typeface="Times New Roman" pitchFamily="18" charset="0"/>
              </a:rPr>
              <a:t> </a:t>
            </a:r>
          </a:p>
          <a:p>
            <a:pPr marL="457200" indent="-457200" algn="just">
              <a:buFont typeface="Arial" panose="020B0604020202020204" pitchFamily="34" charset="0"/>
              <a:buChar char="•"/>
              <a:tabLst>
                <a:tab pos="7893050" algn="l"/>
              </a:tabLst>
              <a:defRPr/>
            </a:pPr>
            <a:r>
              <a:rPr lang="es-CO" sz="2800" dirty="0">
                <a:latin typeface="Times New Roman" pitchFamily="18" charset="0"/>
                <a:cs typeface="Times New Roman" pitchFamily="18" charset="0"/>
              </a:rPr>
              <a:t>(A1): Content </a:t>
            </a:r>
            <a:r>
              <a:rPr lang="es-CO" sz="2800" dirty="0" err="1">
                <a:latin typeface="Times New Roman" pitchFamily="18" charset="0"/>
                <a:cs typeface="Times New Roman" pitchFamily="18" charset="0"/>
              </a:rPr>
              <a:t>length</a:t>
            </a:r>
            <a:r>
              <a:rPr lang="es-CO" sz="2800" dirty="0">
                <a:latin typeface="Times New Roman" pitchFamily="18" charset="0"/>
                <a:cs typeface="Times New Roman" pitchFamily="18" charset="0"/>
              </a:rPr>
              <a:t> representa el tamaño total de caracteres en la </a:t>
            </a:r>
            <a:r>
              <a:rPr lang="es-CO" sz="2800" dirty="0" smtClean="0">
                <a:latin typeface="Times New Roman" pitchFamily="18" charset="0"/>
                <a:cs typeface="Times New Roman" pitchFamily="18" charset="0"/>
              </a:rPr>
              <a:t>URL. </a:t>
            </a:r>
            <a:endParaRPr lang="es-CO" sz="2800" dirty="0">
              <a:latin typeface="Times New Roman" pitchFamily="18" charset="0"/>
              <a:cs typeface="Times New Roman" pitchFamily="18" charset="0"/>
            </a:endParaRPr>
          </a:p>
          <a:p>
            <a:pPr marL="457200" indent="-457200" algn="just">
              <a:buFont typeface="Arial" panose="020B0604020202020204" pitchFamily="34" charset="0"/>
              <a:buChar char="•"/>
              <a:tabLst>
                <a:tab pos="7893050" algn="l"/>
              </a:tabLst>
              <a:defRPr/>
            </a:pPr>
            <a:r>
              <a:rPr lang="es-CO" sz="2800" dirty="0">
                <a:latin typeface="Times New Roman" pitchFamily="18" charset="0"/>
                <a:cs typeface="Times New Roman" pitchFamily="18" charset="0"/>
              </a:rPr>
              <a:t>(A2): </a:t>
            </a:r>
            <a:r>
              <a:rPr lang="es-CO" sz="2800" dirty="0" err="1">
                <a:latin typeface="Times New Roman" pitchFamily="18" charset="0"/>
                <a:cs typeface="Times New Roman" pitchFamily="18" charset="0"/>
              </a:rPr>
              <a:t>Number</a:t>
            </a:r>
            <a:r>
              <a:rPr lang="es-CO" sz="2800" dirty="0">
                <a:latin typeface="Times New Roman" pitchFamily="18" charset="0"/>
                <a:cs typeface="Times New Roman" pitchFamily="18" charset="0"/>
              </a:rPr>
              <a:t> </a:t>
            </a:r>
            <a:r>
              <a:rPr lang="es-CO" sz="2800" dirty="0" err="1">
                <a:latin typeface="Times New Roman" pitchFamily="18" charset="0"/>
                <a:cs typeface="Times New Roman" pitchFamily="18" charset="0"/>
              </a:rPr>
              <a:t>special</a:t>
            </a:r>
            <a:r>
              <a:rPr lang="es-CO" sz="2800" dirty="0">
                <a:latin typeface="Times New Roman" pitchFamily="18" charset="0"/>
                <a:cs typeface="Times New Roman" pitchFamily="18" charset="0"/>
              </a:rPr>
              <a:t> </a:t>
            </a:r>
            <a:r>
              <a:rPr lang="es-CO" sz="2800" dirty="0" err="1">
                <a:latin typeface="Times New Roman" pitchFamily="18" charset="0"/>
                <a:cs typeface="Times New Roman" pitchFamily="18" charset="0"/>
              </a:rPr>
              <a:t>characters</a:t>
            </a:r>
            <a:r>
              <a:rPr lang="es-CO" sz="2800" dirty="0">
                <a:latin typeface="Times New Roman" pitchFamily="18" charset="0"/>
                <a:cs typeface="Times New Roman" pitchFamily="18" charset="0"/>
              </a:rPr>
              <a:t> es el total de caracteres especiales que aparecen sobre la</a:t>
            </a:r>
          </a:p>
          <a:p>
            <a:pPr marL="457200" indent="-457200" algn="just">
              <a:buFont typeface="Arial" panose="020B0604020202020204" pitchFamily="34" charset="0"/>
              <a:buChar char="•"/>
              <a:tabLst>
                <a:tab pos="7893050" algn="l"/>
              </a:tabLst>
              <a:defRPr/>
            </a:pPr>
            <a:r>
              <a:rPr lang="es-CO" sz="2800" dirty="0">
                <a:latin typeface="Times New Roman" pitchFamily="18" charset="0"/>
                <a:cs typeface="Times New Roman" pitchFamily="18" charset="0"/>
              </a:rPr>
              <a:t>URL (por ejemplo, ?, %, #, &amp;, , </a:t>
            </a:r>
            <a:r>
              <a:rPr lang="es-CO" sz="2800" dirty="0" smtClean="0">
                <a:latin typeface="Times New Roman" pitchFamily="18" charset="0"/>
                <a:cs typeface="Times New Roman" pitchFamily="18" charset="0"/>
              </a:rPr>
              <a:t>¯).</a:t>
            </a:r>
            <a:endParaRPr lang="es-CO" sz="2800" dirty="0">
              <a:latin typeface="Times New Roman" pitchFamily="18" charset="0"/>
              <a:cs typeface="Times New Roman" pitchFamily="18" charset="0"/>
            </a:endParaRPr>
          </a:p>
          <a:p>
            <a:pPr marL="457200" indent="-457200" algn="just">
              <a:buFont typeface="Arial" panose="020B0604020202020204" pitchFamily="34" charset="0"/>
              <a:buChar char="•"/>
              <a:tabLst>
                <a:tab pos="7893050" algn="l"/>
              </a:tabLst>
              <a:defRPr/>
            </a:pPr>
            <a:r>
              <a:rPr lang="es-CO" sz="2800" dirty="0">
                <a:latin typeface="Times New Roman" pitchFamily="18" charset="0"/>
                <a:cs typeface="Times New Roman" pitchFamily="18" charset="0"/>
              </a:rPr>
              <a:t>(A3): </a:t>
            </a:r>
            <a:r>
              <a:rPr lang="es-CO" sz="2800" dirty="0" err="1">
                <a:latin typeface="Times New Roman" pitchFamily="18" charset="0"/>
                <a:cs typeface="Times New Roman" pitchFamily="18" charset="0"/>
              </a:rPr>
              <a:t>HTTPHeader</a:t>
            </a:r>
            <a:r>
              <a:rPr lang="es-CO" sz="2800" dirty="0">
                <a:latin typeface="Times New Roman" pitchFamily="18" charset="0"/>
                <a:cs typeface="Times New Roman" pitchFamily="18" charset="0"/>
              </a:rPr>
              <a:t> </a:t>
            </a:r>
            <a:r>
              <a:rPr lang="es-CO" sz="2800" dirty="0" err="1">
                <a:latin typeface="Times New Roman" pitchFamily="18" charset="0"/>
                <a:cs typeface="Times New Roman" pitchFamily="18" charset="0"/>
              </a:rPr>
              <a:t>content</a:t>
            </a:r>
            <a:r>
              <a:rPr lang="es-CO" sz="2800" dirty="0">
                <a:latin typeface="Times New Roman" pitchFamily="18" charset="0"/>
                <a:cs typeface="Times New Roman" pitchFamily="18" charset="0"/>
              </a:rPr>
              <a:t> </a:t>
            </a:r>
            <a:r>
              <a:rPr lang="es-CO" sz="2800" dirty="0" err="1">
                <a:latin typeface="Times New Roman" pitchFamily="18" charset="0"/>
                <a:cs typeface="Times New Roman" pitchFamily="18" charset="0"/>
              </a:rPr>
              <a:t>length</a:t>
            </a:r>
            <a:r>
              <a:rPr lang="es-CO" sz="2800" dirty="0">
                <a:latin typeface="Times New Roman" pitchFamily="18" charset="0"/>
                <a:cs typeface="Times New Roman" pitchFamily="18" charset="0"/>
              </a:rPr>
              <a:t> representa al tamaño del contenido de la cabecera </a:t>
            </a:r>
            <a:r>
              <a:rPr lang="es-CO" sz="2800" dirty="0" smtClean="0">
                <a:latin typeface="Times New Roman" pitchFamily="18" charset="0"/>
                <a:cs typeface="Times New Roman" pitchFamily="18" charset="0"/>
              </a:rPr>
              <a:t>HTTP. </a:t>
            </a:r>
            <a:endParaRPr lang="es-CO" sz="2800" dirty="0">
              <a:latin typeface="Times New Roman" pitchFamily="18" charset="0"/>
              <a:cs typeface="Times New Roman" pitchFamily="18" charset="0"/>
            </a:endParaRPr>
          </a:p>
          <a:p>
            <a:pPr marL="457200" indent="-457200" algn="just">
              <a:buFont typeface="Arial" panose="020B0604020202020204" pitchFamily="34" charset="0"/>
              <a:buChar char="•"/>
              <a:tabLst>
                <a:tab pos="7893050" algn="l"/>
              </a:tabLst>
              <a:defRPr/>
            </a:pPr>
            <a:r>
              <a:rPr lang="es-CO" sz="2800" dirty="0">
                <a:latin typeface="Times New Roman" pitchFamily="18" charset="0"/>
                <a:cs typeface="Times New Roman" pitchFamily="18" charset="0"/>
              </a:rPr>
              <a:t>(A4): </a:t>
            </a:r>
            <a:r>
              <a:rPr lang="es-CO" sz="2800" dirty="0" err="1">
                <a:latin typeface="Times New Roman" pitchFamily="18" charset="0"/>
                <a:cs typeface="Times New Roman" pitchFamily="18" charset="0"/>
              </a:rPr>
              <a:t>HTTPHeader</a:t>
            </a:r>
            <a:r>
              <a:rPr lang="es-CO" sz="2800" dirty="0">
                <a:latin typeface="Times New Roman" pitchFamily="18" charset="0"/>
                <a:cs typeface="Times New Roman" pitchFamily="18" charset="0"/>
              </a:rPr>
              <a:t> server provee información acerca del servidor de la página web, entre la que se encuentra su nombre, tipo y </a:t>
            </a:r>
            <a:r>
              <a:rPr lang="es-CO" sz="2800" dirty="0" smtClean="0">
                <a:latin typeface="Times New Roman" pitchFamily="18" charset="0"/>
                <a:cs typeface="Times New Roman" pitchFamily="18" charset="0"/>
              </a:rPr>
              <a:t>versión. </a:t>
            </a:r>
            <a:endParaRPr lang="es-CO" sz="2800" dirty="0">
              <a:latin typeface="Times New Roman" pitchFamily="18" charset="0"/>
              <a:cs typeface="Times New Roman" pitchFamily="18" charset="0"/>
            </a:endParaRPr>
          </a:p>
          <a:p>
            <a:pPr marL="457200" indent="-457200" algn="just">
              <a:buFont typeface="Arial" panose="020B0604020202020204" pitchFamily="34" charset="0"/>
              <a:buChar char="•"/>
              <a:tabLst>
                <a:tab pos="7893050" algn="l"/>
              </a:tabLst>
              <a:defRPr/>
            </a:pPr>
            <a:r>
              <a:rPr lang="es-CO" sz="2800" dirty="0">
                <a:latin typeface="Times New Roman" pitchFamily="18" charset="0"/>
                <a:cs typeface="Times New Roman" pitchFamily="18" charset="0"/>
              </a:rPr>
              <a:t>(A5): </a:t>
            </a:r>
            <a:r>
              <a:rPr lang="es-CO" sz="2800" dirty="0" err="1">
                <a:latin typeface="Times New Roman" pitchFamily="18" charset="0"/>
                <a:cs typeface="Times New Roman" pitchFamily="18" charset="0"/>
              </a:rPr>
              <a:t>HTTPHeader</a:t>
            </a:r>
            <a:r>
              <a:rPr lang="es-CO" sz="2800" dirty="0">
                <a:latin typeface="Times New Roman" pitchFamily="18" charset="0"/>
                <a:cs typeface="Times New Roman" pitchFamily="18" charset="0"/>
              </a:rPr>
              <a:t> </a:t>
            </a:r>
            <a:r>
              <a:rPr lang="es-CO" sz="2800" dirty="0" err="1">
                <a:latin typeface="Times New Roman" pitchFamily="18" charset="0"/>
                <a:cs typeface="Times New Roman" pitchFamily="18" charset="0"/>
              </a:rPr>
              <a:t>charset</a:t>
            </a:r>
            <a:r>
              <a:rPr lang="es-CO" sz="2800" dirty="0">
                <a:latin typeface="Times New Roman" pitchFamily="18" charset="0"/>
                <a:cs typeface="Times New Roman" pitchFamily="18" charset="0"/>
              </a:rPr>
              <a:t> indica la codificación de cada página web (por ejemplo, ANSI, ISO-8859-1, UTF8</a:t>
            </a:r>
            <a:r>
              <a:rPr lang="es-CO" sz="2800" dirty="0" smtClean="0">
                <a:latin typeface="Times New Roman" pitchFamily="18" charset="0"/>
                <a:cs typeface="Times New Roman" pitchFamily="18" charset="0"/>
              </a:rPr>
              <a:t>). </a:t>
            </a:r>
            <a:endParaRPr lang="es-CO" sz="2800" dirty="0">
              <a:latin typeface="Times New Roman" pitchFamily="18" charset="0"/>
              <a:cs typeface="Times New Roman" pitchFamily="18" charset="0"/>
            </a:endParaRPr>
          </a:p>
          <a:p>
            <a:pPr marL="457200" indent="-457200" algn="just">
              <a:buFont typeface="Arial" panose="020B0604020202020204" pitchFamily="34" charset="0"/>
              <a:buChar char="•"/>
              <a:tabLst>
                <a:tab pos="7893050" algn="l"/>
              </a:tabLst>
              <a:defRPr/>
            </a:pPr>
            <a:r>
              <a:rPr lang="es-CO" sz="2800" dirty="0">
                <a:latin typeface="Times New Roman" pitchFamily="18" charset="0"/>
                <a:cs typeface="Times New Roman" pitchFamily="18" charset="0"/>
              </a:rPr>
              <a:t>(A6): Whois </a:t>
            </a:r>
            <a:r>
              <a:rPr lang="es-CO" sz="2800" dirty="0" err="1">
                <a:latin typeface="Times New Roman" pitchFamily="18" charset="0"/>
                <a:cs typeface="Times New Roman" pitchFamily="18" charset="0"/>
              </a:rPr>
              <a:t>regDate</a:t>
            </a:r>
            <a:r>
              <a:rPr lang="es-CO" sz="2800" dirty="0">
                <a:latin typeface="Times New Roman" pitchFamily="18" charset="0"/>
                <a:cs typeface="Times New Roman" pitchFamily="18" charset="0"/>
              </a:rPr>
              <a:t> indica la fecha en que el servidor del sitio web fue </a:t>
            </a:r>
            <a:r>
              <a:rPr lang="es-CO" sz="2800" dirty="0" smtClean="0">
                <a:latin typeface="Times New Roman" pitchFamily="18" charset="0"/>
                <a:cs typeface="Times New Roman" pitchFamily="18" charset="0"/>
              </a:rPr>
              <a:t>registrado. </a:t>
            </a:r>
            <a:endParaRPr lang="es-CO" sz="2800" dirty="0">
              <a:latin typeface="Times New Roman" pitchFamily="18" charset="0"/>
              <a:cs typeface="Times New Roman" pitchFamily="18" charset="0"/>
            </a:endParaRPr>
          </a:p>
          <a:p>
            <a:pPr marL="457200" indent="-457200" algn="just">
              <a:buFont typeface="Arial" panose="020B0604020202020204" pitchFamily="34" charset="0"/>
              <a:buChar char="•"/>
              <a:tabLst>
                <a:tab pos="7893050" algn="l"/>
              </a:tabLst>
              <a:defRPr/>
            </a:pPr>
            <a:r>
              <a:rPr lang="es-CO" sz="2800" dirty="0">
                <a:latin typeface="Times New Roman" pitchFamily="18" charset="0"/>
                <a:cs typeface="Times New Roman" pitchFamily="18" charset="0"/>
              </a:rPr>
              <a:t>(A7): Whois </a:t>
            </a:r>
            <a:r>
              <a:rPr lang="es-CO" sz="2800" dirty="0" err="1">
                <a:latin typeface="Times New Roman" pitchFamily="18" charset="0"/>
                <a:cs typeface="Times New Roman" pitchFamily="18" charset="0"/>
              </a:rPr>
              <a:t>updated</a:t>
            </a:r>
            <a:r>
              <a:rPr lang="es-CO" sz="2800" dirty="0">
                <a:latin typeface="Times New Roman" pitchFamily="18" charset="0"/>
                <a:cs typeface="Times New Roman" pitchFamily="18" charset="0"/>
              </a:rPr>
              <a:t> date es la ´ultima fecha en que el servidor fue </a:t>
            </a:r>
            <a:r>
              <a:rPr lang="es-CO" sz="2800" dirty="0" smtClean="0">
                <a:latin typeface="Times New Roman" pitchFamily="18" charset="0"/>
                <a:cs typeface="Times New Roman" pitchFamily="18" charset="0"/>
              </a:rPr>
              <a:t>actualizado. </a:t>
            </a:r>
          </a:p>
          <a:p>
            <a:pPr marL="457200" indent="-457200" algn="just">
              <a:buFont typeface="Arial" panose="020B0604020202020204" pitchFamily="34" charset="0"/>
              <a:buChar char="•"/>
              <a:tabLst>
                <a:tab pos="7893050" algn="l"/>
              </a:tabLst>
              <a:defRPr/>
            </a:pPr>
            <a:r>
              <a:rPr lang="es-CO" sz="2800" dirty="0" smtClean="0">
                <a:latin typeface="Times New Roman" pitchFamily="18" charset="0"/>
                <a:cs typeface="Times New Roman" pitchFamily="18" charset="0"/>
              </a:rPr>
              <a:t>(</a:t>
            </a:r>
            <a:r>
              <a:rPr lang="es-CO" sz="2800" dirty="0">
                <a:latin typeface="Times New Roman" pitchFamily="18" charset="0"/>
                <a:cs typeface="Times New Roman" pitchFamily="18" charset="0"/>
              </a:rPr>
              <a:t>A8): Whois country indica el país donde se encuentra el servidor del sitio </a:t>
            </a:r>
            <a:r>
              <a:rPr lang="es-CO" sz="2800" dirty="0" smtClean="0">
                <a:latin typeface="Times New Roman" pitchFamily="18" charset="0"/>
                <a:cs typeface="Times New Roman" pitchFamily="18" charset="0"/>
              </a:rPr>
              <a:t>web. </a:t>
            </a:r>
            <a:endParaRPr lang="es-CO" sz="2800" dirty="0">
              <a:latin typeface="Times New Roman" pitchFamily="18" charset="0"/>
              <a:cs typeface="Times New Roman" pitchFamily="18" charset="0"/>
            </a:endParaRPr>
          </a:p>
          <a:p>
            <a:pPr marL="457200" indent="-457200" algn="just">
              <a:buFont typeface="Arial" panose="020B0604020202020204" pitchFamily="34" charset="0"/>
              <a:buChar char="•"/>
              <a:tabLst>
                <a:tab pos="7893050" algn="l"/>
              </a:tabLst>
              <a:defRPr/>
            </a:pPr>
            <a:r>
              <a:rPr lang="es-CO" sz="2800" dirty="0">
                <a:latin typeface="Times New Roman" pitchFamily="18" charset="0"/>
                <a:cs typeface="Times New Roman" pitchFamily="18" charset="0"/>
              </a:rPr>
              <a:t>(A9): Whois </a:t>
            </a:r>
            <a:r>
              <a:rPr lang="es-CO" sz="2800" dirty="0" err="1">
                <a:latin typeface="Times New Roman" pitchFamily="18" charset="0"/>
                <a:cs typeface="Times New Roman" pitchFamily="18" charset="0"/>
              </a:rPr>
              <a:t>statePro</a:t>
            </a:r>
            <a:r>
              <a:rPr lang="es-CO" sz="2800" dirty="0">
                <a:latin typeface="Times New Roman" pitchFamily="18" charset="0"/>
                <a:cs typeface="Times New Roman" pitchFamily="18" charset="0"/>
              </a:rPr>
              <a:t> representa a la localización donde fue registrado el sitio </a:t>
            </a:r>
            <a:r>
              <a:rPr lang="es-CO" sz="2800" dirty="0" smtClean="0">
                <a:latin typeface="Times New Roman" pitchFamily="18" charset="0"/>
                <a:cs typeface="Times New Roman" pitchFamily="18" charset="0"/>
              </a:rPr>
              <a:t>web. </a:t>
            </a:r>
            <a:endParaRPr lang="es-CO" sz="2800" dirty="0">
              <a:latin typeface="Times New Roman" pitchFamily="18" charset="0"/>
              <a:cs typeface="Times New Roman" pitchFamily="18" charset="0"/>
            </a:endParaRPr>
          </a:p>
          <a:p>
            <a:pPr marL="457200" indent="-457200" algn="just">
              <a:buFont typeface="Arial" panose="020B0604020202020204" pitchFamily="34" charset="0"/>
              <a:buChar char="•"/>
              <a:tabLst>
                <a:tab pos="7893050" algn="l"/>
              </a:tabLst>
              <a:defRPr/>
            </a:pPr>
            <a:r>
              <a:rPr lang="es-CO" sz="2800" dirty="0">
                <a:latin typeface="Times New Roman" pitchFamily="18" charset="0"/>
                <a:cs typeface="Times New Roman" pitchFamily="18" charset="0"/>
              </a:rPr>
              <a:t>(A10): Whois </a:t>
            </a:r>
            <a:r>
              <a:rPr lang="es-CO" sz="2800" dirty="0" err="1">
                <a:latin typeface="Times New Roman" pitchFamily="18" charset="0"/>
                <a:cs typeface="Times New Roman" pitchFamily="18" charset="0"/>
              </a:rPr>
              <a:t>Domain</a:t>
            </a:r>
            <a:r>
              <a:rPr lang="es-CO" sz="2800" dirty="0">
                <a:latin typeface="Times New Roman" pitchFamily="18" charset="0"/>
                <a:cs typeface="Times New Roman" pitchFamily="18" charset="0"/>
              </a:rPr>
              <a:t> indica el dominio del sitio </a:t>
            </a:r>
            <a:r>
              <a:rPr lang="es-CO" sz="2800" dirty="0" smtClean="0">
                <a:latin typeface="Times New Roman" pitchFamily="18" charset="0"/>
                <a:cs typeface="Times New Roman" pitchFamily="18" charset="0"/>
              </a:rPr>
              <a:t>web. </a:t>
            </a:r>
            <a:endParaRPr lang="es-CO" sz="2800" dirty="0">
              <a:latin typeface="Times New Roman" pitchFamily="18" charset="0"/>
              <a:cs typeface="Times New Roman" pitchFamily="18" charset="0"/>
            </a:endParaRPr>
          </a:p>
          <a:p>
            <a:pPr marL="457200" indent="-457200" algn="just">
              <a:buFont typeface="Arial" panose="020B0604020202020204" pitchFamily="34" charset="0"/>
              <a:buChar char="•"/>
              <a:tabLst>
                <a:tab pos="7893050" algn="l"/>
              </a:tabLst>
              <a:defRPr/>
            </a:pPr>
            <a:endParaRPr lang="es-CO" sz="2800" dirty="0">
              <a:latin typeface="Times New Roman" pitchFamily="18" charset="0"/>
              <a:cs typeface="Times New Roman" pitchFamily="18" charset="0"/>
            </a:endParaRPr>
          </a:p>
          <a:p>
            <a:pPr algn="just">
              <a:tabLst>
                <a:tab pos="7893050" algn="l"/>
              </a:tabLst>
              <a:defRPr/>
            </a:pPr>
            <a:r>
              <a:rPr lang="es-CO" sz="2800" i="1" dirty="0">
                <a:latin typeface="Times New Roman" pitchFamily="18" charset="0"/>
                <a:cs typeface="Times New Roman" pitchFamily="18" charset="0"/>
              </a:rPr>
              <a:t>Capa de red </a:t>
            </a:r>
          </a:p>
          <a:p>
            <a:pPr marL="457200" indent="-457200" algn="just">
              <a:buFont typeface="Arial" panose="020B0604020202020204" pitchFamily="34" charset="0"/>
              <a:buChar char="•"/>
              <a:tabLst>
                <a:tab pos="7893050" algn="l"/>
              </a:tabLst>
              <a:defRPr/>
            </a:pPr>
            <a:r>
              <a:rPr lang="es-CO" sz="2800" dirty="0">
                <a:latin typeface="Times New Roman" pitchFamily="18" charset="0"/>
                <a:cs typeface="Times New Roman" pitchFamily="18" charset="0"/>
              </a:rPr>
              <a:t>(R1): TCP </a:t>
            </a:r>
            <a:r>
              <a:rPr lang="es-CO" sz="2800" dirty="0" err="1">
                <a:latin typeface="Times New Roman" pitchFamily="18" charset="0"/>
                <a:cs typeface="Times New Roman" pitchFamily="18" charset="0"/>
              </a:rPr>
              <a:t>conversation</a:t>
            </a:r>
            <a:r>
              <a:rPr lang="es-CO" sz="2800" dirty="0">
                <a:latin typeface="Times New Roman" pitchFamily="18" charset="0"/>
                <a:cs typeface="Times New Roman" pitchFamily="18" charset="0"/>
              </a:rPr>
              <a:t> </a:t>
            </a:r>
            <a:r>
              <a:rPr lang="es-CO" sz="2800" dirty="0" err="1">
                <a:latin typeface="Times New Roman" pitchFamily="18" charset="0"/>
                <a:cs typeface="Times New Roman" pitchFamily="18" charset="0"/>
              </a:rPr>
              <a:t>exhange</a:t>
            </a:r>
            <a:r>
              <a:rPr lang="es-CO" sz="2800" dirty="0">
                <a:latin typeface="Times New Roman" pitchFamily="18" charset="0"/>
                <a:cs typeface="Times New Roman" pitchFamily="18" charset="0"/>
              </a:rPr>
              <a:t> cuenta la cantidad de paquetes que hay entre el </a:t>
            </a:r>
            <a:r>
              <a:rPr lang="es-CO" sz="2800" dirty="0" err="1">
                <a:latin typeface="Times New Roman" pitchFamily="18" charset="0"/>
                <a:cs typeface="Times New Roman" pitchFamily="18" charset="0"/>
              </a:rPr>
              <a:t>honeypot</a:t>
            </a:r>
            <a:r>
              <a:rPr lang="es-CO" sz="2800" dirty="0">
                <a:latin typeface="Times New Roman" pitchFamily="18" charset="0"/>
                <a:cs typeface="Times New Roman" pitchFamily="18" charset="0"/>
              </a:rPr>
              <a:t> y el sitio web por el protocolo </a:t>
            </a:r>
            <a:r>
              <a:rPr lang="es-CO" sz="2800" dirty="0" smtClean="0">
                <a:latin typeface="Times New Roman" pitchFamily="18" charset="0"/>
                <a:cs typeface="Times New Roman" pitchFamily="18" charset="0"/>
              </a:rPr>
              <a:t>TCP. </a:t>
            </a:r>
            <a:endParaRPr lang="es-CO" sz="2800" dirty="0">
              <a:latin typeface="Times New Roman" pitchFamily="18" charset="0"/>
              <a:cs typeface="Times New Roman" pitchFamily="18" charset="0"/>
            </a:endParaRPr>
          </a:p>
          <a:p>
            <a:pPr marL="457200" indent="-457200" algn="just">
              <a:buFont typeface="Arial" panose="020B0604020202020204" pitchFamily="34" charset="0"/>
              <a:buChar char="•"/>
              <a:tabLst>
                <a:tab pos="7893050" algn="l"/>
              </a:tabLst>
              <a:defRPr/>
            </a:pPr>
            <a:r>
              <a:rPr lang="es-CO" sz="2800" dirty="0">
                <a:latin typeface="Times New Roman" pitchFamily="18" charset="0"/>
                <a:cs typeface="Times New Roman" pitchFamily="18" charset="0"/>
              </a:rPr>
              <a:t>(R2): </a:t>
            </a:r>
            <a:r>
              <a:rPr lang="es-CO" sz="2800" dirty="0" err="1">
                <a:latin typeface="Times New Roman" pitchFamily="18" charset="0"/>
                <a:cs typeface="Times New Roman" pitchFamily="18" charset="0"/>
              </a:rPr>
              <a:t>Dist</a:t>
            </a:r>
            <a:r>
              <a:rPr lang="es-CO" sz="2800" dirty="0">
                <a:latin typeface="Times New Roman" pitchFamily="18" charset="0"/>
                <a:cs typeface="Times New Roman" pitchFamily="18" charset="0"/>
              </a:rPr>
              <a:t> </a:t>
            </a:r>
            <a:r>
              <a:rPr lang="es-CO" sz="2800" dirty="0" err="1">
                <a:latin typeface="Times New Roman" pitchFamily="18" charset="0"/>
                <a:cs typeface="Times New Roman" pitchFamily="18" charset="0"/>
              </a:rPr>
              <a:t>remote</a:t>
            </a:r>
            <a:r>
              <a:rPr lang="es-CO" sz="2800" dirty="0">
                <a:latin typeface="Times New Roman" pitchFamily="18" charset="0"/>
                <a:cs typeface="Times New Roman" pitchFamily="18" charset="0"/>
              </a:rPr>
              <a:t> </a:t>
            </a:r>
            <a:r>
              <a:rPr lang="es-CO" sz="2800" dirty="0" err="1">
                <a:latin typeface="Times New Roman" pitchFamily="18" charset="0"/>
                <a:cs typeface="Times New Roman" pitchFamily="18" charset="0"/>
              </a:rPr>
              <a:t>tcp</a:t>
            </a:r>
            <a:r>
              <a:rPr lang="es-CO" sz="2800" dirty="0">
                <a:latin typeface="Times New Roman" pitchFamily="18" charset="0"/>
                <a:cs typeface="Times New Roman" pitchFamily="18" charset="0"/>
              </a:rPr>
              <a:t> </a:t>
            </a:r>
            <a:r>
              <a:rPr lang="es-CO" sz="2800" dirty="0" err="1">
                <a:latin typeface="Times New Roman" pitchFamily="18" charset="0"/>
                <a:cs typeface="Times New Roman" pitchFamily="18" charset="0"/>
              </a:rPr>
              <a:t>port</a:t>
            </a:r>
            <a:r>
              <a:rPr lang="es-CO" sz="2800" dirty="0">
                <a:latin typeface="Times New Roman" pitchFamily="18" charset="0"/>
                <a:cs typeface="Times New Roman" pitchFamily="18" charset="0"/>
              </a:rPr>
              <a:t> es el número total de puertos distintos a los expuestos en </a:t>
            </a:r>
            <a:r>
              <a:rPr lang="es-CO" sz="2800" dirty="0" smtClean="0">
                <a:latin typeface="Times New Roman" pitchFamily="18" charset="0"/>
                <a:cs typeface="Times New Roman" pitchFamily="18" charset="0"/>
              </a:rPr>
              <a:t>TCP. </a:t>
            </a:r>
            <a:endParaRPr lang="es-CO" sz="2800" dirty="0">
              <a:latin typeface="Times New Roman" pitchFamily="18" charset="0"/>
              <a:cs typeface="Times New Roman" pitchFamily="18" charset="0"/>
            </a:endParaRPr>
          </a:p>
          <a:p>
            <a:pPr marL="457200" indent="-457200" algn="just">
              <a:buFont typeface="Arial" panose="020B0604020202020204" pitchFamily="34" charset="0"/>
              <a:buChar char="•"/>
              <a:tabLst>
                <a:tab pos="7893050" algn="l"/>
              </a:tabLst>
              <a:defRPr/>
            </a:pPr>
            <a:r>
              <a:rPr lang="es-CO" sz="2800" dirty="0">
                <a:latin typeface="Times New Roman" pitchFamily="18" charset="0"/>
                <a:cs typeface="Times New Roman" pitchFamily="18" charset="0"/>
              </a:rPr>
              <a:t>(R3): </a:t>
            </a:r>
            <a:r>
              <a:rPr lang="es-CO" sz="2800" dirty="0" err="1">
                <a:latin typeface="Times New Roman" pitchFamily="18" charset="0"/>
                <a:cs typeface="Times New Roman" pitchFamily="18" charset="0"/>
              </a:rPr>
              <a:t>Remote</a:t>
            </a:r>
            <a:r>
              <a:rPr lang="es-CO" sz="2800" dirty="0">
                <a:latin typeface="Times New Roman" pitchFamily="18" charset="0"/>
                <a:cs typeface="Times New Roman" pitchFamily="18" charset="0"/>
              </a:rPr>
              <a:t> </a:t>
            </a:r>
            <a:r>
              <a:rPr lang="es-CO" sz="2800" dirty="0" err="1">
                <a:latin typeface="Times New Roman" pitchFamily="18" charset="0"/>
                <a:cs typeface="Times New Roman" pitchFamily="18" charset="0"/>
              </a:rPr>
              <a:t>ips</a:t>
            </a:r>
            <a:r>
              <a:rPr lang="es-CO" sz="2800" dirty="0">
                <a:latin typeface="Times New Roman" pitchFamily="18" charset="0"/>
                <a:cs typeface="Times New Roman" pitchFamily="18" charset="0"/>
              </a:rPr>
              <a:t> representa al número direcciones IP conectadas al </a:t>
            </a:r>
            <a:r>
              <a:rPr lang="es-CO" sz="2800" dirty="0" err="1" smtClean="0">
                <a:latin typeface="Times New Roman" pitchFamily="18" charset="0"/>
                <a:cs typeface="Times New Roman" pitchFamily="18" charset="0"/>
              </a:rPr>
              <a:t>honeypot</a:t>
            </a:r>
            <a:r>
              <a:rPr lang="es-CO" sz="2800" dirty="0" smtClean="0">
                <a:latin typeface="Times New Roman" pitchFamily="18" charset="0"/>
                <a:cs typeface="Times New Roman" pitchFamily="18" charset="0"/>
              </a:rPr>
              <a:t>.</a:t>
            </a:r>
            <a:endParaRPr lang="es-CO" sz="2800" dirty="0">
              <a:latin typeface="Times New Roman" pitchFamily="18" charset="0"/>
              <a:cs typeface="Times New Roman" pitchFamily="18" charset="0"/>
            </a:endParaRPr>
          </a:p>
          <a:p>
            <a:pPr marL="457200" indent="-457200" algn="just">
              <a:buFont typeface="Arial" panose="020B0604020202020204" pitchFamily="34" charset="0"/>
              <a:buChar char="•"/>
              <a:tabLst>
                <a:tab pos="7893050" algn="l"/>
              </a:tabLst>
              <a:defRPr/>
            </a:pPr>
            <a:r>
              <a:rPr lang="es-CO" sz="2800" dirty="0">
                <a:latin typeface="Times New Roman" pitchFamily="18" charset="0"/>
                <a:cs typeface="Times New Roman" pitchFamily="18" charset="0"/>
              </a:rPr>
              <a:t>(R4): </a:t>
            </a:r>
            <a:r>
              <a:rPr lang="es-CO" sz="2800" dirty="0" err="1">
                <a:latin typeface="Times New Roman" pitchFamily="18" charset="0"/>
                <a:cs typeface="Times New Roman" pitchFamily="18" charset="0"/>
              </a:rPr>
              <a:t>Pkt</a:t>
            </a:r>
            <a:r>
              <a:rPr lang="es-CO" sz="2800" dirty="0">
                <a:latin typeface="Times New Roman" pitchFamily="18" charset="0"/>
                <a:cs typeface="Times New Roman" pitchFamily="18" charset="0"/>
              </a:rPr>
              <a:t> </a:t>
            </a:r>
            <a:r>
              <a:rPr lang="es-CO" sz="2800" dirty="0" err="1">
                <a:latin typeface="Times New Roman" pitchFamily="18" charset="0"/>
                <a:cs typeface="Times New Roman" pitchFamily="18" charset="0"/>
              </a:rPr>
              <a:t>without</a:t>
            </a:r>
            <a:r>
              <a:rPr lang="es-CO" sz="2800" dirty="0">
                <a:latin typeface="Times New Roman" pitchFamily="18" charset="0"/>
                <a:cs typeface="Times New Roman" pitchFamily="18" charset="0"/>
              </a:rPr>
              <a:t> </a:t>
            </a:r>
            <a:r>
              <a:rPr lang="es-CO" sz="2800" dirty="0" err="1">
                <a:latin typeface="Times New Roman" pitchFamily="18" charset="0"/>
                <a:cs typeface="Times New Roman" pitchFamily="18" charset="0"/>
              </a:rPr>
              <a:t>dns</a:t>
            </a:r>
            <a:r>
              <a:rPr lang="es-CO" sz="2800" dirty="0">
                <a:latin typeface="Times New Roman" pitchFamily="18" charset="0"/>
                <a:cs typeface="Times New Roman" pitchFamily="18" charset="0"/>
              </a:rPr>
              <a:t> es un arreglo de todos los paquetes que no son </a:t>
            </a:r>
            <a:r>
              <a:rPr lang="es-CO" sz="2800" dirty="0" smtClean="0">
                <a:latin typeface="Times New Roman" pitchFamily="18" charset="0"/>
                <a:cs typeface="Times New Roman" pitchFamily="18" charset="0"/>
              </a:rPr>
              <a:t>DNS. </a:t>
            </a:r>
            <a:endParaRPr lang="es-CO" sz="2800" dirty="0">
              <a:latin typeface="Times New Roman" pitchFamily="18" charset="0"/>
              <a:cs typeface="Times New Roman" pitchFamily="18" charset="0"/>
            </a:endParaRPr>
          </a:p>
          <a:p>
            <a:pPr marL="457200" indent="-457200" algn="just">
              <a:buFont typeface="Arial" panose="020B0604020202020204" pitchFamily="34" charset="0"/>
              <a:buChar char="•"/>
              <a:tabLst>
                <a:tab pos="7893050" algn="l"/>
              </a:tabLst>
              <a:defRPr/>
            </a:pPr>
            <a:r>
              <a:rPr lang="es-CO" sz="2800" dirty="0">
                <a:latin typeface="Times New Roman" pitchFamily="18" charset="0"/>
                <a:cs typeface="Times New Roman" pitchFamily="18" charset="0"/>
              </a:rPr>
              <a:t>(R5): TCP </a:t>
            </a:r>
            <a:r>
              <a:rPr lang="es-CO" sz="2800" dirty="0" err="1">
                <a:latin typeface="Times New Roman" pitchFamily="18" charset="0"/>
                <a:cs typeface="Times New Roman" pitchFamily="18" charset="0"/>
              </a:rPr>
              <a:t>urg</a:t>
            </a:r>
            <a:r>
              <a:rPr lang="es-CO" sz="2800" dirty="0">
                <a:latin typeface="Times New Roman" pitchFamily="18" charset="0"/>
                <a:cs typeface="Times New Roman" pitchFamily="18" charset="0"/>
              </a:rPr>
              <a:t> </a:t>
            </a:r>
            <a:r>
              <a:rPr lang="es-CO" sz="2800" dirty="0" err="1">
                <a:latin typeface="Times New Roman" pitchFamily="18" charset="0"/>
                <a:cs typeface="Times New Roman" pitchFamily="18" charset="0"/>
              </a:rPr>
              <a:t>packets</a:t>
            </a:r>
            <a:r>
              <a:rPr lang="es-CO" sz="2800" dirty="0">
                <a:latin typeface="Times New Roman" pitchFamily="18" charset="0"/>
                <a:cs typeface="Times New Roman" pitchFamily="18" charset="0"/>
              </a:rPr>
              <a:t> representa al número de paquetes TCP con la bandera </a:t>
            </a:r>
            <a:r>
              <a:rPr lang="es-CO" sz="2800" dirty="0" smtClean="0">
                <a:latin typeface="Times New Roman" pitchFamily="18" charset="0"/>
                <a:cs typeface="Times New Roman" pitchFamily="18" charset="0"/>
              </a:rPr>
              <a:t>URG. </a:t>
            </a:r>
            <a:endParaRPr lang="es-CO" sz="2800" dirty="0">
              <a:latin typeface="Times New Roman" pitchFamily="18" charset="0"/>
              <a:cs typeface="Times New Roman" pitchFamily="18" charset="0"/>
            </a:endParaRPr>
          </a:p>
          <a:p>
            <a:pPr marL="457200" indent="-457200" algn="just">
              <a:buFont typeface="Arial" panose="020B0604020202020204" pitchFamily="34" charset="0"/>
              <a:buChar char="•"/>
              <a:tabLst>
                <a:tab pos="7893050" algn="l"/>
              </a:tabLst>
              <a:defRPr/>
            </a:pPr>
            <a:r>
              <a:rPr lang="es-CO" sz="2800" dirty="0">
                <a:latin typeface="Times New Roman" pitchFamily="18" charset="0"/>
                <a:cs typeface="Times New Roman" pitchFamily="18" charset="0"/>
              </a:rPr>
              <a:t>(R6): </a:t>
            </a:r>
            <a:r>
              <a:rPr lang="es-CO" sz="2800" dirty="0" err="1">
                <a:latin typeface="Times New Roman" pitchFamily="18" charset="0"/>
                <a:cs typeface="Times New Roman" pitchFamily="18" charset="0"/>
              </a:rPr>
              <a:t>Source</a:t>
            </a:r>
            <a:r>
              <a:rPr lang="es-CO" sz="2800" dirty="0">
                <a:latin typeface="Times New Roman" pitchFamily="18" charset="0"/>
                <a:cs typeface="Times New Roman" pitchFamily="18" charset="0"/>
              </a:rPr>
              <a:t> app </a:t>
            </a:r>
            <a:r>
              <a:rPr lang="es-CO" sz="2800" dirty="0" err="1">
                <a:latin typeface="Times New Roman" pitchFamily="18" charset="0"/>
                <a:cs typeface="Times New Roman" pitchFamily="18" charset="0"/>
              </a:rPr>
              <a:t>packets</a:t>
            </a:r>
            <a:r>
              <a:rPr lang="es-CO" sz="2800" dirty="0">
                <a:latin typeface="Times New Roman" pitchFamily="18" charset="0"/>
                <a:cs typeface="Times New Roman" pitchFamily="18" charset="0"/>
              </a:rPr>
              <a:t> es el número de paquetes enviados por el </a:t>
            </a:r>
            <a:r>
              <a:rPr lang="es-CO" sz="2800" dirty="0" err="1">
                <a:latin typeface="Times New Roman" pitchFamily="18" charset="0"/>
                <a:cs typeface="Times New Roman" pitchFamily="18" charset="0"/>
              </a:rPr>
              <a:t>honeypot</a:t>
            </a:r>
            <a:r>
              <a:rPr lang="es-CO" sz="2800" dirty="0">
                <a:latin typeface="Times New Roman" pitchFamily="18" charset="0"/>
                <a:cs typeface="Times New Roman" pitchFamily="18" charset="0"/>
              </a:rPr>
              <a:t> hacia el servidor </a:t>
            </a:r>
            <a:r>
              <a:rPr lang="es-CO" sz="2800" dirty="0" smtClean="0">
                <a:latin typeface="Times New Roman" pitchFamily="18" charset="0"/>
                <a:cs typeface="Times New Roman" pitchFamily="18" charset="0"/>
              </a:rPr>
              <a:t>remoto.</a:t>
            </a:r>
            <a:endParaRPr lang="es-CO" sz="2800" dirty="0">
              <a:latin typeface="Times New Roman" pitchFamily="18" charset="0"/>
              <a:cs typeface="Times New Roman" pitchFamily="18" charset="0"/>
            </a:endParaRPr>
          </a:p>
          <a:p>
            <a:pPr marL="457200" indent="-457200" algn="just">
              <a:buFont typeface="Arial" panose="020B0604020202020204" pitchFamily="34" charset="0"/>
              <a:buChar char="•"/>
              <a:tabLst>
                <a:tab pos="7893050" algn="l"/>
              </a:tabLst>
              <a:defRPr/>
            </a:pPr>
            <a:r>
              <a:rPr lang="es-CO" sz="2800" dirty="0">
                <a:latin typeface="Times New Roman" pitchFamily="18" charset="0"/>
                <a:cs typeface="Times New Roman" pitchFamily="18" charset="0"/>
              </a:rPr>
              <a:t>(R7): </a:t>
            </a:r>
            <a:r>
              <a:rPr lang="es-CO" sz="2800" dirty="0" err="1">
                <a:latin typeface="Times New Roman" pitchFamily="18" charset="0"/>
                <a:cs typeface="Times New Roman" pitchFamily="18" charset="0"/>
              </a:rPr>
              <a:t>Remote</a:t>
            </a:r>
            <a:r>
              <a:rPr lang="es-CO" sz="2800" dirty="0">
                <a:latin typeface="Times New Roman" pitchFamily="18" charset="0"/>
                <a:cs typeface="Times New Roman" pitchFamily="18" charset="0"/>
              </a:rPr>
              <a:t> app </a:t>
            </a:r>
            <a:r>
              <a:rPr lang="es-CO" sz="2800" dirty="0" err="1">
                <a:latin typeface="Times New Roman" pitchFamily="18" charset="0"/>
                <a:cs typeface="Times New Roman" pitchFamily="18" charset="0"/>
              </a:rPr>
              <a:t>packets</a:t>
            </a:r>
            <a:r>
              <a:rPr lang="es-CO" sz="2800" dirty="0">
                <a:latin typeface="Times New Roman" pitchFamily="18" charset="0"/>
                <a:cs typeface="Times New Roman" pitchFamily="18" charset="0"/>
              </a:rPr>
              <a:t> es la variable del volumen en bytes de la comunicación entre el servidor web al </a:t>
            </a:r>
            <a:r>
              <a:rPr lang="es-CO" sz="2800" dirty="0" err="1" smtClean="0">
                <a:latin typeface="Times New Roman" pitchFamily="18" charset="0"/>
                <a:cs typeface="Times New Roman" pitchFamily="18" charset="0"/>
              </a:rPr>
              <a:t>honeypot</a:t>
            </a:r>
            <a:r>
              <a:rPr lang="es-CO" sz="2800" dirty="0" smtClean="0">
                <a:latin typeface="Times New Roman" pitchFamily="18" charset="0"/>
                <a:cs typeface="Times New Roman" pitchFamily="18" charset="0"/>
              </a:rPr>
              <a:t>. </a:t>
            </a:r>
            <a:endParaRPr lang="es-CO" sz="2800" dirty="0">
              <a:latin typeface="Times New Roman" pitchFamily="18" charset="0"/>
              <a:cs typeface="Times New Roman" pitchFamily="18" charset="0"/>
            </a:endParaRPr>
          </a:p>
          <a:p>
            <a:pPr marL="457200" indent="-457200" algn="just">
              <a:buFont typeface="Arial" panose="020B0604020202020204" pitchFamily="34" charset="0"/>
              <a:buChar char="•"/>
              <a:tabLst>
                <a:tab pos="7893050" algn="l"/>
              </a:tabLst>
              <a:defRPr/>
            </a:pPr>
            <a:r>
              <a:rPr lang="es-CO" sz="2800" dirty="0">
                <a:latin typeface="Times New Roman" pitchFamily="18" charset="0"/>
                <a:cs typeface="Times New Roman" pitchFamily="18" charset="0"/>
              </a:rPr>
              <a:t>(R8): </a:t>
            </a:r>
            <a:r>
              <a:rPr lang="es-CO" sz="2800" dirty="0" err="1">
                <a:latin typeface="Times New Roman" pitchFamily="18" charset="0"/>
                <a:cs typeface="Times New Roman" pitchFamily="18" charset="0"/>
              </a:rPr>
              <a:t>Duration</a:t>
            </a:r>
            <a:r>
              <a:rPr lang="es-CO" sz="2800" dirty="0">
                <a:latin typeface="Times New Roman" pitchFamily="18" charset="0"/>
                <a:cs typeface="Times New Roman" pitchFamily="18" charset="0"/>
              </a:rPr>
              <a:t> es el tiempo de duración de la página </a:t>
            </a:r>
            <a:r>
              <a:rPr lang="es-CO" sz="2800" dirty="0" smtClean="0">
                <a:latin typeface="Times New Roman" pitchFamily="18" charset="0"/>
                <a:cs typeface="Times New Roman" pitchFamily="18" charset="0"/>
              </a:rPr>
              <a:t>web. </a:t>
            </a:r>
          </a:p>
          <a:p>
            <a:pPr marL="457200" indent="-457200" algn="just">
              <a:buFont typeface="Arial" panose="020B0604020202020204" pitchFamily="34" charset="0"/>
              <a:buChar char="•"/>
              <a:tabLst>
                <a:tab pos="7893050" algn="l"/>
              </a:tabLst>
              <a:defRPr/>
            </a:pPr>
            <a:r>
              <a:rPr lang="es-CO" sz="2800" dirty="0">
                <a:latin typeface="Times New Roman" pitchFamily="18" charset="0"/>
                <a:cs typeface="Times New Roman" pitchFamily="18" charset="0"/>
              </a:rPr>
              <a:t>(R9): </a:t>
            </a:r>
            <a:r>
              <a:rPr lang="es-CO" sz="2800" dirty="0" err="1">
                <a:latin typeface="Times New Roman" pitchFamily="18" charset="0"/>
                <a:cs typeface="Times New Roman" pitchFamily="18" charset="0"/>
              </a:rPr>
              <a:t>Avg</a:t>
            </a:r>
            <a:r>
              <a:rPr lang="es-CO" sz="2800" dirty="0">
                <a:latin typeface="Times New Roman" pitchFamily="18" charset="0"/>
                <a:cs typeface="Times New Roman" pitchFamily="18" charset="0"/>
              </a:rPr>
              <a:t> local </a:t>
            </a:r>
            <a:r>
              <a:rPr lang="es-CO" sz="2800" dirty="0" err="1">
                <a:latin typeface="Times New Roman" pitchFamily="18" charset="0"/>
                <a:cs typeface="Times New Roman" pitchFamily="18" charset="0"/>
              </a:rPr>
              <a:t>pkt</a:t>
            </a:r>
            <a:r>
              <a:rPr lang="es-CO" sz="2800" dirty="0">
                <a:latin typeface="Times New Roman" pitchFamily="18" charset="0"/>
                <a:cs typeface="Times New Roman" pitchFamily="18" charset="0"/>
              </a:rPr>
              <a:t> </a:t>
            </a:r>
            <a:r>
              <a:rPr lang="es-CO" sz="2800" dirty="0" err="1">
                <a:latin typeface="Times New Roman" pitchFamily="18" charset="0"/>
                <a:cs typeface="Times New Roman" pitchFamily="18" charset="0"/>
              </a:rPr>
              <a:t>rate</a:t>
            </a:r>
            <a:r>
              <a:rPr lang="es-CO" sz="2800" dirty="0">
                <a:latin typeface="Times New Roman" pitchFamily="18" charset="0"/>
                <a:cs typeface="Times New Roman" pitchFamily="18" charset="0"/>
              </a:rPr>
              <a:t> es el promedio de paquetes locales IP por segundo (paquetes enviados sobre la duración) enviados desde el </a:t>
            </a:r>
            <a:r>
              <a:rPr lang="es-CO" sz="2800" dirty="0" err="1">
                <a:latin typeface="Times New Roman" pitchFamily="18" charset="0"/>
                <a:cs typeface="Times New Roman" pitchFamily="18" charset="0"/>
              </a:rPr>
              <a:t>crawler</a:t>
            </a:r>
            <a:r>
              <a:rPr lang="es-CO" sz="2800" dirty="0">
                <a:latin typeface="Times New Roman" pitchFamily="18" charset="0"/>
                <a:cs typeface="Times New Roman" pitchFamily="18" charset="0"/>
              </a:rPr>
              <a:t> hacia el servidor web </a:t>
            </a:r>
            <a:endParaRPr lang="es-CO" sz="2800" dirty="0" smtClean="0">
              <a:latin typeface="Times New Roman" pitchFamily="18" charset="0"/>
              <a:cs typeface="Times New Roman" pitchFamily="18" charset="0"/>
            </a:endParaRPr>
          </a:p>
          <a:p>
            <a:pPr marL="457200" indent="-457200" algn="just">
              <a:buFont typeface="Arial" panose="020B0604020202020204" pitchFamily="34" charset="0"/>
              <a:buChar char="•"/>
              <a:tabLst>
                <a:tab pos="7893050" algn="l"/>
              </a:tabLst>
              <a:defRPr/>
            </a:pPr>
            <a:r>
              <a:rPr lang="es-CO" sz="2800" dirty="0" smtClean="0">
                <a:latin typeface="Times New Roman" pitchFamily="18" charset="0"/>
                <a:cs typeface="Times New Roman" pitchFamily="18" charset="0"/>
              </a:rPr>
              <a:t>(</a:t>
            </a:r>
            <a:r>
              <a:rPr lang="es-CO" sz="2800" dirty="0">
                <a:latin typeface="Times New Roman" pitchFamily="18" charset="0"/>
                <a:cs typeface="Times New Roman" pitchFamily="18" charset="0"/>
              </a:rPr>
              <a:t>R10): </a:t>
            </a:r>
            <a:r>
              <a:rPr lang="es-CO" sz="2800" dirty="0" err="1">
                <a:latin typeface="Times New Roman" pitchFamily="18" charset="0"/>
                <a:cs typeface="Times New Roman" pitchFamily="18" charset="0"/>
              </a:rPr>
              <a:t>Avg</a:t>
            </a:r>
            <a:r>
              <a:rPr lang="es-CO" sz="2800" dirty="0">
                <a:latin typeface="Times New Roman" pitchFamily="18" charset="0"/>
                <a:cs typeface="Times New Roman" pitchFamily="18" charset="0"/>
              </a:rPr>
              <a:t> </a:t>
            </a:r>
            <a:r>
              <a:rPr lang="es-CO" sz="2800" dirty="0" err="1">
                <a:latin typeface="Times New Roman" pitchFamily="18" charset="0"/>
                <a:cs typeface="Times New Roman" pitchFamily="18" charset="0"/>
              </a:rPr>
              <a:t>remote</a:t>
            </a:r>
            <a:r>
              <a:rPr lang="es-CO" sz="2800" dirty="0">
                <a:latin typeface="Times New Roman" pitchFamily="18" charset="0"/>
                <a:cs typeface="Times New Roman" pitchFamily="18" charset="0"/>
              </a:rPr>
              <a:t> </a:t>
            </a:r>
            <a:r>
              <a:rPr lang="es-CO" sz="2800" dirty="0" err="1">
                <a:latin typeface="Times New Roman" pitchFamily="18" charset="0"/>
                <a:cs typeface="Times New Roman" pitchFamily="18" charset="0"/>
              </a:rPr>
              <a:t>pkt</a:t>
            </a:r>
            <a:r>
              <a:rPr lang="es-CO" sz="2800" dirty="0">
                <a:latin typeface="Times New Roman" pitchFamily="18" charset="0"/>
                <a:cs typeface="Times New Roman" pitchFamily="18" charset="0"/>
              </a:rPr>
              <a:t> </a:t>
            </a:r>
            <a:r>
              <a:rPr lang="es-CO" sz="2800" dirty="0" err="1">
                <a:latin typeface="Times New Roman" pitchFamily="18" charset="0"/>
                <a:cs typeface="Times New Roman" pitchFamily="18" charset="0"/>
              </a:rPr>
              <a:t>rate</a:t>
            </a:r>
            <a:r>
              <a:rPr lang="es-CO" sz="2800" dirty="0">
                <a:latin typeface="Times New Roman" pitchFamily="18" charset="0"/>
                <a:cs typeface="Times New Roman" pitchFamily="18" charset="0"/>
              </a:rPr>
              <a:t> es el promedio de paquetes remotos IP por segundo envidados desde el servidor remoto hacia el </a:t>
            </a:r>
            <a:r>
              <a:rPr lang="es-CO" sz="2800" dirty="0" err="1" smtClean="0">
                <a:latin typeface="Times New Roman" pitchFamily="18" charset="0"/>
                <a:cs typeface="Times New Roman" pitchFamily="18" charset="0"/>
              </a:rPr>
              <a:t>crawler</a:t>
            </a:r>
            <a:r>
              <a:rPr lang="es-CO" sz="2800" dirty="0" smtClean="0">
                <a:latin typeface="Times New Roman" pitchFamily="18" charset="0"/>
                <a:cs typeface="Times New Roman" pitchFamily="18" charset="0"/>
              </a:rPr>
              <a:t>.</a:t>
            </a:r>
            <a:endParaRPr lang="es-CO" sz="2800" dirty="0">
              <a:latin typeface="Times New Roman" pitchFamily="18" charset="0"/>
              <a:cs typeface="Times New Roman" pitchFamily="18" charset="0"/>
            </a:endParaRPr>
          </a:p>
          <a:p>
            <a:pPr marL="457200" indent="-457200" algn="just">
              <a:buFont typeface="Arial" panose="020B0604020202020204" pitchFamily="34" charset="0"/>
              <a:buChar char="•"/>
              <a:tabLst>
                <a:tab pos="7893050" algn="l"/>
              </a:tabLst>
              <a:defRPr/>
            </a:pPr>
            <a:r>
              <a:rPr lang="es-CO" sz="2800" dirty="0">
                <a:latin typeface="Times New Roman" pitchFamily="18" charset="0"/>
                <a:cs typeface="Times New Roman" pitchFamily="18" charset="0"/>
              </a:rPr>
              <a:t>(R11): App </a:t>
            </a:r>
            <a:r>
              <a:rPr lang="es-CO" sz="2800" dirty="0" err="1">
                <a:latin typeface="Times New Roman" pitchFamily="18" charset="0"/>
                <a:cs typeface="Times New Roman" pitchFamily="18" charset="0"/>
              </a:rPr>
              <a:t>packets</a:t>
            </a:r>
            <a:r>
              <a:rPr lang="es-CO" sz="2800" dirty="0">
                <a:latin typeface="Times New Roman" pitchFamily="18" charset="0"/>
                <a:cs typeface="Times New Roman" pitchFamily="18" charset="0"/>
              </a:rPr>
              <a:t> es el número total de paquetes IP generados en la consulta de la URL, en la cual se incluyen las de </a:t>
            </a:r>
            <a:r>
              <a:rPr lang="es-CO" sz="2800" dirty="0" smtClean="0">
                <a:latin typeface="Times New Roman" pitchFamily="18" charset="0"/>
                <a:cs typeface="Times New Roman" pitchFamily="18" charset="0"/>
              </a:rPr>
              <a:t>DNS. </a:t>
            </a:r>
            <a:endParaRPr lang="es-CO" sz="2800" dirty="0">
              <a:latin typeface="Times New Roman" pitchFamily="18" charset="0"/>
              <a:cs typeface="Times New Roman" pitchFamily="18" charset="0"/>
            </a:endParaRPr>
          </a:p>
          <a:p>
            <a:pPr marL="457200" indent="-457200" algn="just">
              <a:buFont typeface="Arial" panose="020B0604020202020204" pitchFamily="34" charset="0"/>
              <a:buChar char="•"/>
              <a:tabLst>
                <a:tab pos="7893050" algn="l"/>
              </a:tabLst>
              <a:defRPr/>
            </a:pPr>
            <a:r>
              <a:rPr lang="es-CO" sz="2800" dirty="0">
                <a:latin typeface="Times New Roman" pitchFamily="18" charset="0"/>
                <a:cs typeface="Times New Roman" pitchFamily="18" charset="0"/>
              </a:rPr>
              <a:t>(R12): DNS </a:t>
            </a:r>
            <a:r>
              <a:rPr lang="es-CO" sz="2800" dirty="0" err="1">
                <a:latin typeface="Times New Roman" pitchFamily="18" charset="0"/>
                <a:cs typeface="Times New Roman" pitchFamily="18" charset="0"/>
              </a:rPr>
              <a:t>query</a:t>
            </a:r>
            <a:r>
              <a:rPr lang="es-CO" sz="2800" dirty="0">
                <a:latin typeface="Times New Roman" pitchFamily="18" charset="0"/>
                <a:cs typeface="Times New Roman" pitchFamily="18" charset="0"/>
              </a:rPr>
              <a:t> times lista de capas DNS </a:t>
            </a:r>
            <a:r>
              <a:rPr lang="es-CO" sz="2800" dirty="0" err="1" smtClean="0">
                <a:latin typeface="Times New Roman" pitchFamily="18" charset="0"/>
                <a:cs typeface="Times New Roman" pitchFamily="18" charset="0"/>
              </a:rPr>
              <a:t>queries</a:t>
            </a:r>
            <a:r>
              <a:rPr lang="es-CO" sz="2800" dirty="0" smtClean="0">
                <a:latin typeface="Times New Roman" pitchFamily="18" charset="0"/>
                <a:cs typeface="Times New Roman" pitchFamily="18" charset="0"/>
              </a:rPr>
              <a:t>.</a:t>
            </a:r>
            <a:endParaRPr lang="en-US" sz="2800" dirty="0"/>
          </a:p>
          <a:p>
            <a:pPr marL="2544763" lvl="1" indent="-457200" algn="just">
              <a:buFont typeface="Arial" panose="020B0604020202020204" pitchFamily="34" charset="0"/>
              <a:buChar char="•"/>
              <a:tabLst>
                <a:tab pos="7893050" algn="l"/>
              </a:tabLst>
              <a:defRPr/>
            </a:pPr>
            <a:endParaRPr lang="es-CO" sz="2800" dirty="0">
              <a:latin typeface="Times New Roman" pitchFamily="18" charset="0"/>
              <a:cs typeface="Times New Roman" pitchFamily="18" charset="0"/>
            </a:endParaRPr>
          </a:p>
          <a:p>
            <a:pPr marL="457200" indent="-457200" algn="just">
              <a:buFont typeface="Arial" panose="020B0604020202020204" pitchFamily="34" charset="0"/>
              <a:buChar char="•"/>
              <a:tabLst>
                <a:tab pos="7893050" algn="l"/>
              </a:tabLst>
              <a:defRPr/>
            </a:pPr>
            <a:endParaRPr lang="es-CO" sz="2800" dirty="0">
              <a:latin typeface="Times New Roman" pitchFamily="18" charset="0"/>
              <a:cs typeface="Times New Roman" pitchFamily="18" charset="0"/>
            </a:endParaRPr>
          </a:p>
          <a:p>
            <a:pPr marL="457200" indent="-457200" algn="just">
              <a:buFont typeface="Arial" panose="020B0604020202020204" pitchFamily="34" charset="0"/>
              <a:buChar char="•"/>
              <a:tabLst>
                <a:tab pos="7893050" algn="l"/>
              </a:tabLst>
              <a:defRPr/>
            </a:pPr>
            <a:endParaRPr lang="en-US" sz="2800" dirty="0">
              <a:latin typeface="Times New Roman" pitchFamily="18" charset="0"/>
              <a:cs typeface="Times New Roman" pitchFamily="18" charset="0"/>
            </a:endParaRPr>
          </a:p>
          <a:p>
            <a:pPr algn="just">
              <a:tabLst>
                <a:tab pos="7893050" algn="l"/>
              </a:tabLst>
              <a:defRPr/>
            </a:pPr>
            <a:endParaRPr lang="en-US" sz="2800" dirty="0">
              <a:latin typeface="Times New Roman" pitchFamily="18" charset="0"/>
              <a:cs typeface="Times New Roman" pitchFamily="18" charset="0"/>
            </a:endParaRPr>
          </a:p>
          <a:p>
            <a:pPr algn="just"/>
            <a:endParaRPr lang="es-CO" sz="2800" dirty="0">
              <a:latin typeface="Times New Roman" pitchFamily="18" charset="0"/>
              <a:cs typeface="Times New Roman" pitchFamily="18" charset="0"/>
            </a:endParaRPr>
          </a:p>
          <a:p>
            <a:pPr algn="just">
              <a:tabLst>
                <a:tab pos="7893050" algn="l"/>
              </a:tabLst>
              <a:defRPr/>
            </a:pPr>
            <a:endParaRPr lang="es-CO" sz="2800" i="1" dirty="0">
              <a:latin typeface="Times New Roman" pitchFamily="18" charset="0"/>
              <a:cs typeface="Times New Roman" pitchFamily="18" charset="0"/>
            </a:endParaRPr>
          </a:p>
          <a:p>
            <a:pPr algn="just">
              <a:tabLst>
                <a:tab pos="7893050" algn="l"/>
              </a:tabLst>
              <a:defRPr/>
            </a:pPr>
            <a:endParaRPr lang="es-CO" sz="2800" i="1" dirty="0">
              <a:latin typeface="Times New Roman" pitchFamily="18" charset="0"/>
              <a:cs typeface="Times New Roman" pitchFamily="18" charset="0"/>
            </a:endParaRPr>
          </a:p>
          <a:p>
            <a:pPr algn="just">
              <a:tabLst>
                <a:tab pos="7893050" algn="l"/>
              </a:tabLst>
              <a:defRPr/>
            </a:pPr>
            <a:endParaRPr lang="es-CO" sz="2800" i="1" dirty="0">
              <a:latin typeface="Times New Roman" pitchFamily="18" charset="0"/>
              <a:cs typeface="Times New Roman" pitchFamily="18" charset="0"/>
            </a:endParaRPr>
          </a:p>
          <a:p>
            <a:pPr algn="just">
              <a:tabLst>
                <a:tab pos="7893050" algn="l"/>
              </a:tabLst>
              <a:defRPr/>
            </a:pPr>
            <a:endParaRPr lang="es-CO" sz="2800" i="1" dirty="0">
              <a:latin typeface="Times New Roman" pitchFamily="18" charset="0"/>
              <a:cs typeface="Times New Roman" pitchFamily="18" charset="0"/>
            </a:endParaRPr>
          </a:p>
          <a:p>
            <a:pPr algn="just">
              <a:tabLst>
                <a:tab pos="7893050" algn="l"/>
              </a:tabLst>
              <a:defRPr/>
            </a:pPr>
            <a:endParaRPr lang="es-CO" sz="2800" i="1" dirty="0">
              <a:latin typeface="Times New Roman" pitchFamily="18" charset="0"/>
              <a:cs typeface="Times New Roman" pitchFamily="18" charset="0"/>
            </a:endParaRPr>
          </a:p>
          <a:p>
            <a:pPr algn="just">
              <a:tabLst>
                <a:tab pos="7893050" algn="l"/>
              </a:tabLst>
              <a:defRPr/>
            </a:pPr>
            <a:endParaRPr lang="es-CO" sz="2800" i="1" dirty="0">
              <a:latin typeface="Times New Roman" pitchFamily="18" charset="0"/>
              <a:cs typeface="Times New Roman" pitchFamily="18" charset="0"/>
            </a:endParaRPr>
          </a:p>
          <a:p>
            <a:pPr algn="just">
              <a:tabLst>
                <a:tab pos="7893050" algn="l"/>
              </a:tabLst>
              <a:defRPr/>
            </a:pPr>
            <a:endParaRPr lang="es-CO" sz="2800" i="1" dirty="0">
              <a:latin typeface="Times New Roman" pitchFamily="18" charset="0"/>
              <a:cs typeface="Times New Roman" pitchFamily="18" charset="0"/>
            </a:endParaRPr>
          </a:p>
          <a:p>
            <a:pPr algn="just">
              <a:tabLst>
                <a:tab pos="7893050" algn="l"/>
              </a:tabLst>
              <a:defRPr/>
            </a:pPr>
            <a:endParaRPr lang="es-CO" sz="2800" i="1" dirty="0">
              <a:latin typeface="Times New Roman" pitchFamily="18" charset="0"/>
              <a:cs typeface="Times New Roman" pitchFamily="18" charset="0"/>
            </a:endParaRPr>
          </a:p>
          <a:p>
            <a:pPr algn="just">
              <a:tabLst>
                <a:tab pos="7893050" algn="l"/>
              </a:tabLst>
              <a:defRPr/>
            </a:pPr>
            <a:endParaRPr lang="es-CO" sz="2800" i="1" dirty="0">
              <a:latin typeface="Times New Roman" pitchFamily="18" charset="0"/>
              <a:cs typeface="Times New Roman" pitchFamily="18" charset="0"/>
            </a:endParaRPr>
          </a:p>
          <a:p>
            <a:pPr algn="just">
              <a:tabLst>
                <a:tab pos="7893050" algn="l"/>
              </a:tabLst>
              <a:defRPr/>
            </a:pPr>
            <a:endParaRPr lang="es-CO" sz="2800" i="1" dirty="0">
              <a:latin typeface="Times New Roman" pitchFamily="18" charset="0"/>
              <a:cs typeface="Times New Roman" pitchFamily="18" charset="0"/>
            </a:endParaRPr>
          </a:p>
          <a:p>
            <a:pPr algn="just">
              <a:tabLst>
                <a:tab pos="7893050" algn="l"/>
              </a:tabLst>
              <a:defRPr/>
            </a:pPr>
            <a:endParaRPr lang="es-CO" sz="2800" i="1" dirty="0">
              <a:latin typeface="Times New Roman" pitchFamily="18" charset="0"/>
              <a:cs typeface="Times New Roman" pitchFamily="18" charset="0"/>
            </a:endParaRPr>
          </a:p>
          <a:p>
            <a:pPr algn="just">
              <a:tabLst>
                <a:tab pos="7893050" algn="l"/>
              </a:tabLst>
              <a:defRPr/>
            </a:pPr>
            <a:endParaRPr lang="es-CO" sz="2800" i="1" dirty="0">
              <a:latin typeface="Times New Roman" pitchFamily="18" charset="0"/>
              <a:cs typeface="Times New Roman" pitchFamily="18" charset="0"/>
            </a:endParaRPr>
          </a:p>
          <a:p>
            <a:pPr algn="just">
              <a:tabLst>
                <a:tab pos="7893050" algn="l"/>
              </a:tabLst>
              <a:defRPr/>
            </a:pPr>
            <a:endParaRPr lang="es-CO" sz="2800" i="1" dirty="0">
              <a:latin typeface="Times New Roman" pitchFamily="18" charset="0"/>
              <a:cs typeface="Times New Roman" pitchFamily="18" charset="0"/>
            </a:endParaRPr>
          </a:p>
          <a:p>
            <a:pPr algn="just"/>
            <a:endParaRPr lang="es-CO" sz="2800" dirty="0" smtClean="0">
              <a:latin typeface="Times New Roman" pitchFamily="18" charset="0"/>
              <a:cs typeface="Times New Roman" pitchFamily="18" charset="0"/>
            </a:endParaRPr>
          </a:p>
          <a:p>
            <a:pPr algn="just"/>
            <a:endParaRPr lang="es-CO" sz="2800" dirty="0">
              <a:latin typeface="Times New Roman" pitchFamily="18" charset="0"/>
              <a:cs typeface="Times New Roman" pitchFamily="18" charset="0"/>
            </a:endParaRPr>
          </a:p>
          <a:p>
            <a:pPr algn="just"/>
            <a:endParaRPr lang="es-CO" sz="2800" dirty="0" smtClean="0">
              <a:latin typeface="Times New Roman" pitchFamily="18" charset="0"/>
              <a:cs typeface="Times New Roman" pitchFamily="18" charset="0"/>
            </a:endParaRPr>
          </a:p>
          <a:p>
            <a:pPr algn="just"/>
            <a:endParaRPr lang="es-CO" sz="2800" dirty="0">
              <a:latin typeface="Times New Roman" pitchFamily="18" charset="0"/>
              <a:cs typeface="Times New Roman" pitchFamily="18" charset="0"/>
            </a:endParaRPr>
          </a:p>
          <a:p>
            <a:pPr algn="just"/>
            <a:endParaRPr lang="es-CO" sz="2800" dirty="0" smtClean="0">
              <a:latin typeface="Times New Roman" pitchFamily="18" charset="0"/>
              <a:cs typeface="Times New Roman" pitchFamily="18" charset="0"/>
            </a:endParaRPr>
          </a:p>
          <a:p>
            <a:pPr algn="just"/>
            <a:endParaRPr lang="es-CO" sz="2800" dirty="0">
              <a:latin typeface="Times New Roman" pitchFamily="18" charset="0"/>
              <a:cs typeface="Times New Roman" pitchFamily="18" charset="0"/>
            </a:endParaRPr>
          </a:p>
          <a:p>
            <a:pPr algn="just"/>
            <a:endParaRPr lang="es-CO" sz="2800" dirty="0" smtClean="0">
              <a:latin typeface="Times New Roman" pitchFamily="18" charset="0"/>
              <a:cs typeface="Times New Roman" pitchFamily="18" charset="0"/>
            </a:endParaRPr>
          </a:p>
          <a:p>
            <a:pPr algn="just"/>
            <a:endParaRPr lang="es-CO" sz="2800" dirty="0">
              <a:latin typeface="Times New Roman" pitchFamily="18" charset="0"/>
              <a:cs typeface="Times New Roman" pitchFamily="18" charset="0"/>
            </a:endParaRPr>
          </a:p>
          <a:p>
            <a:pPr algn="just"/>
            <a:endParaRPr lang="es-CO" sz="2800" dirty="0" smtClean="0">
              <a:latin typeface="Times New Roman" pitchFamily="18" charset="0"/>
              <a:cs typeface="Times New Roman" pitchFamily="18" charset="0"/>
            </a:endParaRPr>
          </a:p>
          <a:p>
            <a:pPr algn="just"/>
            <a:endParaRPr lang="es-CO" sz="2800" dirty="0">
              <a:latin typeface="Times New Roman" pitchFamily="18" charset="0"/>
              <a:cs typeface="Times New Roman" pitchFamily="18" charset="0"/>
            </a:endParaRPr>
          </a:p>
          <a:p>
            <a:pPr algn="just"/>
            <a:endParaRPr lang="es-CO" sz="2800" dirty="0" smtClean="0">
              <a:latin typeface="Times New Roman" pitchFamily="18" charset="0"/>
              <a:cs typeface="Times New Roman" pitchFamily="18" charset="0"/>
            </a:endParaRPr>
          </a:p>
          <a:p>
            <a:pPr algn="just"/>
            <a:endParaRPr lang="es-CO" sz="2800" dirty="0">
              <a:latin typeface="Times New Roman" pitchFamily="18" charset="0"/>
              <a:cs typeface="Times New Roman" pitchFamily="18" charset="0"/>
            </a:endParaRPr>
          </a:p>
          <a:p>
            <a:pPr algn="just"/>
            <a:endParaRPr lang="es-CO" sz="2800" dirty="0" smtClean="0">
              <a:latin typeface="Times New Roman" pitchFamily="18" charset="0"/>
              <a:cs typeface="Times New Roman" pitchFamily="18" charset="0"/>
            </a:endParaRPr>
          </a:p>
          <a:p>
            <a:pPr algn="just"/>
            <a:endParaRPr lang="es-CO" sz="2800" dirty="0">
              <a:latin typeface="Times New Roman" pitchFamily="18" charset="0"/>
              <a:cs typeface="Times New Roman" pitchFamily="18" charset="0"/>
            </a:endParaRPr>
          </a:p>
          <a:p>
            <a:pPr algn="just"/>
            <a:endParaRPr lang="es-CO" sz="2800" dirty="0" smtClean="0">
              <a:latin typeface="Times New Roman" pitchFamily="18" charset="0"/>
              <a:cs typeface="Times New Roman" pitchFamily="18" charset="0"/>
            </a:endParaRPr>
          </a:p>
          <a:p>
            <a:pPr algn="just"/>
            <a:endParaRPr lang="es-CO" sz="2800" dirty="0">
              <a:latin typeface="Times New Roman" pitchFamily="18" charset="0"/>
              <a:cs typeface="Times New Roman" pitchFamily="18" charset="0"/>
            </a:endParaRPr>
          </a:p>
          <a:p>
            <a:pPr algn="just"/>
            <a:endParaRPr lang="es-CO" sz="2800" dirty="0" smtClean="0">
              <a:latin typeface="Times New Roman" pitchFamily="18" charset="0"/>
              <a:cs typeface="Times New Roman" pitchFamily="18" charset="0"/>
            </a:endParaRPr>
          </a:p>
          <a:p>
            <a:pPr algn="just"/>
            <a:endParaRPr lang="es-CO" sz="2800" dirty="0" smtClean="0">
              <a:latin typeface="Times New Roman" pitchFamily="18" charset="0"/>
              <a:cs typeface="Times New Roman" pitchFamily="18" charset="0"/>
            </a:endParaRPr>
          </a:p>
        </p:txBody>
      </p:sp>
      <p:sp>
        <p:nvSpPr>
          <p:cNvPr id="6" name="CuadroTexto 5"/>
          <p:cNvSpPr txBox="1"/>
          <p:nvPr/>
        </p:nvSpPr>
        <p:spPr>
          <a:xfrm>
            <a:off x="16035448" y="6462394"/>
            <a:ext cx="12102509" cy="15604272"/>
          </a:xfrm>
          <a:prstGeom prst="rect">
            <a:avLst/>
          </a:prstGeom>
          <a:noFill/>
        </p:spPr>
        <p:txBody>
          <a:bodyPr wrap="square" rtlCol="0">
            <a:spAutoFit/>
          </a:bodyPr>
          <a:lstStyle/>
          <a:p>
            <a:pPr algn="just"/>
            <a:r>
              <a:rPr lang="es-CO" sz="2800" b="1" i="1" dirty="0" smtClean="0">
                <a:latin typeface="Times New Roman" pitchFamily="18" charset="0"/>
                <a:cs typeface="Times New Roman" pitchFamily="18" charset="0"/>
              </a:rPr>
              <a:t>Análisis de los datos</a:t>
            </a:r>
            <a:endParaRPr lang="es-CO" sz="2800" dirty="0" smtClean="0">
              <a:latin typeface="Times New Roman" pitchFamily="18" charset="0"/>
              <a:cs typeface="Times New Roman" pitchFamily="18" charset="0"/>
            </a:endParaRPr>
          </a:p>
          <a:p>
            <a:pPr algn="just"/>
            <a:r>
              <a:rPr lang="es-CO" sz="2800" dirty="0" smtClean="0">
                <a:latin typeface="Times New Roman" pitchFamily="18" charset="0"/>
                <a:cs typeface="Times New Roman" pitchFamily="18" charset="0"/>
              </a:rPr>
              <a:t>De </a:t>
            </a:r>
            <a:r>
              <a:rPr lang="es-CO" sz="2800" dirty="0">
                <a:latin typeface="Times New Roman" pitchFamily="18" charset="0"/>
                <a:cs typeface="Times New Roman" pitchFamily="18" charset="0"/>
              </a:rPr>
              <a:t>los datos obtenidos de la capa de </a:t>
            </a:r>
            <a:r>
              <a:rPr lang="es-CO" sz="2800" dirty="0" smtClean="0">
                <a:latin typeface="Times New Roman" pitchFamily="18" charset="0"/>
                <a:cs typeface="Times New Roman" pitchFamily="18" charset="0"/>
              </a:rPr>
              <a:t>aplicación </a:t>
            </a:r>
            <a:r>
              <a:rPr lang="es-CO" sz="2800" dirty="0">
                <a:latin typeface="Times New Roman" pitchFamily="18" charset="0"/>
                <a:cs typeface="Times New Roman" pitchFamily="18" charset="0"/>
              </a:rPr>
              <a:t>podemos deducir lo siguiente: el tamaño promedio de las URL (A1) es </a:t>
            </a:r>
            <a:r>
              <a:rPr lang="es-CO" sz="2800" dirty="0" smtClean="0">
                <a:latin typeface="Times New Roman" pitchFamily="18" charset="0"/>
                <a:cs typeface="Times New Roman" pitchFamily="18" charset="0"/>
              </a:rPr>
              <a:t>más </a:t>
            </a:r>
            <a:r>
              <a:rPr lang="es-CO" sz="2800" dirty="0">
                <a:latin typeface="Times New Roman" pitchFamily="18" charset="0"/>
                <a:cs typeface="Times New Roman" pitchFamily="18" charset="0"/>
              </a:rPr>
              <a:t>mayor en las maliciosas (benignas 53,31 y malignas 85,45), que el </a:t>
            </a:r>
            <a:r>
              <a:rPr lang="es-CO" sz="2800" dirty="0" smtClean="0">
                <a:latin typeface="Times New Roman" pitchFamily="18" charset="0"/>
                <a:cs typeface="Times New Roman" pitchFamily="18" charset="0"/>
              </a:rPr>
              <a:t>número </a:t>
            </a:r>
            <a:r>
              <a:rPr lang="es-CO" sz="2800" dirty="0">
                <a:latin typeface="Times New Roman" pitchFamily="18" charset="0"/>
                <a:cs typeface="Times New Roman" pitchFamily="18" charset="0"/>
              </a:rPr>
              <a:t>de caracteres especiales (A2) es mayor en las </a:t>
            </a:r>
            <a:r>
              <a:rPr lang="es-CO" sz="2800" dirty="0" smtClean="0">
                <a:latin typeface="Times New Roman" pitchFamily="18" charset="0"/>
                <a:cs typeface="Times New Roman" pitchFamily="18" charset="0"/>
              </a:rPr>
              <a:t>páginas </a:t>
            </a:r>
            <a:r>
              <a:rPr lang="es-CO" sz="2800" dirty="0">
                <a:latin typeface="Times New Roman" pitchFamily="18" charset="0"/>
                <a:cs typeface="Times New Roman" pitchFamily="18" charset="0"/>
              </a:rPr>
              <a:t>maliciosas (benignas 10,81 y maliciosas 17,20), se presentan mayores </a:t>
            </a:r>
            <a:r>
              <a:rPr lang="es-CO" sz="2800" dirty="0" smtClean="0">
                <a:latin typeface="Times New Roman" pitchFamily="18" charset="0"/>
                <a:cs typeface="Times New Roman" pitchFamily="18" charset="0"/>
              </a:rPr>
              <a:t>índices </a:t>
            </a:r>
            <a:r>
              <a:rPr lang="es-CO" sz="2800" dirty="0">
                <a:latin typeface="Times New Roman" pitchFamily="18" charset="0"/>
                <a:cs typeface="Times New Roman" pitchFamily="18" charset="0"/>
              </a:rPr>
              <a:t>de servidores maliciosos en Apache y NGINX (A4). Por otra parte, gran parte de los datos de </a:t>
            </a:r>
            <a:r>
              <a:rPr lang="es-CO" sz="2800" dirty="0" smtClean="0">
                <a:latin typeface="Times New Roman" pitchFamily="18" charset="0"/>
                <a:cs typeface="Times New Roman" pitchFamily="18" charset="0"/>
              </a:rPr>
              <a:t>localización </a:t>
            </a:r>
            <a:r>
              <a:rPr lang="es-CO" sz="2800" dirty="0">
                <a:latin typeface="Times New Roman" pitchFamily="18" charset="0"/>
                <a:cs typeface="Times New Roman" pitchFamily="18" charset="0"/>
              </a:rPr>
              <a:t>con Whois para </a:t>
            </a:r>
            <a:r>
              <a:rPr lang="es-CO" sz="2800" dirty="0" smtClean="0">
                <a:latin typeface="Times New Roman" pitchFamily="18" charset="0"/>
                <a:cs typeface="Times New Roman" pitchFamily="18" charset="0"/>
              </a:rPr>
              <a:t>páginas </a:t>
            </a:r>
            <a:r>
              <a:rPr lang="es-CO" sz="2800" dirty="0">
                <a:latin typeface="Times New Roman" pitchFamily="18" charset="0"/>
                <a:cs typeface="Times New Roman" pitchFamily="18" charset="0"/>
              </a:rPr>
              <a:t>maliciosas se encuentran en US y CN. Finalmente, hay una mayor </a:t>
            </a:r>
            <a:r>
              <a:rPr lang="es-CO" sz="2800" dirty="0" smtClean="0">
                <a:latin typeface="Times New Roman" pitchFamily="18" charset="0"/>
                <a:cs typeface="Times New Roman" pitchFamily="18" charset="0"/>
              </a:rPr>
              <a:t>proporción </a:t>
            </a:r>
            <a:r>
              <a:rPr lang="es-CO" sz="2800" dirty="0">
                <a:latin typeface="Times New Roman" pitchFamily="18" charset="0"/>
                <a:cs typeface="Times New Roman" pitchFamily="18" charset="0"/>
              </a:rPr>
              <a:t>de registros en A3 en las </a:t>
            </a:r>
            <a:r>
              <a:rPr lang="es-CO" sz="2800" dirty="0" smtClean="0">
                <a:latin typeface="Times New Roman" pitchFamily="18" charset="0"/>
                <a:cs typeface="Times New Roman" pitchFamily="18" charset="0"/>
              </a:rPr>
              <a:t>paginas </a:t>
            </a:r>
            <a:r>
              <a:rPr lang="es-CO" sz="2800" dirty="0">
                <a:latin typeface="Times New Roman" pitchFamily="18" charset="0"/>
                <a:cs typeface="Times New Roman" pitchFamily="18" charset="0"/>
              </a:rPr>
              <a:t>maliciosas, pero existen herramientas que permiten reducir el </a:t>
            </a:r>
            <a:r>
              <a:rPr lang="es-CO" sz="2800" dirty="0" smtClean="0">
                <a:latin typeface="Times New Roman" pitchFamily="18" charset="0"/>
                <a:cs typeface="Times New Roman" pitchFamily="18" charset="0"/>
              </a:rPr>
              <a:t>número </a:t>
            </a:r>
            <a:r>
              <a:rPr lang="es-CO" sz="2800" dirty="0">
                <a:latin typeface="Times New Roman" pitchFamily="18" charset="0"/>
                <a:cs typeface="Times New Roman" pitchFamily="18" charset="0"/>
              </a:rPr>
              <a:t>de caracteres, por lo tanto, el resultado podría ser muy variable y alterado</a:t>
            </a:r>
            <a:r>
              <a:rPr lang="es-CO" sz="2800" dirty="0" smtClean="0">
                <a:latin typeface="Times New Roman" pitchFamily="18" charset="0"/>
                <a:cs typeface="Times New Roman" pitchFamily="18" charset="0"/>
              </a:rPr>
              <a:t>.</a:t>
            </a:r>
          </a:p>
          <a:p>
            <a:pPr algn="just"/>
            <a:endParaRPr lang="es-CO" sz="2800" dirty="0">
              <a:latin typeface="Times New Roman" pitchFamily="18" charset="0"/>
              <a:cs typeface="Times New Roman" pitchFamily="18" charset="0"/>
            </a:endParaRPr>
          </a:p>
          <a:p>
            <a:pPr algn="just"/>
            <a:r>
              <a:rPr lang="es-CO" sz="2800" dirty="0">
                <a:latin typeface="Times New Roman" pitchFamily="18" charset="0"/>
                <a:cs typeface="Times New Roman" pitchFamily="18" charset="0"/>
              </a:rPr>
              <a:t>Del tráfico web malicioso y benigno de las paginas web procesadas a partir de un </a:t>
            </a:r>
            <a:r>
              <a:rPr lang="es-CO" sz="2800" dirty="0" err="1">
                <a:latin typeface="Times New Roman" pitchFamily="18" charset="0"/>
                <a:cs typeface="Times New Roman" pitchFamily="18" charset="0"/>
              </a:rPr>
              <a:t>honeypot</a:t>
            </a:r>
            <a:r>
              <a:rPr lang="es-CO" sz="2800" dirty="0">
                <a:latin typeface="Times New Roman" pitchFamily="18" charset="0"/>
                <a:cs typeface="Times New Roman" pitchFamily="18" charset="0"/>
              </a:rPr>
              <a:t> de baja </a:t>
            </a:r>
            <a:r>
              <a:rPr lang="es-CO" sz="2800" dirty="0" smtClean="0">
                <a:latin typeface="Times New Roman" pitchFamily="18" charset="0"/>
                <a:cs typeface="Times New Roman" pitchFamily="18" charset="0"/>
              </a:rPr>
              <a:t>interacción </a:t>
            </a:r>
            <a:r>
              <a:rPr lang="es-CO" sz="2800" dirty="0">
                <a:latin typeface="Times New Roman" pitchFamily="18" charset="0"/>
                <a:cs typeface="Times New Roman" pitchFamily="18" charset="0"/>
              </a:rPr>
              <a:t>se pueden inferir los siguientes puntos: Para R1 y R2 la cantidad de paquetes TCP es </a:t>
            </a:r>
            <a:r>
              <a:rPr lang="es-CO" sz="2800" dirty="0" smtClean="0">
                <a:latin typeface="Times New Roman" pitchFamily="18" charset="0"/>
                <a:cs typeface="Times New Roman" pitchFamily="18" charset="0"/>
              </a:rPr>
              <a:t>más </a:t>
            </a:r>
            <a:r>
              <a:rPr lang="es-CO" sz="2800" dirty="0">
                <a:latin typeface="Times New Roman" pitchFamily="18" charset="0"/>
                <a:cs typeface="Times New Roman" pitchFamily="18" charset="0"/>
              </a:rPr>
              <a:t>frecuente en la </a:t>
            </a:r>
            <a:r>
              <a:rPr lang="es-CO" sz="2800" dirty="0" smtClean="0">
                <a:latin typeface="Times New Roman" pitchFamily="18" charset="0"/>
                <a:cs typeface="Times New Roman" pitchFamily="18" charset="0"/>
              </a:rPr>
              <a:t>comunicación </a:t>
            </a:r>
            <a:r>
              <a:rPr lang="es-CO" sz="2800" dirty="0">
                <a:latin typeface="Times New Roman" pitchFamily="18" charset="0"/>
                <a:cs typeface="Times New Roman" pitchFamily="18" charset="0"/>
              </a:rPr>
              <a:t>entre las </a:t>
            </a:r>
            <a:r>
              <a:rPr lang="es-CO" sz="2800" dirty="0" smtClean="0">
                <a:latin typeface="Times New Roman" pitchFamily="18" charset="0"/>
                <a:cs typeface="Times New Roman" pitchFamily="18" charset="0"/>
              </a:rPr>
              <a:t>páginas </a:t>
            </a:r>
            <a:r>
              <a:rPr lang="es-CO" sz="2800" dirty="0">
                <a:latin typeface="Times New Roman" pitchFamily="18" charset="0"/>
                <a:cs typeface="Times New Roman" pitchFamily="18" charset="0"/>
              </a:rPr>
              <a:t>benignas y el </a:t>
            </a:r>
            <a:r>
              <a:rPr lang="es-CO" sz="2800" dirty="0" err="1">
                <a:latin typeface="Times New Roman" pitchFamily="18" charset="0"/>
                <a:cs typeface="Times New Roman" pitchFamily="18" charset="0"/>
              </a:rPr>
              <a:t>honeypot</a:t>
            </a:r>
            <a:r>
              <a:rPr lang="es-CO" sz="2800" dirty="0">
                <a:latin typeface="Times New Roman" pitchFamily="18" charset="0"/>
                <a:cs typeface="Times New Roman" pitchFamily="18" charset="0"/>
              </a:rPr>
              <a:t> (32,79 benignos y 22,47 maliciosos). Por otra parte, los datos indican que hubieron mayor cantidad de conexiones IP al </a:t>
            </a:r>
            <a:r>
              <a:rPr lang="es-CO" sz="2800" dirty="0" err="1">
                <a:latin typeface="Times New Roman" pitchFamily="18" charset="0"/>
                <a:cs typeface="Times New Roman" pitchFamily="18" charset="0"/>
              </a:rPr>
              <a:t>honeypot</a:t>
            </a:r>
            <a:r>
              <a:rPr lang="es-CO" sz="2800" dirty="0">
                <a:latin typeface="Times New Roman" pitchFamily="18" charset="0"/>
                <a:cs typeface="Times New Roman" pitchFamily="18" charset="0"/>
              </a:rPr>
              <a:t> cliente de baja </a:t>
            </a:r>
            <a:r>
              <a:rPr lang="es-CO" sz="2800" dirty="0" smtClean="0">
                <a:latin typeface="Times New Roman" pitchFamily="18" charset="0"/>
                <a:cs typeface="Times New Roman" pitchFamily="18" charset="0"/>
              </a:rPr>
              <a:t>interacción </a:t>
            </a:r>
            <a:r>
              <a:rPr lang="es-CO" sz="2800" dirty="0">
                <a:latin typeface="Times New Roman" pitchFamily="18" charset="0"/>
                <a:cs typeface="Times New Roman" pitchFamily="18" charset="0"/>
              </a:rPr>
              <a:t>(R3) cuando se ejecutaron </a:t>
            </a:r>
            <a:r>
              <a:rPr lang="es-CO" sz="2800" dirty="0" smtClean="0">
                <a:latin typeface="Times New Roman" pitchFamily="18" charset="0"/>
                <a:cs typeface="Times New Roman" pitchFamily="18" charset="0"/>
              </a:rPr>
              <a:t>páginas </a:t>
            </a:r>
            <a:r>
              <a:rPr lang="es-CO" sz="2800" dirty="0">
                <a:latin typeface="Times New Roman" pitchFamily="18" charset="0"/>
                <a:cs typeface="Times New Roman" pitchFamily="18" charset="0"/>
              </a:rPr>
              <a:t>benignas (10,63 benignos y 2,47 maliciosos), pero la cantidad de consultas DNS a servidores remotos (R12) es mayor en las benignas y es probable que el resultado sea influenciado por las capacidades del </a:t>
            </a:r>
            <a:r>
              <a:rPr lang="es-CO" sz="2800" dirty="0" err="1">
                <a:latin typeface="Times New Roman" pitchFamily="18" charset="0"/>
                <a:cs typeface="Times New Roman" pitchFamily="18" charset="0"/>
              </a:rPr>
              <a:t>honeypot</a:t>
            </a:r>
            <a:r>
              <a:rPr lang="es-CO" sz="2800" dirty="0">
                <a:latin typeface="Times New Roman" pitchFamily="18" charset="0"/>
                <a:cs typeface="Times New Roman" pitchFamily="18" charset="0"/>
              </a:rPr>
              <a:t> (37,99 benignas y 27,66 malignas). Al parecer las </a:t>
            </a:r>
            <a:r>
              <a:rPr lang="es-CO" sz="2800" dirty="0" smtClean="0">
                <a:latin typeface="Times New Roman" pitchFamily="18" charset="0"/>
                <a:cs typeface="Times New Roman" pitchFamily="18" charset="0"/>
              </a:rPr>
              <a:t>páginas </a:t>
            </a:r>
            <a:r>
              <a:rPr lang="es-CO" sz="2800" dirty="0">
                <a:latin typeface="Times New Roman" pitchFamily="18" charset="0"/>
                <a:cs typeface="Times New Roman" pitchFamily="18" charset="0"/>
              </a:rPr>
              <a:t>maliciosas tienden a tener un menor tiempo de </a:t>
            </a:r>
            <a:r>
              <a:rPr lang="es-CO" sz="2800" dirty="0" smtClean="0">
                <a:latin typeface="Times New Roman" pitchFamily="18" charset="0"/>
                <a:cs typeface="Times New Roman" pitchFamily="18" charset="0"/>
              </a:rPr>
              <a:t>duración </a:t>
            </a:r>
            <a:r>
              <a:rPr lang="es-CO" sz="2800" dirty="0">
                <a:latin typeface="Times New Roman" pitchFamily="18" charset="0"/>
                <a:cs typeface="Times New Roman" pitchFamily="18" charset="0"/>
              </a:rPr>
              <a:t>en la </a:t>
            </a:r>
            <a:r>
              <a:rPr lang="es-CO" sz="2800" dirty="0" smtClean="0">
                <a:latin typeface="Times New Roman" pitchFamily="18" charset="0"/>
                <a:cs typeface="Times New Roman" pitchFamily="18" charset="0"/>
              </a:rPr>
              <a:t>comunicación </a:t>
            </a:r>
            <a:r>
              <a:rPr lang="es-CO" sz="2800" dirty="0">
                <a:latin typeface="Times New Roman" pitchFamily="18" charset="0"/>
                <a:cs typeface="Times New Roman" pitchFamily="18" charset="0"/>
              </a:rPr>
              <a:t>(R8) (3,6 segundos en benignos y 3 segundos en maliciosos), </a:t>
            </a:r>
            <a:r>
              <a:rPr lang="es-CO" sz="2800" dirty="0" smtClean="0">
                <a:latin typeface="Times New Roman" pitchFamily="18" charset="0"/>
                <a:cs typeface="Times New Roman" pitchFamily="18" charset="0"/>
              </a:rPr>
              <a:t>además, </a:t>
            </a:r>
            <a:r>
              <a:rPr lang="es-CO" sz="2800" dirty="0">
                <a:latin typeface="Times New Roman" pitchFamily="18" charset="0"/>
                <a:cs typeface="Times New Roman" pitchFamily="18" charset="0"/>
              </a:rPr>
              <a:t>durante este intervalo de tiempo la cantidad de paquetes transmitidos por segundo es mucho </a:t>
            </a:r>
            <a:r>
              <a:rPr lang="es-CO" sz="2800" dirty="0" smtClean="0">
                <a:latin typeface="Times New Roman" pitchFamily="18" charset="0"/>
                <a:cs typeface="Times New Roman" pitchFamily="18" charset="0"/>
              </a:rPr>
              <a:t>más </a:t>
            </a:r>
            <a:r>
              <a:rPr lang="es-CO" sz="2800" dirty="0">
                <a:latin typeface="Times New Roman" pitchFamily="18" charset="0"/>
                <a:cs typeface="Times New Roman" pitchFamily="18" charset="0"/>
              </a:rPr>
              <a:t>elevada desde el cliente al servidor (R9) (0,8 benignos y 1,9 maliciosos) en contraste con la cantidad de paquetes recibidos desde el atacante (R10) (44,6 benignos y 14,5 maliciosos), pero, tanto en el total paquetes enviados (R5 y R6) (37,9 benignos y 27,6 maliciosos) y en su </a:t>
            </a:r>
            <a:r>
              <a:rPr lang="es-CO" sz="2800" dirty="0" smtClean="0">
                <a:latin typeface="Times New Roman" pitchFamily="18" charset="0"/>
                <a:cs typeface="Times New Roman" pitchFamily="18" charset="0"/>
              </a:rPr>
              <a:t>tamaño </a:t>
            </a:r>
            <a:r>
              <a:rPr lang="es-CO" sz="2800" dirty="0">
                <a:latin typeface="Times New Roman" pitchFamily="18" charset="0"/>
                <a:cs typeface="Times New Roman" pitchFamily="18" charset="0"/>
              </a:rPr>
              <a:t>en bytes (R7) las </a:t>
            </a:r>
            <a:r>
              <a:rPr lang="es-CO" sz="2800" dirty="0" smtClean="0">
                <a:latin typeface="Times New Roman" pitchFamily="18" charset="0"/>
                <a:cs typeface="Times New Roman" pitchFamily="18" charset="0"/>
              </a:rPr>
              <a:t>páginas </a:t>
            </a:r>
            <a:r>
              <a:rPr lang="es-CO" sz="2800" dirty="0">
                <a:latin typeface="Times New Roman" pitchFamily="18" charset="0"/>
                <a:cs typeface="Times New Roman" pitchFamily="18" charset="0"/>
              </a:rPr>
              <a:t>maliciosas tienen menores resultados comparados a los benignos </a:t>
            </a:r>
            <a:endParaRPr lang="es-CO" sz="2800" dirty="0" smtClean="0">
              <a:latin typeface="Times New Roman" pitchFamily="18" charset="0"/>
              <a:cs typeface="Times New Roman" pitchFamily="18" charset="0"/>
            </a:endParaRPr>
          </a:p>
          <a:p>
            <a:pPr algn="just"/>
            <a:endParaRPr lang="es-CO" sz="2800" dirty="0" smtClean="0">
              <a:latin typeface="Times New Roman" pitchFamily="18" charset="0"/>
              <a:cs typeface="Times New Roman" pitchFamily="18" charset="0"/>
            </a:endParaRPr>
          </a:p>
          <a:p>
            <a:pPr algn="just"/>
            <a:r>
              <a:rPr lang="es-CO" sz="2800" b="1" i="1" dirty="0" smtClean="0">
                <a:latin typeface="Times New Roman" pitchFamily="18" charset="0"/>
                <a:cs typeface="Times New Roman" pitchFamily="18" charset="0"/>
              </a:rPr>
              <a:t>Algoritmos de machine </a:t>
            </a:r>
            <a:r>
              <a:rPr lang="es-CO" sz="2800" b="1" i="1" dirty="0" err="1" smtClean="0">
                <a:latin typeface="Times New Roman" pitchFamily="18" charset="0"/>
                <a:cs typeface="Times New Roman" pitchFamily="18" charset="0"/>
              </a:rPr>
              <a:t>learning</a:t>
            </a:r>
            <a:endParaRPr lang="es-CO" sz="2800" b="1" i="1" dirty="0" smtClean="0">
              <a:latin typeface="Times New Roman" pitchFamily="18" charset="0"/>
              <a:cs typeface="Times New Roman" pitchFamily="18" charset="0"/>
            </a:endParaRPr>
          </a:p>
          <a:p>
            <a:pPr algn="just"/>
            <a:r>
              <a:rPr lang="es-CO" sz="2800" dirty="0" smtClean="0"/>
              <a:t>El </a:t>
            </a:r>
            <a:r>
              <a:rPr lang="es-CO" sz="2800" dirty="0" err="1"/>
              <a:t>dataset</a:t>
            </a:r>
            <a:r>
              <a:rPr lang="es-CO" sz="2800" dirty="0"/>
              <a:t> utilizado </a:t>
            </a:r>
            <a:r>
              <a:rPr lang="es-CO" sz="2800" dirty="0" smtClean="0"/>
              <a:t>contó </a:t>
            </a:r>
            <a:r>
              <a:rPr lang="es-CO" sz="2800" dirty="0"/>
              <a:t>con un </a:t>
            </a:r>
            <a:r>
              <a:rPr lang="es-CO" sz="2800" dirty="0" smtClean="0"/>
              <a:t>tamaño </a:t>
            </a:r>
            <a:r>
              <a:rPr lang="es-CO" sz="2800" dirty="0"/>
              <a:t>de 967 registros y 400 variables (861 observaciones benignas y 106 malignas), debido a que el conjunto de datos no se encontraba balanceado, se </a:t>
            </a:r>
            <a:r>
              <a:rPr lang="es-CO" sz="2800" dirty="0" smtClean="0"/>
              <a:t>aplicó </a:t>
            </a:r>
            <a:r>
              <a:rPr lang="es-CO" sz="2800" dirty="0"/>
              <a:t>una </a:t>
            </a:r>
            <a:r>
              <a:rPr lang="es-CO" sz="2800" dirty="0" smtClean="0"/>
              <a:t>validación </a:t>
            </a:r>
            <a:r>
              <a:rPr lang="es-CO" sz="2800" dirty="0"/>
              <a:t>cruzada con un k igual a </a:t>
            </a:r>
            <a:r>
              <a:rPr lang="es-CO" sz="2800" dirty="0" smtClean="0"/>
              <a:t>10.</a:t>
            </a:r>
            <a:endParaRPr lang="es-CO" sz="2800" b="1" i="1" dirty="0" smtClean="0">
              <a:latin typeface="Times New Roman" pitchFamily="18" charset="0"/>
              <a:cs typeface="Times New Roman" pitchFamily="18" charset="0"/>
            </a:endParaRPr>
          </a:p>
          <a:p>
            <a:pPr algn="just"/>
            <a:endParaRPr lang="es-CO" sz="2800" dirty="0">
              <a:latin typeface="Times New Roman" pitchFamily="18" charset="0"/>
              <a:cs typeface="Times New Roman" pitchFamily="18" charset="0"/>
            </a:endParaRPr>
          </a:p>
          <a:p>
            <a:pPr algn="just"/>
            <a:endParaRPr lang="es-CO" sz="2800" dirty="0">
              <a:latin typeface="Times New Roman" pitchFamily="18" charset="0"/>
              <a:cs typeface="Times New Roman" pitchFamily="18" charset="0"/>
            </a:endParaRPr>
          </a:p>
        </p:txBody>
      </p:sp>
      <p:pic>
        <p:nvPicPr>
          <p:cNvPr id="49" name="Picture 4" descr="C:\Users\diegotami\Documents\carpeta PC Colombia\PROYECTO DE GRADO - DIEGO\EuCAP_Oral presentation\logos\logo_icesi.jpg"/>
          <p:cNvPicPr>
            <a:picLocks noChangeAspect="1" noChangeArrowheads="1"/>
          </p:cNvPicPr>
          <p:nvPr/>
        </p:nvPicPr>
        <p:blipFill>
          <a:blip r:embed="rId3"/>
          <a:srcRect/>
          <a:stretch>
            <a:fillRect/>
          </a:stretch>
        </p:blipFill>
        <p:spPr bwMode="auto">
          <a:xfrm>
            <a:off x="21945061" y="3424357"/>
            <a:ext cx="5768653" cy="2307461"/>
          </a:xfrm>
          <a:prstGeom prst="rect">
            <a:avLst/>
          </a:prstGeom>
          <a:noFill/>
        </p:spPr>
      </p:pic>
      <p:pic>
        <p:nvPicPr>
          <p:cNvPr id="15" name="Picture 2" descr="SSN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8071" y="3616060"/>
            <a:ext cx="1933702" cy="1933702"/>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n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7278" y="2525689"/>
            <a:ext cx="2553276" cy="3034471"/>
          </a:xfrm>
          <a:prstGeom prst="rect">
            <a:avLst/>
          </a:prstGeom>
          <a:effectLst>
            <a:innerShdw blurRad="114300">
              <a:prstClr val="black"/>
            </a:innerShdw>
          </a:effectLst>
        </p:spPr>
      </p:pic>
      <p:graphicFrame>
        <p:nvGraphicFramePr>
          <p:cNvPr id="20" name="Tabla 19"/>
          <p:cNvGraphicFramePr>
            <a:graphicFrameLocks noGrp="1"/>
          </p:cNvGraphicFramePr>
          <p:nvPr>
            <p:extLst>
              <p:ext uri="{D42A27DB-BD31-4B8C-83A1-F6EECF244321}">
                <p14:modId xmlns:p14="http://schemas.microsoft.com/office/powerpoint/2010/main" val="2202622593"/>
              </p:ext>
            </p:extLst>
          </p:nvPr>
        </p:nvGraphicFramePr>
        <p:xfrm>
          <a:off x="15923697" y="21306811"/>
          <a:ext cx="11974577" cy="4365786"/>
        </p:xfrm>
        <a:graphic>
          <a:graphicData uri="http://schemas.openxmlformats.org/drawingml/2006/table">
            <a:tbl>
              <a:tblPr firstRow="1" bandRow="1">
                <a:tableStyleId>{5C22544A-7EE6-4342-B048-85BDC9FD1C3A}</a:tableStyleId>
              </a:tblPr>
              <a:tblGrid>
                <a:gridCol w="2526963">
                  <a:extLst>
                    <a:ext uri="{9D8B030D-6E8A-4147-A177-3AD203B41FA5}">
                      <a16:colId xmlns:a16="http://schemas.microsoft.com/office/drawing/2014/main" val="1541907043"/>
                    </a:ext>
                  </a:extLst>
                </a:gridCol>
                <a:gridCol w="2642424">
                  <a:extLst>
                    <a:ext uri="{9D8B030D-6E8A-4147-A177-3AD203B41FA5}">
                      <a16:colId xmlns:a16="http://schemas.microsoft.com/office/drawing/2014/main" val="258069465"/>
                    </a:ext>
                  </a:extLst>
                </a:gridCol>
                <a:gridCol w="2642424">
                  <a:extLst>
                    <a:ext uri="{9D8B030D-6E8A-4147-A177-3AD203B41FA5}">
                      <a16:colId xmlns:a16="http://schemas.microsoft.com/office/drawing/2014/main" val="663227843"/>
                    </a:ext>
                  </a:extLst>
                </a:gridCol>
                <a:gridCol w="2020249">
                  <a:extLst>
                    <a:ext uri="{9D8B030D-6E8A-4147-A177-3AD203B41FA5}">
                      <a16:colId xmlns:a16="http://schemas.microsoft.com/office/drawing/2014/main" val="1068230893"/>
                    </a:ext>
                  </a:extLst>
                </a:gridCol>
                <a:gridCol w="2142517">
                  <a:extLst>
                    <a:ext uri="{9D8B030D-6E8A-4147-A177-3AD203B41FA5}">
                      <a16:colId xmlns:a16="http://schemas.microsoft.com/office/drawing/2014/main" val="3292410908"/>
                    </a:ext>
                  </a:extLst>
                </a:gridCol>
              </a:tblGrid>
              <a:tr h="595878">
                <a:tc rowSpan="2">
                  <a:txBody>
                    <a:bodyPr/>
                    <a:lstStyle/>
                    <a:p>
                      <a:pPr algn="ctr"/>
                      <a:r>
                        <a:rPr lang="es-CO" sz="3600" b="1" kern="1200" dirty="0" err="1" smtClean="0">
                          <a:solidFill>
                            <a:schemeClr val="lt1"/>
                          </a:solidFill>
                          <a:effectLst/>
                          <a:latin typeface="+mn-lt"/>
                          <a:ea typeface="+mn-ea"/>
                          <a:cs typeface="+mn-cs"/>
                        </a:rPr>
                        <a:t>Alg</a:t>
                      </a:r>
                      <a:endParaRPr lang="es-CO" sz="3600" b="1" kern="1200" dirty="0">
                        <a:solidFill>
                          <a:schemeClr val="lt1"/>
                        </a:solidFill>
                        <a:effectLst/>
                        <a:latin typeface="+mn-lt"/>
                        <a:ea typeface="+mn-ea"/>
                        <a:cs typeface="+mn-cs"/>
                      </a:endParaRPr>
                    </a:p>
                  </a:txBody>
                  <a:tcPr anchor="ctr"/>
                </a:tc>
                <a:tc gridSpan="2">
                  <a:txBody>
                    <a:bodyPr/>
                    <a:lstStyle/>
                    <a:p>
                      <a:pPr algn="ctr"/>
                      <a:r>
                        <a:rPr lang="es-CO" sz="3600" b="1" kern="1200" dirty="0" smtClean="0">
                          <a:solidFill>
                            <a:schemeClr val="lt1"/>
                          </a:solidFill>
                          <a:effectLst/>
                          <a:latin typeface="+mn-lt"/>
                          <a:ea typeface="+mn-ea"/>
                          <a:cs typeface="+mn-cs"/>
                        </a:rPr>
                        <a:t>Aplicación</a:t>
                      </a:r>
                      <a:endParaRPr lang="es-CO" sz="3600" b="1" kern="1200" dirty="0">
                        <a:solidFill>
                          <a:schemeClr val="lt1"/>
                        </a:solidFill>
                        <a:effectLst/>
                        <a:latin typeface="+mn-lt"/>
                        <a:ea typeface="+mn-ea"/>
                        <a:cs typeface="+mn-cs"/>
                      </a:endParaRPr>
                    </a:p>
                  </a:txBody>
                  <a:tcPr/>
                </a:tc>
                <a:tc hMerge="1">
                  <a:txBody>
                    <a:bodyPr/>
                    <a:lstStyle/>
                    <a:p>
                      <a:endParaRPr lang="es-CO" sz="3600" b="1" kern="1200" dirty="0">
                        <a:solidFill>
                          <a:schemeClr val="lt1"/>
                        </a:solidFill>
                        <a:effectLst/>
                        <a:latin typeface="+mn-lt"/>
                        <a:ea typeface="+mn-ea"/>
                        <a:cs typeface="+mn-cs"/>
                      </a:endParaRPr>
                    </a:p>
                  </a:txBody>
                  <a:tcPr/>
                </a:tc>
                <a:tc gridSpan="2">
                  <a:txBody>
                    <a:bodyPr/>
                    <a:lstStyle/>
                    <a:p>
                      <a:pPr algn="ctr"/>
                      <a:r>
                        <a:rPr lang="es-CO" sz="3600" b="1" kern="1200" dirty="0" smtClean="0">
                          <a:solidFill>
                            <a:schemeClr val="lt1"/>
                          </a:solidFill>
                          <a:effectLst/>
                          <a:latin typeface="+mn-lt"/>
                          <a:ea typeface="+mn-ea"/>
                          <a:cs typeface="+mn-cs"/>
                        </a:rPr>
                        <a:t>Red</a:t>
                      </a:r>
                      <a:endParaRPr lang="es-CO" sz="3600" b="1" kern="1200" dirty="0">
                        <a:solidFill>
                          <a:schemeClr val="lt1"/>
                        </a:solidFill>
                        <a:effectLst/>
                        <a:latin typeface="+mn-lt"/>
                        <a:ea typeface="+mn-ea"/>
                        <a:cs typeface="+mn-cs"/>
                      </a:endParaRPr>
                    </a:p>
                  </a:txBody>
                  <a:tcPr/>
                </a:tc>
                <a:tc hMerge="1">
                  <a:txBody>
                    <a:bodyPr/>
                    <a:lstStyle/>
                    <a:p>
                      <a:endParaRPr lang="es-CO" sz="3600" b="1" kern="1200" dirty="0">
                        <a:solidFill>
                          <a:schemeClr val="lt1"/>
                        </a:solidFill>
                        <a:effectLst/>
                        <a:latin typeface="+mn-lt"/>
                        <a:ea typeface="+mn-ea"/>
                        <a:cs typeface="+mn-cs"/>
                      </a:endParaRPr>
                    </a:p>
                  </a:txBody>
                  <a:tcPr/>
                </a:tc>
                <a:extLst>
                  <a:ext uri="{0D108BD9-81ED-4DB2-BD59-A6C34878D82A}">
                    <a16:rowId xmlns:a16="http://schemas.microsoft.com/office/drawing/2014/main" val="1865476499"/>
                  </a:ext>
                </a:extLst>
              </a:tr>
              <a:tr h="595878">
                <a:tc vMerge="1">
                  <a:txBody>
                    <a:bodyPr/>
                    <a:lstStyle/>
                    <a:p>
                      <a:pPr algn="ctr"/>
                      <a:endParaRPr lang="es-CO" sz="3600" b="1" kern="1200" dirty="0">
                        <a:solidFill>
                          <a:schemeClr val="lt1"/>
                        </a:solidFill>
                        <a:effectLst/>
                        <a:latin typeface="+mn-lt"/>
                        <a:ea typeface="+mn-ea"/>
                        <a:cs typeface="+mn-cs"/>
                      </a:endParaRPr>
                    </a:p>
                  </a:txBody>
                  <a:tcPr>
                    <a:solidFill>
                      <a:srgbClr val="4F81BD"/>
                    </a:solidFill>
                  </a:tcPr>
                </a:tc>
                <a:tc>
                  <a:txBody>
                    <a:bodyPr/>
                    <a:lstStyle/>
                    <a:p>
                      <a:pPr algn="ctr"/>
                      <a:r>
                        <a:rPr lang="es-CO" sz="3600" b="1" kern="1200" dirty="0" smtClean="0">
                          <a:solidFill>
                            <a:schemeClr val="lt1"/>
                          </a:solidFill>
                          <a:effectLst/>
                          <a:latin typeface="+mn-lt"/>
                          <a:ea typeface="+mn-ea"/>
                          <a:cs typeface="+mn-cs"/>
                        </a:rPr>
                        <a:t>Exactitud</a:t>
                      </a:r>
                      <a:endParaRPr lang="es-CO" sz="3600" b="1" kern="1200" dirty="0">
                        <a:solidFill>
                          <a:schemeClr val="lt1"/>
                        </a:solidFill>
                        <a:effectLst/>
                        <a:latin typeface="+mn-lt"/>
                        <a:ea typeface="+mn-ea"/>
                        <a:cs typeface="+mn-cs"/>
                      </a:endParaRPr>
                    </a:p>
                  </a:txBody>
                  <a:tcPr>
                    <a:solidFill>
                      <a:srgbClr val="4F81BD"/>
                    </a:solidFill>
                  </a:tcPr>
                </a:tc>
                <a:tc>
                  <a:txBody>
                    <a:bodyPr/>
                    <a:lstStyle/>
                    <a:p>
                      <a:pPr algn="ctr"/>
                      <a:r>
                        <a:rPr lang="es-CO" sz="3600" b="1" kern="1200" dirty="0" err="1" smtClean="0">
                          <a:solidFill>
                            <a:schemeClr val="lt1"/>
                          </a:solidFill>
                          <a:effectLst/>
                          <a:latin typeface="+mn-lt"/>
                          <a:ea typeface="+mn-ea"/>
                          <a:cs typeface="+mn-cs"/>
                        </a:rPr>
                        <a:t>Seg</a:t>
                      </a:r>
                      <a:endParaRPr lang="es-CO" sz="3600" b="1" kern="1200" dirty="0">
                        <a:solidFill>
                          <a:schemeClr val="lt1"/>
                        </a:solidFill>
                        <a:effectLst/>
                        <a:latin typeface="+mn-lt"/>
                        <a:ea typeface="+mn-ea"/>
                        <a:cs typeface="+mn-cs"/>
                      </a:endParaRPr>
                    </a:p>
                  </a:txBody>
                  <a:tcPr>
                    <a:solidFill>
                      <a:srgbClr val="4F81BD"/>
                    </a:solidFill>
                  </a:tcPr>
                </a:tc>
                <a:tc>
                  <a:txBody>
                    <a:bodyPr/>
                    <a:lstStyle/>
                    <a:p>
                      <a:pPr algn="ctr"/>
                      <a:r>
                        <a:rPr lang="es-CO" sz="3600" b="1" kern="1200" dirty="0" smtClean="0">
                          <a:solidFill>
                            <a:schemeClr val="lt1"/>
                          </a:solidFill>
                          <a:effectLst/>
                          <a:latin typeface="+mn-lt"/>
                          <a:ea typeface="+mn-ea"/>
                          <a:cs typeface="+mn-cs"/>
                        </a:rPr>
                        <a:t>Exactitud</a:t>
                      </a:r>
                      <a:endParaRPr lang="es-CO" sz="3600" b="1" kern="1200" dirty="0">
                        <a:solidFill>
                          <a:schemeClr val="lt1"/>
                        </a:solidFill>
                        <a:effectLst/>
                        <a:latin typeface="+mn-lt"/>
                        <a:ea typeface="+mn-ea"/>
                        <a:cs typeface="+mn-cs"/>
                      </a:endParaRPr>
                    </a:p>
                  </a:txBody>
                  <a:tcPr>
                    <a:solidFill>
                      <a:srgbClr val="4F81BD"/>
                    </a:solidFill>
                  </a:tcPr>
                </a:tc>
                <a:tc>
                  <a:txBody>
                    <a:bodyPr/>
                    <a:lstStyle/>
                    <a:p>
                      <a:pPr algn="ctr"/>
                      <a:r>
                        <a:rPr lang="es-CO" sz="3600" b="1" kern="1200" dirty="0" err="1" smtClean="0">
                          <a:solidFill>
                            <a:schemeClr val="lt1"/>
                          </a:solidFill>
                          <a:effectLst/>
                          <a:latin typeface="+mn-lt"/>
                          <a:ea typeface="+mn-ea"/>
                          <a:cs typeface="+mn-cs"/>
                        </a:rPr>
                        <a:t>Seg</a:t>
                      </a:r>
                      <a:endParaRPr lang="es-CO" sz="3600" b="1" kern="1200" dirty="0">
                        <a:solidFill>
                          <a:schemeClr val="lt1"/>
                        </a:solidFill>
                        <a:effectLst/>
                        <a:latin typeface="+mn-lt"/>
                        <a:ea typeface="+mn-ea"/>
                        <a:cs typeface="+mn-cs"/>
                      </a:endParaRPr>
                    </a:p>
                  </a:txBody>
                  <a:tcPr>
                    <a:solidFill>
                      <a:srgbClr val="4F81BD"/>
                    </a:solidFill>
                  </a:tcPr>
                </a:tc>
                <a:extLst>
                  <a:ext uri="{0D108BD9-81ED-4DB2-BD59-A6C34878D82A}">
                    <a16:rowId xmlns:a16="http://schemas.microsoft.com/office/drawing/2014/main" val="1352141490"/>
                  </a:ext>
                </a:extLst>
              </a:tr>
              <a:tr h="624345">
                <a:tc>
                  <a:txBody>
                    <a:bodyPr/>
                    <a:lstStyle/>
                    <a:p>
                      <a:pPr algn="ctr"/>
                      <a:r>
                        <a:rPr lang="es-CO" sz="3600" b="1" kern="1200" dirty="0" smtClean="0">
                          <a:solidFill>
                            <a:schemeClr val="lt1"/>
                          </a:solidFill>
                          <a:effectLst/>
                          <a:latin typeface="+mn-lt"/>
                          <a:ea typeface="+mn-ea"/>
                          <a:cs typeface="+mn-cs"/>
                        </a:rPr>
                        <a:t>SVM</a:t>
                      </a:r>
                      <a:endParaRPr lang="es-CO" sz="3600" b="1" kern="1200" dirty="0">
                        <a:solidFill>
                          <a:schemeClr val="lt1"/>
                        </a:solidFill>
                        <a:effectLst/>
                        <a:latin typeface="+mn-lt"/>
                        <a:ea typeface="+mn-ea"/>
                        <a:cs typeface="+mn-cs"/>
                      </a:endParaRPr>
                    </a:p>
                  </a:txBody>
                  <a:tcPr>
                    <a:solidFill>
                      <a:srgbClr val="4F81BD"/>
                    </a:solidFill>
                  </a:tcPr>
                </a:tc>
                <a:tc>
                  <a:txBody>
                    <a:bodyPr/>
                    <a:lstStyle/>
                    <a:p>
                      <a:pPr algn="ctr"/>
                      <a:r>
                        <a:rPr lang="es-CO" sz="3600" kern="1200" dirty="0" smtClean="0">
                          <a:solidFill>
                            <a:schemeClr val="dk1"/>
                          </a:solidFill>
                          <a:effectLst/>
                          <a:latin typeface="+mn-lt"/>
                          <a:ea typeface="+mn-ea"/>
                          <a:cs typeface="+mn-cs"/>
                        </a:rPr>
                        <a:t>89,09%</a:t>
                      </a:r>
                      <a:endParaRPr lang="es-CO" sz="3600" kern="1200" dirty="0">
                        <a:solidFill>
                          <a:schemeClr val="dk1"/>
                        </a:solidFill>
                        <a:effectLst/>
                        <a:latin typeface="+mn-lt"/>
                        <a:ea typeface="+mn-ea"/>
                        <a:cs typeface="+mn-cs"/>
                      </a:endParaRPr>
                    </a:p>
                  </a:txBody>
                  <a:tcPr/>
                </a:tc>
                <a:tc>
                  <a:txBody>
                    <a:bodyPr/>
                    <a:lstStyle/>
                    <a:p>
                      <a:pPr algn="ctr"/>
                      <a:r>
                        <a:rPr lang="es-CO" sz="3600" kern="1200" dirty="0" smtClean="0">
                          <a:solidFill>
                            <a:schemeClr val="dk1"/>
                          </a:solidFill>
                          <a:effectLst/>
                          <a:latin typeface="+mn-lt"/>
                          <a:ea typeface="+mn-ea"/>
                          <a:cs typeface="+mn-cs"/>
                        </a:rPr>
                        <a:t>2</a:t>
                      </a:r>
                      <a:endParaRPr lang="es-CO" sz="3600" kern="1200" dirty="0">
                        <a:solidFill>
                          <a:schemeClr val="dk1"/>
                        </a:solidFill>
                        <a:effectLst/>
                        <a:latin typeface="+mn-lt"/>
                        <a:ea typeface="+mn-ea"/>
                        <a:cs typeface="+mn-cs"/>
                      </a:endParaRPr>
                    </a:p>
                  </a:txBody>
                  <a:tcPr/>
                </a:tc>
                <a:tc>
                  <a:txBody>
                    <a:bodyPr/>
                    <a:lstStyle/>
                    <a:p>
                      <a:pPr algn="ctr"/>
                      <a:r>
                        <a:rPr lang="es-CO" sz="3600" kern="1200" dirty="0" smtClean="0">
                          <a:solidFill>
                            <a:schemeClr val="dk1"/>
                          </a:solidFill>
                          <a:effectLst/>
                          <a:latin typeface="+mn-lt"/>
                          <a:ea typeface="+mn-ea"/>
                          <a:cs typeface="+mn-cs"/>
                        </a:rPr>
                        <a:t>55,16%</a:t>
                      </a:r>
                      <a:endParaRPr lang="es-CO" sz="3600" kern="1200" dirty="0">
                        <a:solidFill>
                          <a:schemeClr val="dk1"/>
                        </a:solidFill>
                        <a:effectLst/>
                        <a:latin typeface="+mn-lt"/>
                        <a:ea typeface="+mn-ea"/>
                        <a:cs typeface="+mn-cs"/>
                      </a:endParaRPr>
                    </a:p>
                  </a:txBody>
                  <a:tcPr/>
                </a:tc>
                <a:tc>
                  <a:txBody>
                    <a:bodyPr/>
                    <a:lstStyle/>
                    <a:p>
                      <a:pPr algn="ctr"/>
                      <a:r>
                        <a:rPr lang="es-CO" sz="3600" kern="1200" dirty="0" smtClean="0">
                          <a:solidFill>
                            <a:schemeClr val="dk1"/>
                          </a:solidFill>
                          <a:effectLst/>
                          <a:latin typeface="+mn-lt"/>
                          <a:ea typeface="+mn-ea"/>
                          <a:cs typeface="+mn-cs"/>
                        </a:rPr>
                        <a:t>1,9</a:t>
                      </a:r>
                      <a:endParaRPr lang="es-CO" sz="3600" kern="1200" dirty="0">
                        <a:solidFill>
                          <a:schemeClr val="dk1"/>
                        </a:solidFill>
                        <a:effectLst/>
                        <a:latin typeface="+mn-lt"/>
                        <a:ea typeface="+mn-ea"/>
                        <a:cs typeface="+mn-cs"/>
                      </a:endParaRPr>
                    </a:p>
                  </a:txBody>
                  <a:tcPr/>
                </a:tc>
                <a:extLst>
                  <a:ext uri="{0D108BD9-81ED-4DB2-BD59-A6C34878D82A}">
                    <a16:rowId xmlns:a16="http://schemas.microsoft.com/office/drawing/2014/main" val="3652189567"/>
                  </a:ext>
                </a:extLst>
              </a:tr>
              <a:tr h="815182">
                <a:tc>
                  <a:txBody>
                    <a:bodyPr/>
                    <a:lstStyle/>
                    <a:p>
                      <a:pPr algn="ctr"/>
                      <a:r>
                        <a:rPr lang="es-CO" sz="3600" b="1" kern="1200" dirty="0" smtClean="0">
                          <a:solidFill>
                            <a:schemeClr val="lt1"/>
                          </a:solidFill>
                          <a:effectLst/>
                          <a:latin typeface="+mn-lt"/>
                          <a:ea typeface="+mn-ea"/>
                          <a:cs typeface="+mn-cs"/>
                        </a:rPr>
                        <a:t>RL</a:t>
                      </a:r>
                      <a:endParaRPr lang="es-CO" sz="3600" b="1" kern="1200" dirty="0">
                        <a:solidFill>
                          <a:schemeClr val="lt1"/>
                        </a:solidFill>
                        <a:effectLst/>
                        <a:latin typeface="+mn-lt"/>
                        <a:ea typeface="+mn-ea"/>
                        <a:cs typeface="+mn-cs"/>
                      </a:endParaRPr>
                    </a:p>
                  </a:txBody>
                  <a:tcPr>
                    <a:solidFill>
                      <a:srgbClr val="4F81BD"/>
                    </a:solidFill>
                  </a:tcPr>
                </a:tc>
                <a:tc>
                  <a:txBody>
                    <a:bodyPr/>
                    <a:lstStyle/>
                    <a:p>
                      <a:pPr algn="ctr"/>
                      <a:r>
                        <a:rPr lang="es-CO" sz="3600" kern="1200" dirty="0" smtClean="0">
                          <a:solidFill>
                            <a:schemeClr val="dk1"/>
                          </a:solidFill>
                          <a:effectLst/>
                          <a:latin typeface="+mn-lt"/>
                          <a:ea typeface="+mn-ea"/>
                          <a:cs typeface="+mn-cs"/>
                        </a:rPr>
                        <a:t>88,43%</a:t>
                      </a:r>
                      <a:endParaRPr lang="es-CO" sz="3600" kern="1200" dirty="0">
                        <a:solidFill>
                          <a:schemeClr val="dk1"/>
                        </a:solidFill>
                        <a:effectLst/>
                        <a:latin typeface="+mn-lt"/>
                        <a:ea typeface="+mn-ea"/>
                        <a:cs typeface="+mn-cs"/>
                      </a:endParaRPr>
                    </a:p>
                  </a:txBody>
                  <a:tcPr/>
                </a:tc>
                <a:tc>
                  <a:txBody>
                    <a:bodyPr/>
                    <a:lstStyle/>
                    <a:p>
                      <a:pPr algn="ctr"/>
                      <a:r>
                        <a:rPr lang="es-CO" sz="3600" kern="1200" dirty="0" smtClean="0">
                          <a:solidFill>
                            <a:schemeClr val="dk1"/>
                          </a:solidFill>
                          <a:effectLst/>
                          <a:latin typeface="+mn-lt"/>
                          <a:ea typeface="+mn-ea"/>
                          <a:cs typeface="+mn-cs"/>
                        </a:rPr>
                        <a:t>3,5</a:t>
                      </a:r>
                      <a:endParaRPr lang="es-CO" sz="3600" kern="1200" dirty="0">
                        <a:solidFill>
                          <a:schemeClr val="dk1"/>
                        </a:solidFill>
                        <a:effectLst/>
                        <a:latin typeface="+mn-lt"/>
                        <a:ea typeface="+mn-ea"/>
                        <a:cs typeface="+mn-cs"/>
                      </a:endParaRPr>
                    </a:p>
                  </a:txBody>
                  <a:tcPr/>
                </a:tc>
                <a:tc>
                  <a:txBody>
                    <a:bodyPr/>
                    <a:lstStyle/>
                    <a:p>
                      <a:pPr algn="ctr"/>
                      <a:r>
                        <a:rPr lang="es-CO" sz="3600" kern="1200" dirty="0" smtClean="0">
                          <a:solidFill>
                            <a:schemeClr val="dk1"/>
                          </a:solidFill>
                          <a:effectLst/>
                          <a:latin typeface="+mn-lt"/>
                          <a:ea typeface="+mn-ea"/>
                          <a:cs typeface="+mn-cs"/>
                        </a:rPr>
                        <a:t>54,11%</a:t>
                      </a:r>
                      <a:endParaRPr lang="es-CO" sz="3600" kern="1200" dirty="0">
                        <a:solidFill>
                          <a:schemeClr val="dk1"/>
                        </a:solidFill>
                        <a:effectLst/>
                        <a:latin typeface="+mn-lt"/>
                        <a:ea typeface="+mn-ea"/>
                        <a:cs typeface="+mn-cs"/>
                      </a:endParaRPr>
                    </a:p>
                  </a:txBody>
                  <a:tcPr/>
                </a:tc>
                <a:tc>
                  <a:txBody>
                    <a:bodyPr/>
                    <a:lstStyle/>
                    <a:p>
                      <a:pPr algn="ctr"/>
                      <a:r>
                        <a:rPr lang="es-CO" sz="3600" kern="1200" dirty="0" smtClean="0">
                          <a:solidFill>
                            <a:schemeClr val="dk1"/>
                          </a:solidFill>
                          <a:effectLst/>
                          <a:latin typeface="+mn-lt"/>
                          <a:ea typeface="+mn-ea"/>
                          <a:cs typeface="+mn-cs"/>
                        </a:rPr>
                        <a:t>0,8</a:t>
                      </a:r>
                      <a:endParaRPr lang="es-CO" sz="3600" kern="1200" dirty="0">
                        <a:solidFill>
                          <a:schemeClr val="dk1"/>
                        </a:solidFill>
                        <a:effectLst/>
                        <a:latin typeface="+mn-lt"/>
                        <a:ea typeface="+mn-ea"/>
                        <a:cs typeface="+mn-cs"/>
                      </a:endParaRPr>
                    </a:p>
                  </a:txBody>
                  <a:tcPr/>
                </a:tc>
                <a:extLst>
                  <a:ext uri="{0D108BD9-81ED-4DB2-BD59-A6C34878D82A}">
                    <a16:rowId xmlns:a16="http://schemas.microsoft.com/office/drawing/2014/main" val="3958757645"/>
                  </a:ext>
                </a:extLst>
              </a:tr>
              <a:tr h="815182">
                <a:tc>
                  <a:txBody>
                    <a:bodyPr/>
                    <a:lstStyle/>
                    <a:p>
                      <a:pPr algn="ctr"/>
                      <a:r>
                        <a:rPr lang="es-CO" sz="3600" b="1" kern="1200" dirty="0" smtClean="0">
                          <a:solidFill>
                            <a:schemeClr val="lt1"/>
                          </a:solidFill>
                          <a:effectLst/>
                          <a:latin typeface="+mn-lt"/>
                          <a:ea typeface="+mn-ea"/>
                          <a:cs typeface="+mn-cs"/>
                        </a:rPr>
                        <a:t>NB</a:t>
                      </a:r>
                      <a:endParaRPr lang="es-CO" sz="3600" b="1" kern="1200" dirty="0">
                        <a:solidFill>
                          <a:schemeClr val="lt1"/>
                        </a:solidFill>
                        <a:effectLst/>
                        <a:latin typeface="+mn-lt"/>
                        <a:ea typeface="+mn-ea"/>
                        <a:cs typeface="+mn-cs"/>
                      </a:endParaRPr>
                    </a:p>
                  </a:txBody>
                  <a:tcPr>
                    <a:solidFill>
                      <a:srgbClr val="4F81BD"/>
                    </a:solidFill>
                  </a:tcPr>
                </a:tc>
                <a:tc>
                  <a:txBody>
                    <a:bodyPr/>
                    <a:lstStyle/>
                    <a:p>
                      <a:pPr algn="ctr"/>
                      <a:r>
                        <a:rPr lang="es-CO" sz="3600" kern="1200" dirty="0" smtClean="0">
                          <a:solidFill>
                            <a:schemeClr val="dk1"/>
                          </a:solidFill>
                          <a:effectLst/>
                          <a:latin typeface="+mn-lt"/>
                          <a:ea typeface="+mn-ea"/>
                          <a:cs typeface="+mn-cs"/>
                        </a:rPr>
                        <a:t>84,7%</a:t>
                      </a:r>
                      <a:endParaRPr lang="es-CO" sz="3600" kern="1200" dirty="0">
                        <a:solidFill>
                          <a:schemeClr val="dk1"/>
                        </a:solidFill>
                        <a:effectLst/>
                        <a:latin typeface="+mn-lt"/>
                        <a:ea typeface="+mn-ea"/>
                        <a:cs typeface="+mn-cs"/>
                      </a:endParaRPr>
                    </a:p>
                  </a:txBody>
                  <a:tcPr/>
                </a:tc>
                <a:tc>
                  <a:txBody>
                    <a:bodyPr/>
                    <a:lstStyle/>
                    <a:p>
                      <a:pPr algn="ctr"/>
                      <a:r>
                        <a:rPr lang="es-CO" sz="3600" kern="1200" dirty="0" smtClean="0">
                          <a:solidFill>
                            <a:schemeClr val="dk1"/>
                          </a:solidFill>
                          <a:effectLst/>
                          <a:latin typeface="+mn-lt"/>
                          <a:ea typeface="+mn-ea"/>
                          <a:cs typeface="+mn-cs"/>
                        </a:rPr>
                        <a:t>3,3</a:t>
                      </a:r>
                      <a:endParaRPr lang="es-CO" sz="3600" kern="1200" dirty="0">
                        <a:solidFill>
                          <a:schemeClr val="dk1"/>
                        </a:solidFill>
                        <a:effectLst/>
                        <a:latin typeface="+mn-lt"/>
                        <a:ea typeface="+mn-ea"/>
                        <a:cs typeface="+mn-cs"/>
                      </a:endParaRPr>
                    </a:p>
                  </a:txBody>
                  <a:tcPr/>
                </a:tc>
                <a:tc>
                  <a:txBody>
                    <a:bodyPr/>
                    <a:lstStyle/>
                    <a:p>
                      <a:pPr algn="ctr"/>
                      <a:r>
                        <a:rPr lang="es-CO" sz="3600" kern="1200" dirty="0" smtClean="0">
                          <a:solidFill>
                            <a:schemeClr val="dk1"/>
                          </a:solidFill>
                          <a:effectLst/>
                          <a:latin typeface="+mn-lt"/>
                          <a:ea typeface="+mn-ea"/>
                          <a:cs typeface="+mn-cs"/>
                        </a:rPr>
                        <a:t>55,16%</a:t>
                      </a:r>
                      <a:endParaRPr lang="es-CO" sz="3600" kern="1200" dirty="0">
                        <a:solidFill>
                          <a:schemeClr val="dk1"/>
                        </a:solidFill>
                        <a:effectLst/>
                        <a:latin typeface="+mn-lt"/>
                        <a:ea typeface="+mn-ea"/>
                        <a:cs typeface="+mn-cs"/>
                      </a:endParaRPr>
                    </a:p>
                  </a:txBody>
                  <a:tcPr/>
                </a:tc>
                <a:tc>
                  <a:txBody>
                    <a:bodyPr/>
                    <a:lstStyle/>
                    <a:p>
                      <a:pPr algn="ctr"/>
                      <a:r>
                        <a:rPr lang="es-CO" sz="3600" kern="1200" dirty="0" smtClean="0">
                          <a:solidFill>
                            <a:schemeClr val="dk1"/>
                          </a:solidFill>
                          <a:effectLst/>
                          <a:latin typeface="+mn-lt"/>
                          <a:ea typeface="+mn-ea"/>
                          <a:cs typeface="+mn-cs"/>
                        </a:rPr>
                        <a:t>0,8</a:t>
                      </a:r>
                      <a:endParaRPr lang="es-CO" sz="3600" kern="1200" dirty="0">
                        <a:solidFill>
                          <a:schemeClr val="dk1"/>
                        </a:solidFill>
                        <a:effectLst/>
                        <a:latin typeface="+mn-lt"/>
                        <a:ea typeface="+mn-ea"/>
                        <a:cs typeface="+mn-cs"/>
                      </a:endParaRPr>
                    </a:p>
                  </a:txBody>
                  <a:tcPr/>
                </a:tc>
                <a:extLst>
                  <a:ext uri="{0D108BD9-81ED-4DB2-BD59-A6C34878D82A}">
                    <a16:rowId xmlns:a16="http://schemas.microsoft.com/office/drawing/2014/main" val="2577853936"/>
                  </a:ext>
                </a:extLst>
              </a:tr>
              <a:tr h="815182">
                <a:tc>
                  <a:txBody>
                    <a:bodyPr/>
                    <a:lstStyle/>
                    <a:p>
                      <a:pPr algn="ctr"/>
                      <a:r>
                        <a:rPr lang="es-CO" sz="3600" b="1" kern="1200" dirty="0" smtClean="0">
                          <a:solidFill>
                            <a:schemeClr val="lt1"/>
                          </a:solidFill>
                          <a:effectLst/>
                          <a:latin typeface="+mn-lt"/>
                          <a:ea typeface="+mn-ea"/>
                          <a:cs typeface="+mn-cs"/>
                        </a:rPr>
                        <a:t>J48</a:t>
                      </a:r>
                      <a:endParaRPr lang="es-CO" sz="3600" b="1" kern="1200" dirty="0">
                        <a:solidFill>
                          <a:schemeClr val="lt1"/>
                        </a:solidFill>
                        <a:effectLst/>
                        <a:latin typeface="+mn-lt"/>
                        <a:ea typeface="+mn-ea"/>
                        <a:cs typeface="+mn-cs"/>
                      </a:endParaRPr>
                    </a:p>
                  </a:txBody>
                  <a:tcPr>
                    <a:solidFill>
                      <a:srgbClr val="4F81BD"/>
                    </a:solidFill>
                  </a:tcPr>
                </a:tc>
                <a:tc>
                  <a:txBody>
                    <a:bodyPr/>
                    <a:lstStyle/>
                    <a:p>
                      <a:pPr algn="ctr"/>
                      <a:r>
                        <a:rPr lang="es-CO" sz="3600" kern="1200" dirty="0" smtClean="0">
                          <a:solidFill>
                            <a:schemeClr val="dk1"/>
                          </a:solidFill>
                          <a:effectLst/>
                          <a:latin typeface="+mn-lt"/>
                          <a:ea typeface="+mn-ea"/>
                          <a:cs typeface="+mn-cs"/>
                        </a:rPr>
                        <a:t>90,10%</a:t>
                      </a:r>
                      <a:endParaRPr lang="es-CO" sz="3600" kern="1200" dirty="0">
                        <a:solidFill>
                          <a:schemeClr val="dk1"/>
                        </a:solidFill>
                        <a:effectLst/>
                        <a:latin typeface="+mn-lt"/>
                        <a:ea typeface="+mn-ea"/>
                        <a:cs typeface="+mn-cs"/>
                      </a:endParaRPr>
                    </a:p>
                  </a:txBody>
                  <a:tcPr/>
                </a:tc>
                <a:tc>
                  <a:txBody>
                    <a:bodyPr/>
                    <a:lstStyle/>
                    <a:p>
                      <a:pPr algn="ctr"/>
                      <a:r>
                        <a:rPr lang="es-CO" sz="3600" kern="1200" dirty="0" smtClean="0">
                          <a:solidFill>
                            <a:schemeClr val="dk1"/>
                          </a:solidFill>
                          <a:effectLst/>
                          <a:latin typeface="+mn-lt"/>
                          <a:ea typeface="+mn-ea"/>
                          <a:cs typeface="+mn-cs"/>
                        </a:rPr>
                        <a:t>4</a:t>
                      </a:r>
                      <a:endParaRPr lang="es-CO" sz="3600" kern="1200" dirty="0">
                        <a:solidFill>
                          <a:schemeClr val="dk1"/>
                        </a:solidFill>
                        <a:effectLst/>
                        <a:latin typeface="+mn-lt"/>
                        <a:ea typeface="+mn-ea"/>
                        <a:cs typeface="+mn-cs"/>
                      </a:endParaRPr>
                    </a:p>
                  </a:txBody>
                  <a:tcPr/>
                </a:tc>
                <a:tc>
                  <a:txBody>
                    <a:bodyPr/>
                    <a:lstStyle/>
                    <a:p>
                      <a:pPr algn="ctr"/>
                      <a:r>
                        <a:rPr lang="es-CO" sz="3600" kern="1200" dirty="0" smtClean="0">
                          <a:solidFill>
                            <a:schemeClr val="dk1"/>
                          </a:solidFill>
                          <a:effectLst/>
                          <a:latin typeface="+mn-lt"/>
                          <a:ea typeface="+mn-ea"/>
                          <a:cs typeface="+mn-cs"/>
                        </a:rPr>
                        <a:t>57,01%</a:t>
                      </a:r>
                      <a:endParaRPr lang="es-CO" sz="3600" kern="1200" dirty="0">
                        <a:solidFill>
                          <a:schemeClr val="dk1"/>
                        </a:solidFill>
                        <a:effectLst/>
                        <a:latin typeface="+mn-lt"/>
                        <a:ea typeface="+mn-ea"/>
                        <a:cs typeface="+mn-cs"/>
                      </a:endParaRPr>
                    </a:p>
                  </a:txBody>
                  <a:tcPr/>
                </a:tc>
                <a:tc>
                  <a:txBody>
                    <a:bodyPr/>
                    <a:lstStyle/>
                    <a:p>
                      <a:pPr algn="ctr"/>
                      <a:r>
                        <a:rPr lang="es-CO" sz="3600" kern="1200" dirty="0" smtClean="0">
                          <a:solidFill>
                            <a:schemeClr val="dk1"/>
                          </a:solidFill>
                          <a:effectLst/>
                          <a:latin typeface="+mn-lt"/>
                          <a:ea typeface="+mn-ea"/>
                          <a:cs typeface="+mn-cs"/>
                        </a:rPr>
                        <a:t>4</a:t>
                      </a:r>
                      <a:endParaRPr lang="es-CO" sz="3600" kern="1200" dirty="0">
                        <a:solidFill>
                          <a:schemeClr val="dk1"/>
                        </a:solidFill>
                        <a:effectLst/>
                        <a:latin typeface="+mn-lt"/>
                        <a:ea typeface="+mn-ea"/>
                        <a:cs typeface="+mn-cs"/>
                      </a:endParaRPr>
                    </a:p>
                  </a:txBody>
                  <a:tcPr/>
                </a:tc>
                <a:extLst>
                  <a:ext uri="{0D108BD9-81ED-4DB2-BD59-A6C34878D82A}">
                    <a16:rowId xmlns:a16="http://schemas.microsoft.com/office/drawing/2014/main" val="2822610721"/>
                  </a:ext>
                </a:extLst>
              </a:tr>
            </a:tbl>
          </a:graphicData>
        </a:graphic>
      </p:graphicFrame>
      <p:sp>
        <p:nvSpPr>
          <p:cNvPr id="43" name="Szövegdoboz 27"/>
          <p:cNvSpPr txBox="1">
            <a:spLocks noChangeArrowheads="1"/>
          </p:cNvSpPr>
          <p:nvPr/>
        </p:nvSpPr>
        <p:spPr bwMode="auto">
          <a:xfrm>
            <a:off x="16328098" y="25788958"/>
            <a:ext cx="11517208" cy="1140016"/>
          </a:xfrm>
          <a:prstGeom prst="rect">
            <a:avLst/>
          </a:prstGeom>
          <a:noFill/>
          <a:ln w="9525">
            <a:noFill/>
            <a:miter lim="800000"/>
            <a:headEnd/>
            <a:tailEnd/>
          </a:ln>
        </p:spPr>
        <p:txBody>
          <a:bodyPr/>
          <a:lstStyle/>
          <a:p>
            <a:pPr algn="ctr"/>
            <a:r>
              <a:rPr lang="en-US" sz="2400" b="1" dirty="0" smtClean="0">
                <a:latin typeface="Calibri" pitchFamily="34" charset="0"/>
              </a:rPr>
              <a:t>Tab. </a:t>
            </a:r>
            <a:r>
              <a:rPr lang="es-CO" sz="2400" b="1" dirty="0" smtClean="0">
                <a:latin typeface="Calibri" pitchFamily="34" charset="0"/>
              </a:rPr>
              <a:t>1</a:t>
            </a:r>
            <a:r>
              <a:rPr lang="en-US" sz="2400" b="1" dirty="0" smtClean="0">
                <a:latin typeface="Calibri" pitchFamily="34" charset="0"/>
              </a:rPr>
              <a:t>: </a:t>
            </a:r>
            <a:r>
              <a:rPr lang="en-US" sz="2400" dirty="0"/>
              <a:t>. </a:t>
            </a:r>
            <a:r>
              <a:rPr lang="es-CO" sz="2400" dirty="0" smtClean="0"/>
              <a:t>Algoritmos</a:t>
            </a:r>
            <a:r>
              <a:rPr lang="en-US" sz="2400" dirty="0" smtClean="0"/>
              <a:t>, capa de </a:t>
            </a:r>
            <a:r>
              <a:rPr lang="es-CO" sz="2400" dirty="0" smtClean="0"/>
              <a:t>aplicación</a:t>
            </a:r>
            <a:r>
              <a:rPr lang="en-US" sz="2400" dirty="0" smtClean="0"/>
              <a:t> y red.</a:t>
            </a:r>
            <a:endParaRPr lang="hu-HU" sz="2400" dirty="0">
              <a:latin typeface="Calibri" pitchFamily="34" charset="0"/>
            </a:endParaRPr>
          </a:p>
        </p:txBody>
      </p:sp>
      <p:graphicFrame>
        <p:nvGraphicFramePr>
          <p:cNvPr id="44" name="Tabla 43"/>
          <p:cNvGraphicFramePr>
            <a:graphicFrameLocks noGrp="1"/>
          </p:cNvGraphicFramePr>
          <p:nvPr>
            <p:extLst>
              <p:ext uri="{D42A27DB-BD31-4B8C-83A1-F6EECF244321}">
                <p14:modId xmlns:p14="http://schemas.microsoft.com/office/powerpoint/2010/main" val="1574053071"/>
              </p:ext>
            </p:extLst>
          </p:nvPr>
        </p:nvGraphicFramePr>
        <p:xfrm>
          <a:off x="15902972" y="26472684"/>
          <a:ext cx="12016023" cy="3570735"/>
        </p:xfrm>
        <a:graphic>
          <a:graphicData uri="http://schemas.openxmlformats.org/drawingml/2006/table">
            <a:tbl>
              <a:tblPr firstRow="1" bandRow="1">
                <a:tableStyleId>{5C22544A-7EE6-4342-B048-85BDC9FD1C3A}</a:tableStyleId>
              </a:tblPr>
              <a:tblGrid>
                <a:gridCol w="3886941">
                  <a:extLst>
                    <a:ext uri="{9D8B030D-6E8A-4147-A177-3AD203B41FA5}">
                      <a16:colId xmlns:a16="http://schemas.microsoft.com/office/drawing/2014/main" val="1541907043"/>
                    </a:ext>
                  </a:extLst>
                </a:gridCol>
                <a:gridCol w="4064541">
                  <a:extLst>
                    <a:ext uri="{9D8B030D-6E8A-4147-A177-3AD203B41FA5}">
                      <a16:colId xmlns:a16="http://schemas.microsoft.com/office/drawing/2014/main" val="258069465"/>
                    </a:ext>
                  </a:extLst>
                </a:gridCol>
                <a:gridCol w="4064541">
                  <a:extLst>
                    <a:ext uri="{9D8B030D-6E8A-4147-A177-3AD203B41FA5}">
                      <a16:colId xmlns:a16="http://schemas.microsoft.com/office/drawing/2014/main" val="663227843"/>
                    </a:ext>
                  </a:extLst>
                </a:gridCol>
              </a:tblGrid>
              <a:tr h="960225">
                <a:tc>
                  <a:txBody>
                    <a:bodyPr/>
                    <a:lstStyle/>
                    <a:p>
                      <a:pPr algn="ctr"/>
                      <a:r>
                        <a:rPr lang="es-CO" sz="3600" b="1" kern="1200" dirty="0" err="1" smtClean="0">
                          <a:solidFill>
                            <a:schemeClr val="lt1"/>
                          </a:solidFill>
                          <a:effectLst/>
                          <a:latin typeface="+mn-lt"/>
                          <a:ea typeface="+mn-ea"/>
                          <a:cs typeface="+mn-cs"/>
                        </a:rPr>
                        <a:t>Alg</a:t>
                      </a:r>
                      <a:endParaRPr lang="es-CO" sz="3600" b="1" kern="1200" dirty="0">
                        <a:solidFill>
                          <a:schemeClr val="lt1"/>
                        </a:solidFill>
                        <a:effectLst/>
                        <a:latin typeface="+mn-lt"/>
                        <a:ea typeface="+mn-ea"/>
                        <a:cs typeface="+mn-cs"/>
                      </a:endParaRPr>
                    </a:p>
                  </a:txBody>
                  <a:tcPr anchor="ctr"/>
                </a:tc>
                <a:tc>
                  <a:txBody>
                    <a:bodyPr/>
                    <a:lstStyle/>
                    <a:p>
                      <a:pPr algn="ctr"/>
                      <a:r>
                        <a:rPr lang="es-CO" sz="3600" b="1" kern="1200" dirty="0" smtClean="0">
                          <a:solidFill>
                            <a:schemeClr val="lt1"/>
                          </a:solidFill>
                          <a:effectLst/>
                          <a:latin typeface="+mn-lt"/>
                          <a:ea typeface="+mn-ea"/>
                          <a:cs typeface="+mn-cs"/>
                        </a:rPr>
                        <a:t>Exactitud</a:t>
                      </a:r>
                      <a:endParaRPr lang="es-CO" sz="3600" b="1" kern="1200" dirty="0">
                        <a:solidFill>
                          <a:schemeClr val="lt1"/>
                        </a:solidFill>
                        <a:effectLst/>
                        <a:latin typeface="+mn-lt"/>
                        <a:ea typeface="+mn-ea"/>
                        <a:cs typeface="+mn-cs"/>
                      </a:endParaRPr>
                    </a:p>
                  </a:txBody>
                  <a:tcPr anchor="ctr"/>
                </a:tc>
                <a:tc>
                  <a:txBody>
                    <a:bodyPr/>
                    <a:lstStyle/>
                    <a:p>
                      <a:pPr marL="0" marR="0" lvl="0" indent="0" algn="ctr" defTabSz="4176431" rtl="0" eaLnBrk="1" fontAlgn="auto" latinLnBrk="0" hangingPunct="1">
                        <a:lnSpc>
                          <a:spcPct val="100000"/>
                        </a:lnSpc>
                        <a:spcBef>
                          <a:spcPts val="0"/>
                        </a:spcBef>
                        <a:spcAft>
                          <a:spcPts val="0"/>
                        </a:spcAft>
                        <a:buClrTx/>
                        <a:buSzTx/>
                        <a:buFontTx/>
                        <a:buNone/>
                        <a:tabLst/>
                        <a:defRPr/>
                      </a:pPr>
                      <a:r>
                        <a:rPr lang="es-CO" sz="3600" b="1" kern="1200" dirty="0" err="1" smtClean="0">
                          <a:solidFill>
                            <a:schemeClr val="lt1"/>
                          </a:solidFill>
                          <a:effectLst/>
                          <a:latin typeface="+mn-lt"/>
                          <a:ea typeface="+mn-ea"/>
                          <a:cs typeface="+mn-cs"/>
                        </a:rPr>
                        <a:t>Seg</a:t>
                      </a:r>
                      <a:endParaRPr lang="es-CO" sz="3600" b="1" kern="1200" dirty="0">
                        <a:solidFill>
                          <a:schemeClr val="lt1"/>
                        </a:solidFill>
                        <a:effectLst/>
                        <a:latin typeface="+mn-lt"/>
                        <a:ea typeface="+mn-ea"/>
                        <a:cs typeface="+mn-cs"/>
                      </a:endParaRPr>
                    </a:p>
                  </a:txBody>
                  <a:tcPr anchor="ctr"/>
                </a:tc>
                <a:extLst>
                  <a:ext uri="{0D108BD9-81ED-4DB2-BD59-A6C34878D82A}">
                    <a16:rowId xmlns:a16="http://schemas.microsoft.com/office/drawing/2014/main" val="1865476499"/>
                  </a:ext>
                </a:extLst>
              </a:tr>
              <a:tr h="557520">
                <a:tc>
                  <a:txBody>
                    <a:bodyPr/>
                    <a:lstStyle/>
                    <a:p>
                      <a:pPr algn="ctr"/>
                      <a:r>
                        <a:rPr lang="es-CO" sz="3600" b="1" kern="1200" dirty="0" smtClean="0">
                          <a:solidFill>
                            <a:schemeClr val="lt1"/>
                          </a:solidFill>
                          <a:effectLst/>
                          <a:latin typeface="+mn-lt"/>
                          <a:ea typeface="+mn-ea"/>
                          <a:cs typeface="+mn-cs"/>
                        </a:rPr>
                        <a:t>SVM</a:t>
                      </a:r>
                      <a:endParaRPr lang="es-CO" sz="3600" b="1" kern="1200" dirty="0">
                        <a:solidFill>
                          <a:schemeClr val="lt1"/>
                        </a:solidFill>
                        <a:effectLst/>
                        <a:latin typeface="+mn-lt"/>
                        <a:ea typeface="+mn-ea"/>
                        <a:cs typeface="+mn-cs"/>
                      </a:endParaRPr>
                    </a:p>
                  </a:txBody>
                  <a:tcPr>
                    <a:solidFill>
                      <a:srgbClr val="4F81BD"/>
                    </a:solidFill>
                  </a:tcPr>
                </a:tc>
                <a:tc>
                  <a:txBody>
                    <a:bodyPr/>
                    <a:lstStyle/>
                    <a:p>
                      <a:pPr algn="ctr"/>
                      <a:r>
                        <a:rPr lang="es-CO" sz="3600" kern="1200" dirty="0" smtClean="0">
                          <a:solidFill>
                            <a:schemeClr val="dk1"/>
                          </a:solidFill>
                          <a:effectLst/>
                          <a:latin typeface="+mn-lt"/>
                          <a:ea typeface="+mn-ea"/>
                          <a:cs typeface="+mn-cs"/>
                        </a:rPr>
                        <a:t>97,41%</a:t>
                      </a:r>
                      <a:endParaRPr lang="es-CO" sz="3600" kern="1200" dirty="0">
                        <a:solidFill>
                          <a:schemeClr val="dk1"/>
                        </a:solidFill>
                        <a:effectLst/>
                        <a:latin typeface="+mn-lt"/>
                        <a:ea typeface="+mn-ea"/>
                        <a:cs typeface="+mn-cs"/>
                      </a:endParaRPr>
                    </a:p>
                  </a:txBody>
                  <a:tcPr/>
                </a:tc>
                <a:tc>
                  <a:txBody>
                    <a:bodyPr/>
                    <a:lstStyle/>
                    <a:p>
                      <a:pPr algn="ctr"/>
                      <a:r>
                        <a:rPr lang="es-CO" sz="3600" kern="1200" dirty="0" smtClean="0">
                          <a:solidFill>
                            <a:schemeClr val="dk1"/>
                          </a:solidFill>
                          <a:effectLst/>
                          <a:latin typeface="+mn-lt"/>
                          <a:ea typeface="+mn-ea"/>
                          <a:cs typeface="+mn-cs"/>
                        </a:rPr>
                        <a:t>3,38</a:t>
                      </a:r>
                      <a:endParaRPr lang="es-CO" sz="3600" kern="1200" dirty="0">
                        <a:solidFill>
                          <a:schemeClr val="dk1"/>
                        </a:solidFill>
                        <a:effectLst/>
                        <a:latin typeface="+mn-lt"/>
                        <a:ea typeface="+mn-ea"/>
                        <a:cs typeface="+mn-cs"/>
                      </a:endParaRPr>
                    </a:p>
                  </a:txBody>
                  <a:tcPr/>
                </a:tc>
                <a:extLst>
                  <a:ext uri="{0D108BD9-81ED-4DB2-BD59-A6C34878D82A}">
                    <a16:rowId xmlns:a16="http://schemas.microsoft.com/office/drawing/2014/main" val="3652189567"/>
                  </a:ext>
                </a:extLst>
              </a:tr>
              <a:tr h="656810">
                <a:tc>
                  <a:txBody>
                    <a:bodyPr/>
                    <a:lstStyle/>
                    <a:p>
                      <a:pPr algn="ctr"/>
                      <a:r>
                        <a:rPr lang="es-CO" sz="3600" b="1" kern="1200" dirty="0" smtClean="0">
                          <a:solidFill>
                            <a:schemeClr val="lt1"/>
                          </a:solidFill>
                          <a:effectLst/>
                          <a:latin typeface="+mn-lt"/>
                          <a:ea typeface="+mn-ea"/>
                          <a:cs typeface="+mn-cs"/>
                        </a:rPr>
                        <a:t>Regresión</a:t>
                      </a:r>
                      <a:r>
                        <a:rPr lang="es-CO" sz="3600" b="1" kern="1200" baseline="0" dirty="0" smtClean="0">
                          <a:solidFill>
                            <a:schemeClr val="lt1"/>
                          </a:solidFill>
                          <a:effectLst/>
                          <a:latin typeface="+mn-lt"/>
                          <a:ea typeface="+mn-ea"/>
                          <a:cs typeface="+mn-cs"/>
                        </a:rPr>
                        <a:t> logística</a:t>
                      </a:r>
                      <a:endParaRPr lang="es-CO" sz="3600" b="1" kern="1200" dirty="0">
                        <a:solidFill>
                          <a:schemeClr val="lt1"/>
                        </a:solidFill>
                        <a:effectLst/>
                        <a:latin typeface="+mn-lt"/>
                        <a:ea typeface="+mn-ea"/>
                        <a:cs typeface="+mn-cs"/>
                      </a:endParaRPr>
                    </a:p>
                  </a:txBody>
                  <a:tcPr>
                    <a:solidFill>
                      <a:srgbClr val="4F81BD"/>
                    </a:solidFill>
                  </a:tcPr>
                </a:tc>
                <a:tc>
                  <a:txBody>
                    <a:bodyPr/>
                    <a:lstStyle/>
                    <a:p>
                      <a:pPr algn="ctr"/>
                      <a:r>
                        <a:rPr lang="es-CO" sz="3600" kern="1200" dirty="0" smtClean="0">
                          <a:solidFill>
                            <a:schemeClr val="dk1"/>
                          </a:solidFill>
                          <a:effectLst/>
                          <a:latin typeface="+mn-lt"/>
                          <a:ea typeface="+mn-ea"/>
                          <a:cs typeface="+mn-cs"/>
                        </a:rPr>
                        <a:t>90,58%</a:t>
                      </a:r>
                      <a:endParaRPr lang="es-CO" sz="3600" kern="1200" dirty="0">
                        <a:solidFill>
                          <a:schemeClr val="dk1"/>
                        </a:solidFill>
                        <a:effectLst/>
                        <a:latin typeface="+mn-lt"/>
                        <a:ea typeface="+mn-ea"/>
                        <a:cs typeface="+mn-cs"/>
                      </a:endParaRPr>
                    </a:p>
                  </a:txBody>
                  <a:tcPr/>
                </a:tc>
                <a:tc>
                  <a:txBody>
                    <a:bodyPr/>
                    <a:lstStyle/>
                    <a:p>
                      <a:pPr algn="ctr"/>
                      <a:r>
                        <a:rPr lang="es-CO" sz="3600" kern="1200" dirty="0" smtClean="0">
                          <a:solidFill>
                            <a:schemeClr val="dk1"/>
                          </a:solidFill>
                          <a:effectLst/>
                          <a:latin typeface="+mn-lt"/>
                          <a:ea typeface="+mn-ea"/>
                          <a:cs typeface="+mn-cs"/>
                        </a:rPr>
                        <a:t>5,31</a:t>
                      </a:r>
                      <a:endParaRPr lang="es-CO" sz="3600" kern="1200" dirty="0">
                        <a:solidFill>
                          <a:schemeClr val="dk1"/>
                        </a:solidFill>
                        <a:effectLst/>
                        <a:latin typeface="+mn-lt"/>
                        <a:ea typeface="+mn-ea"/>
                        <a:cs typeface="+mn-cs"/>
                      </a:endParaRPr>
                    </a:p>
                  </a:txBody>
                  <a:tcPr/>
                </a:tc>
                <a:extLst>
                  <a:ext uri="{0D108BD9-81ED-4DB2-BD59-A6C34878D82A}">
                    <a16:rowId xmlns:a16="http://schemas.microsoft.com/office/drawing/2014/main" val="3958757645"/>
                  </a:ext>
                </a:extLst>
              </a:tr>
              <a:tr h="656810">
                <a:tc>
                  <a:txBody>
                    <a:bodyPr/>
                    <a:lstStyle/>
                    <a:p>
                      <a:pPr algn="ctr"/>
                      <a:r>
                        <a:rPr lang="es-CO" sz="3600" b="1" kern="1200" dirty="0" err="1" smtClean="0">
                          <a:solidFill>
                            <a:schemeClr val="lt1"/>
                          </a:solidFill>
                          <a:effectLst/>
                          <a:latin typeface="+mn-lt"/>
                          <a:ea typeface="+mn-ea"/>
                          <a:cs typeface="+mn-cs"/>
                        </a:rPr>
                        <a:t>Naive</a:t>
                      </a:r>
                      <a:r>
                        <a:rPr lang="es-CO" sz="3600" b="1" kern="1200" dirty="0" smtClean="0">
                          <a:solidFill>
                            <a:schemeClr val="lt1"/>
                          </a:solidFill>
                          <a:effectLst/>
                          <a:latin typeface="+mn-lt"/>
                          <a:ea typeface="+mn-ea"/>
                          <a:cs typeface="+mn-cs"/>
                        </a:rPr>
                        <a:t> </a:t>
                      </a:r>
                      <a:r>
                        <a:rPr lang="es-CO" sz="3600" b="1" kern="1200" dirty="0" err="1" smtClean="0">
                          <a:solidFill>
                            <a:schemeClr val="lt1"/>
                          </a:solidFill>
                          <a:effectLst/>
                          <a:latin typeface="+mn-lt"/>
                          <a:ea typeface="+mn-ea"/>
                          <a:cs typeface="+mn-cs"/>
                        </a:rPr>
                        <a:t>Bayes</a:t>
                      </a:r>
                      <a:endParaRPr lang="es-CO" sz="3600" b="1" kern="1200" dirty="0">
                        <a:solidFill>
                          <a:schemeClr val="lt1"/>
                        </a:solidFill>
                        <a:effectLst/>
                        <a:latin typeface="+mn-lt"/>
                        <a:ea typeface="+mn-ea"/>
                        <a:cs typeface="+mn-cs"/>
                      </a:endParaRPr>
                    </a:p>
                  </a:txBody>
                  <a:tcPr>
                    <a:solidFill>
                      <a:srgbClr val="4F81BD"/>
                    </a:solidFill>
                  </a:tcPr>
                </a:tc>
                <a:tc>
                  <a:txBody>
                    <a:bodyPr/>
                    <a:lstStyle/>
                    <a:p>
                      <a:pPr algn="ctr"/>
                      <a:r>
                        <a:rPr lang="es-CO" sz="3600" kern="1200" dirty="0" smtClean="0">
                          <a:solidFill>
                            <a:schemeClr val="dk1"/>
                          </a:solidFill>
                          <a:effectLst/>
                          <a:latin typeface="+mn-lt"/>
                          <a:ea typeface="+mn-ea"/>
                          <a:cs typeface="+mn-cs"/>
                        </a:rPr>
                        <a:t>10,96%</a:t>
                      </a:r>
                      <a:endParaRPr lang="es-CO" sz="3600" kern="1200" dirty="0">
                        <a:solidFill>
                          <a:schemeClr val="dk1"/>
                        </a:solidFill>
                        <a:effectLst/>
                        <a:latin typeface="+mn-lt"/>
                        <a:ea typeface="+mn-ea"/>
                        <a:cs typeface="+mn-cs"/>
                      </a:endParaRPr>
                    </a:p>
                  </a:txBody>
                  <a:tcPr/>
                </a:tc>
                <a:tc>
                  <a:txBody>
                    <a:bodyPr/>
                    <a:lstStyle/>
                    <a:p>
                      <a:pPr algn="ctr"/>
                      <a:r>
                        <a:rPr lang="es-CO" sz="3600" kern="1200" dirty="0" smtClean="0">
                          <a:solidFill>
                            <a:schemeClr val="dk1"/>
                          </a:solidFill>
                          <a:effectLst/>
                          <a:latin typeface="+mn-lt"/>
                          <a:ea typeface="+mn-ea"/>
                          <a:cs typeface="+mn-cs"/>
                        </a:rPr>
                        <a:t>2,28</a:t>
                      </a:r>
                      <a:endParaRPr lang="es-CO" sz="3600" kern="1200" dirty="0">
                        <a:solidFill>
                          <a:schemeClr val="dk1"/>
                        </a:solidFill>
                        <a:effectLst/>
                        <a:latin typeface="+mn-lt"/>
                        <a:ea typeface="+mn-ea"/>
                        <a:cs typeface="+mn-cs"/>
                      </a:endParaRPr>
                    </a:p>
                  </a:txBody>
                  <a:tcPr/>
                </a:tc>
                <a:extLst>
                  <a:ext uri="{0D108BD9-81ED-4DB2-BD59-A6C34878D82A}">
                    <a16:rowId xmlns:a16="http://schemas.microsoft.com/office/drawing/2014/main" val="2577853936"/>
                  </a:ext>
                </a:extLst>
              </a:tr>
              <a:tr h="656810">
                <a:tc>
                  <a:txBody>
                    <a:bodyPr/>
                    <a:lstStyle/>
                    <a:p>
                      <a:pPr algn="ctr"/>
                      <a:r>
                        <a:rPr lang="es-CO" sz="3600" b="1" kern="1200" dirty="0" smtClean="0">
                          <a:solidFill>
                            <a:schemeClr val="lt1"/>
                          </a:solidFill>
                          <a:effectLst/>
                          <a:latin typeface="+mn-lt"/>
                          <a:ea typeface="+mn-ea"/>
                          <a:cs typeface="+mn-cs"/>
                        </a:rPr>
                        <a:t>J48</a:t>
                      </a:r>
                      <a:endParaRPr lang="es-CO" sz="3600" b="1" kern="1200" dirty="0">
                        <a:solidFill>
                          <a:schemeClr val="lt1"/>
                        </a:solidFill>
                        <a:effectLst/>
                        <a:latin typeface="+mn-lt"/>
                        <a:ea typeface="+mn-ea"/>
                        <a:cs typeface="+mn-cs"/>
                      </a:endParaRPr>
                    </a:p>
                  </a:txBody>
                  <a:tcPr>
                    <a:solidFill>
                      <a:srgbClr val="4F81BD"/>
                    </a:solidFill>
                  </a:tcPr>
                </a:tc>
                <a:tc>
                  <a:txBody>
                    <a:bodyPr/>
                    <a:lstStyle/>
                    <a:p>
                      <a:pPr algn="ctr"/>
                      <a:r>
                        <a:rPr lang="es-CO" sz="3600" kern="1200" dirty="0" smtClean="0">
                          <a:solidFill>
                            <a:schemeClr val="dk1"/>
                          </a:solidFill>
                          <a:effectLst/>
                          <a:latin typeface="+mn-lt"/>
                          <a:ea typeface="+mn-ea"/>
                          <a:cs typeface="+mn-cs"/>
                        </a:rPr>
                        <a:t>98,76%</a:t>
                      </a:r>
                      <a:endParaRPr lang="es-CO" sz="3600" kern="1200" dirty="0">
                        <a:solidFill>
                          <a:schemeClr val="dk1"/>
                        </a:solidFill>
                        <a:effectLst/>
                        <a:latin typeface="+mn-lt"/>
                        <a:ea typeface="+mn-ea"/>
                        <a:cs typeface="+mn-cs"/>
                      </a:endParaRPr>
                    </a:p>
                  </a:txBody>
                  <a:tcPr/>
                </a:tc>
                <a:tc>
                  <a:txBody>
                    <a:bodyPr/>
                    <a:lstStyle/>
                    <a:p>
                      <a:pPr algn="ctr"/>
                      <a:r>
                        <a:rPr lang="es-CO" sz="3600" kern="1200" dirty="0" smtClean="0">
                          <a:solidFill>
                            <a:schemeClr val="dk1"/>
                          </a:solidFill>
                          <a:effectLst/>
                          <a:latin typeface="+mn-lt"/>
                          <a:ea typeface="+mn-ea"/>
                          <a:cs typeface="+mn-cs"/>
                        </a:rPr>
                        <a:t>53,57</a:t>
                      </a:r>
                      <a:endParaRPr lang="es-CO" sz="3600" kern="1200" dirty="0">
                        <a:solidFill>
                          <a:schemeClr val="dk1"/>
                        </a:solidFill>
                        <a:effectLst/>
                        <a:latin typeface="+mn-lt"/>
                        <a:ea typeface="+mn-ea"/>
                        <a:cs typeface="+mn-cs"/>
                      </a:endParaRPr>
                    </a:p>
                  </a:txBody>
                  <a:tcPr/>
                </a:tc>
                <a:extLst>
                  <a:ext uri="{0D108BD9-81ED-4DB2-BD59-A6C34878D82A}">
                    <a16:rowId xmlns:a16="http://schemas.microsoft.com/office/drawing/2014/main" val="2822610721"/>
                  </a:ext>
                </a:extLst>
              </a:tr>
            </a:tbl>
          </a:graphicData>
        </a:graphic>
      </p:graphicFrame>
      <p:sp>
        <p:nvSpPr>
          <p:cNvPr id="45" name="Szövegdoboz 27"/>
          <p:cNvSpPr txBox="1">
            <a:spLocks noChangeArrowheads="1"/>
          </p:cNvSpPr>
          <p:nvPr/>
        </p:nvSpPr>
        <p:spPr bwMode="auto">
          <a:xfrm>
            <a:off x="16186457" y="30149998"/>
            <a:ext cx="11517208" cy="1140016"/>
          </a:xfrm>
          <a:prstGeom prst="rect">
            <a:avLst/>
          </a:prstGeom>
          <a:noFill/>
          <a:ln w="9525">
            <a:noFill/>
            <a:miter lim="800000"/>
            <a:headEnd/>
            <a:tailEnd/>
          </a:ln>
        </p:spPr>
        <p:txBody>
          <a:bodyPr/>
          <a:lstStyle/>
          <a:p>
            <a:pPr algn="ctr"/>
            <a:r>
              <a:rPr lang="en-US" sz="2400" b="1" dirty="0" smtClean="0">
                <a:latin typeface="Calibri" pitchFamily="34" charset="0"/>
              </a:rPr>
              <a:t>Tab. 2: </a:t>
            </a:r>
            <a:r>
              <a:rPr lang="en-US" sz="2400" dirty="0"/>
              <a:t>. </a:t>
            </a:r>
            <a:r>
              <a:rPr lang="es-CO" sz="2400" dirty="0" smtClean="0"/>
              <a:t>Algoritmos y toda la matriz de datos</a:t>
            </a:r>
            <a:r>
              <a:rPr lang="en-US" sz="2400" dirty="0" smtClean="0"/>
              <a:t>.</a:t>
            </a:r>
            <a:endParaRPr lang="hu-HU" sz="2400" dirty="0">
              <a:latin typeface="Calibri" pitchFamily="34" charset="0"/>
            </a:endParaRPr>
          </a:p>
        </p:txBody>
      </p:sp>
      <p:graphicFrame>
        <p:nvGraphicFramePr>
          <p:cNvPr id="46" name="Tabla 45"/>
          <p:cNvGraphicFramePr>
            <a:graphicFrameLocks noGrp="1"/>
          </p:cNvGraphicFramePr>
          <p:nvPr>
            <p:extLst>
              <p:ext uri="{D42A27DB-BD31-4B8C-83A1-F6EECF244321}">
                <p14:modId xmlns:p14="http://schemas.microsoft.com/office/powerpoint/2010/main" val="1137471613"/>
              </p:ext>
            </p:extLst>
          </p:nvPr>
        </p:nvGraphicFramePr>
        <p:xfrm>
          <a:off x="15981833" y="30883248"/>
          <a:ext cx="12016023" cy="3570735"/>
        </p:xfrm>
        <a:graphic>
          <a:graphicData uri="http://schemas.openxmlformats.org/drawingml/2006/table">
            <a:tbl>
              <a:tblPr firstRow="1" bandRow="1">
                <a:tableStyleId>{5C22544A-7EE6-4342-B048-85BDC9FD1C3A}</a:tableStyleId>
              </a:tblPr>
              <a:tblGrid>
                <a:gridCol w="3886941">
                  <a:extLst>
                    <a:ext uri="{9D8B030D-6E8A-4147-A177-3AD203B41FA5}">
                      <a16:colId xmlns:a16="http://schemas.microsoft.com/office/drawing/2014/main" val="1541907043"/>
                    </a:ext>
                  </a:extLst>
                </a:gridCol>
                <a:gridCol w="4064541">
                  <a:extLst>
                    <a:ext uri="{9D8B030D-6E8A-4147-A177-3AD203B41FA5}">
                      <a16:colId xmlns:a16="http://schemas.microsoft.com/office/drawing/2014/main" val="258069465"/>
                    </a:ext>
                  </a:extLst>
                </a:gridCol>
                <a:gridCol w="4064541">
                  <a:extLst>
                    <a:ext uri="{9D8B030D-6E8A-4147-A177-3AD203B41FA5}">
                      <a16:colId xmlns:a16="http://schemas.microsoft.com/office/drawing/2014/main" val="663227843"/>
                    </a:ext>
                  </a:extLst>
                </a:gridCol>
              </a:tblGrid>
              <a:tr h="960225">
                <a:tc>
                  <a:txBody>
                    <a:bodyPr/>
                    <a:lstStyle/>
                    <a:p>
                      <a:pPr algn="ctr"/>
                      <a:r>
                        <a:rPr lang="es-CO" sz="3600" b="1" kern="1200" dirty="0" err="1" smtClean="0">
                          <a:solidFill>
                            <a:schemeClr val="lt1"/>
                          </a:solidFill>
                          <a:effectLst/>
                          <a:latin typeface="+mn-lt"/>
                          <a:ea typeface="+mn-ea"/>
                          <a:cs typeface="+mn-cs"/>
                        </a:rPr>
                        <a:t>Alg</a:t>
                      </a:r>
                      <a:endParaRPr lang="es-CO" sz="3600" b="1" kern="1200" dirty="0">
                        <a:solidFill>
                          <a:schemeClr val="lt1"/>
                        </a:solidFill>
                        <a:effectLst/>
                        <a:latin typeface="+mn-lt"/>
                        <a:ea typeface="+mn-ea"/>
                        <a:cs typeface="+mn-cs"/>
                      </a:endParaRPr>
                    </a:p>
                  </a:txBody>
                  <a:tcPr anchor="ctr"/>
                </a:tc>
                <a:tc>
                  <a:txBody>
                    <a:bodyPr/>
                    <a:lstStyle/>
                    <a:p>
                      <a:pPr algn="ctr"/>
                      <a:r>
                        <a:rPr lang="es-CO" sz="3600" b="1" kern="1200" dirty="0" smtClean="0">
                          <a:solidFill>
                            <a:schemeClr val="lt1"/>
                          </a:solidFill>
                          <a:effectLst/>
                          <a:latin typeface="+mn-lt"/>
                          <a:ea typeface="+mn-ea"/>
                          <a:cs typeface="+mn-cs"/>
                        </a:rPr>
                        <a:t>Exactitud</a:t>
                      </a:r>
                      <a:endParaRPr lang="es-CO" sz="3600" b="1" kern="1200" dirty="0">
                        <a:solidFill>
                          <a:schemeClr val="lt1"/>
                        </a:solidFill>
                        <a:effectLst/>
                        <a:latin typeface="+mn-lt"/>
                        <a:ea typeface="+mn-ea"/>
                        <a:cs typeface="+mn-cs"/>
                      </a:endParaRPr>
                    </a:p>
                  </a:txBody>
                  <a:tcPr anchor="ctr"/>
                </a:tc>
                <a:tc>
                  <a:txBody>
                    <a:bodyPr/>
                    <a:lstStyle/>
                    <a:p>
                      <a:pPr marL="0" marR="0" lvl="0" indent="0" algn="ctr" defTabSz="4176431" rtl="0" eaLnBrk="1" fontAlgn="auto" latinLnBrk="0" hangingPunct="1">
                        <a:lnSpc>
                          <a:spcPct val="100000"/>
                        </a:lnSpc>
                        <a:spcBef>
                          <a:spcPts val="0"/>
                        </a:spcBef>
                        <a:spcAft>
                          <a:spcPts val="0"/>
                        </a:spcAft>
                        <a:buClrTx/>
                        <a:buSzTx/>
                        <a:buFontTx/>
                        <a:buNone/>
                        <a:tabLst/>
                        <a:defRPr/>
                      </a:pPr>
                      <a:r>
                        <a:rPr lang="es-CO" sz="3600" b="1" kern="1200" dirty="0" err="1" smtClean="0">
                          <a:solidFill>
                            <a:schemeClr val="lt1"/>
                          </a:solidFill>
                          <a:effectLst/>
                          <a:latin typeface="+mn-lt"/>
                          <a:ea typeface="+mn-ea"/>
                          <a:cs typeface="+mn-cs"/>
                        </a:rPr>
                        <a:t>Seg</a:t>
                      </a:r>
                      <a:endParaRPr lang="es-CO" sz="3600" b="1" kern="1200" dirty="0">
                        <a:solidFill>
                          <a:schemeClr val="lt1"/>
                        </a:solidFill>
                        <a:effectLst/>
                        <a:latin typeface="+mn-lt"/>
                        <a:ea typeface="+mn-ea"/>
                        <a:cs typeface="+mn-cs"/>
                      </a:endParaRPr>
                    </a:p>
                  </a:txBody>
                  <a:tcPr anchor="ctr"/>
                </a:tc>
                <a:extLst>
                  <a:ext uri="{0D108BD9-81ED-4DB2-BD59-A6C34878D82A}">
                    <a16:rowId xmlns:a16="http://schemas.microsoft.com/office/drawing/2014/main" val="1865476499"/>
                  </a:ext>
                </a:extLst>
              </a:tr>
              <a:tr h="557520">
                <a:tc>
                  <a:txBody>
                    <a:bodyPr/>
                    <a:lstStyle/>
                    <a:p>
                      <a:pPr algn="ctr"/>
                      <a:r>
                        <a:rPr lang="es-CO" sz="3600" b="1" kern="1200" dirty="0" smtClean="0">
                          <a:solidFill>
                            <a:schemeClr val="lt1"/>
                          </a:solidFill>
                          <a:effectLst/>
                          <a:latin typeface="+mn-lt"/>
                          <a:ea typeface="+mn-ea"/>
                          <a:cs typeface="+mn-cs"/>
                        </a:rPr>
                        <a:t>SVM</a:t>
                      </a:r>
                      <a:endParaRPr lang="es-CO" sz="3600" b="1" kern="1200" dirty="0">
                        <a:solidFill>
                          <a:schemeClr val="lt1"/>
                        </a:solidFill>
                        <a:effectLst/>
                        <a:latin typeface="+mn-lt"/>
                        <a:ea typeface="+mn-ea"/>
                        <a:cs typeface="+mn-cs"/>
                      </a:endParaRPr>
                    </a:p>
                  </a:txBody>
                  <a:tcPr>
                    <a:solidFill>
                      <a:srgbClr val="4F81BD"/>
                    </a:solidFill>
                  </a:tcPr>
                </a:tc>
                <a:tc>
                  <a:txBody>
                    <a:bodyPr/>
                    <a:lstStyle/>
                    <a:p>
                      <a:pPr algn="ctr"/>
                      <a:r>
                        <a:rPr lang="es-CO" sz="3600" kern="1200" dirty="0" smtClean="0">
                          <a:solidFill>
                            <a:schemeClr val="dk1"/>
                          </a:solidFill>
                          <a:effectLst/>
                          <a:latin typeface="+mn-lt"/>
                          <a:ea typeface="+mn-ea"/>
                          <a:cs typeface="+mn-cs"/>
                        </a:rPr>
                        <a:t>85,46%</a:t>
                      </a:r>
                      <a:endParaRPr lang="es-CO" sz="3600" kern="1200" dirty="0">
                        <a:solidFill>
                          <a:schemeClr val="dk1"/>
                        </a:solidFill>
                        <a:effectLst/>
                        <a:latin typeface="+mn-lt"/>
                        <a:ea typeface="+mn-ea"/>
                        <a:cs typeface="+mn-cs"/>
                      </a:endParaRPr>
                    </a:p>
                  </a:txBody>
                  <a:tcPr/>
                </a:tc>
                <a:tc>
                  <a:txBody>
                    <a:bodyPr/>
                    <a:lstStyle/>
                    <a:p>
                      <a:pPr algn="ctr"/>
                      <a:r>
                        <a:rPr lang="es-CO" sz="3600" kern="1200" dirty="0" smtClean="0">
                          <a:solidFill>
                            <a:schemeClr val="dk1"/>
                          </a:solidFill>
                          <a:effectLst/>
                          <a:latin typeface="+mn-lt"/>
                          <a:ea typeface="+mn-ea"/>
                          <a:cs typeface="+mn-cs"/>
                        </a:rPr>
                        <a:t>1,90</a:t>
                      </a:r>
                      <a:endParaRPr lang="es-CO" sz="3600" kern="1200" dirty="0">
                        <a:solidFill>
                          <a:schemeClr val="dk1"/>
                        </a:solidFill>
                        <a:effectLst/>
                        <a:latin typeface="+mn-lt"/>
                        <a:ea typeface="+mn-ea"/>
                        <a:cs typeface="+mn-cs"/>
                      </a:endParaRPr>
                    </a:p>
                  </a:txBody>
                  <a:tcPr/>
                </a:tc>
                <a:extLst>
                  <a:ext uri="{0D108BD9-81ED-4DB2-BD59-A6C34878D82A}">
                    <a16:rowId xmlns:a16="http://schemas.microsoft.com/office/drawing/2014/main" val="3652189567"/>
                  </a:ext>
                </a:extLst>
              </a:tr>
              <a:tr h="656810">
                <a:tc>
                  <a:txBody>
                    <a:bodyPr/>
                    <a:lstStyle/>
                    <a:p>
                      <a:pPr algn="ctr"/>
                      <a:r>
                        <a:rPr lang="es-CO" sz="3600" b="1" kern="1200" dirty="0" smtClean="0">
                          <a:solidFill>
                            <a:schemeClr val="lt1"/>
                          </a:solidFill>
                          <a:effectLst/>
                          <a:latin typeface="+mn-lt"/>
                          <a:ea typeface="+mn-ea"/>
                          <a:cs typeface="+mn-cs"/>
                        </a:rPr>
                        <a:t>Regresión</a:t>
                      </a:r>
                      <a:r>
                        <a:rPr lang="es-CO" sz="3600" b="1" kern="1200" baseline="0" dirty="0" smtClean="0">
                          <a:solidFill>
                            <a:schemeClr val="lt1"/>
                          </a:solidFill>
                          <a:effectLst/>
                          <a:latin typeface="+mn-lt"/>
                          <a:ea typeface="+mn-ea"/>
                          <a:cs typeface="+mn-cs"/>
                        </a:rPr>
                        <a:t> logística</a:t>
                      </a:r>
                      <a:endParaRPr lang="es-CO" sz="3600" b="1" kern="1200" dirty="0">
                        <a:solidFill>
                          <a:schemeClr val="lt1"/>
                        </a:solidFill>
                        <a:effectLst/>
                        <a:latin typeface="+mn-lt"/>
                        <a:ea typeface="+mn-ea"/>
                        <a:cs typeface="+mn-cs"/>
                      </a:endParaRPr>
                    </a:p>
                  </a:txBody>
                  <a:tcPr>
                    <a:solidFill>
                      <a:srgbClr val="4F81BD"/>
                    </a:solidFill>
                  </a:tcPr>
                </a:tc>
                <a:tc>
                  <a:txBody>
                    <a:bodyPr/>
                    <a:lstStyle/>
                    <a:p>
                      <a:pPr algn="ctr"/>
                      <a:r>
                        <a:rPr lang="es-CO" sz="3600" kern="1200" dirty="0" smtClean="0">
                          <a:solidFill>
                            <a:schemeClr val="dk1"/>
                          </a:solidFill>
                          <a:effectLst/>
                          <a:latin typeface="+mn-lt"/>
                          <a:ea typeface="+mn-ea"/>
                          <a:cs typeface="+mn-cs"/>
                        </a:rPr>
                        <a:t>84,51%</a:t>
                      </a:r>
                      <a:endParaRPr lang="es-CO" sz="3600" kern="1200" dirty="0">
                        <a:solidFill>
                          <a:schemeClr val="dk1"/>
                        </a:solidFill>
                        <a:effectLst/>
                        <a:latin typeface="+mn-lt"/>
                        <a:ea typeface="+mn-ea"/>
                        <a:cs typeface="+mn-cs"/>
                      </a:endParaRPr>
                    </a:p>
                  </a:txBody>
                  <a:tcPr/>
                </a:tc>
                <a:tc>
                  <a:txBody>
                    <a:bodyPr/>
                    <a:lstStyle/>
                    <a:p>
                      <a:pPr algn="ctr"/>
                      <a:r>
                        <a:rPr lang="es-CO" sz="3600" kern="1200" dirty="0" smtClean="0">
                          <a:solidFill>
                            <a:schemeClr val="dk1"/>
                          </a:solidFill>
                          <a:effectLst/>
                          <a:latin typeface="+mn-lt"/>
                          <a:ea typeface="+mn-ea"/>
                          <a:cs typeface="+mn-cs"/>
                        </a:rPr>
                        <a:t>0,06</a:t>
                      </a:r>
                      <a:endParaRPr lang="es-CO" sz="3600" kern="1200" dirty="0">
                        <a:solidFill>
                          <a:schemeClr val="dk1"/>
                        </a:solidFill>
                        <a:effectLst/>
                        <a:latin typeface="+mn-lt"/>
                        <a:ea typeface="+mn-ea"/>
                        <a:cs typeface="+mn-cs"/>
                      </a:endParaRPr>
                    </a:p>
                  </a:txBody>
                  <a:tcPr/>
                </a:tc>
                <a:extLst>
                  <a:ext uri="{0D108BD9-81ED-4DB2-BD59-A6C34878D82A}">
                    <a16:rowId xmlns:a16="http://schemas.microsoft.com/office/drawing/2014/main" val="3958757645"/>
                  </a:ext>
                </a:extLst>
              </a:tr>
              <a:tr h="656810">
                <a:tc>
                  <a:txBody>
                    <a:bodyPr/>
                    <a:lstStyle/>
                    <a:p>
                      <a:pPr algn="ctr"/>
                      <a:r>
                        <a:rPr lang="es-CO" sz="3600" b="1" kern="1200" dirty="0" err="1" smtClean="0">
                          <a:solidFill>
                            <a:schemeClr val="lt1"/>
                          </a:solidFill>
                          <a:effectLst/>
                          <a:latin typeface="+mn-lt"/>
                          <a:ea typeface="+mn-ea"/>
                          <a:cs typeface="+mn-cs"/>
                        </a:rPr>
                        <a:t>Naive</a:t>
                      </a:r>
                      <a:r>
                        <a:rPr lang="es-CO" sz="3600" b="1" kern="1200" dirty="0" smtClean="0">
                          <a:solidFill>
                            <a:schemeClr val="lt1"/>
                          </a:solidFill>
                          <a:effectLst/>
                          <a:latin typeface="+mn-lt"/>
                          <a:ea typeface="+mn-ea"/>
                          <a:cs typeface="+mn-cs"/>
                        </a:rPr>
                        <a:t> </a:t>
                      </a:r>
                      <a:r>
                        <a:rPr lang="es-CO" sz="3600" b="1" kern="1200" dirty="0" err="1" smtClean="0">
                          <a:solidFill>
                            <a:schemeClr val="lt1"/>
                          </a:solidFill>
                          <a:effectLst/>
                          <a:latin typeface="+mn-lt"/>
                          <a:ea typeface="+mn-ea"/>
                          <a:cs typeface="+mn-cs"/>
                        </a:rPr>
                        <a:t>Bayes</a:t>
                      </a:r>
                      <a:endParaRPr lang="es-CO" sz="3600" b="1" kern="1200" dirty="0">
                        <a:solidFill>
                          <a:schemeClr val="lt1"/>
                        </a:solidFill>
                        <a:effectLst/>
                        <a:latin typeface="+mn-lt"/>
                        <a:ea typeface="+mn-ea"/>
                        <a:cs typeface="+mn-cs"/>
                      </a:endParaRPr>
                    </a:p>
                  </a:txBody>
                  <a:tcPr>
                    <a:solidFill>
                      <a:srgbClr val="4F81BD"/>
                    </a:solidFill>
                  </a:tcPr>
                </a:tc>
                <a:tc>
                  <a:txBody>
                    <a:bodyPr/>
                    <a:lstStyle/>
                    <a:p>
                      <a:pPr algn="ctr"/>
                      <a:r>
                        <a:rPr lang="es-CO" sz="3600" kern="1200" dirty="0" smtClean="0">
                          <a:solidFill>
                            <a:schemeClr val="dk1"/>
                          </a:solidFill>
                          <a:effectLst/>
                          <a:latin typeface="+mn-lt"/>
                          <a:ea typeface="+mn-ea"/>
                          <a:cs typeface="+mn-cs"/>
                        </a:rPr>
                        <a:t>85,46%</a:t>
                      </a:r>
                      <a:endParaRPr lang="es-CO" sz="3600" kern="1200" dirty="0">
                        <a:solidFill>
                          <a:schemeClr val="dk1"/>
                        </a:solidFill>
                        <a:effectLst/>
                        <a:latin typeface="+mn-lt"/>
                        <a:ea typeface="+mn-ea"/>
                        <a:cs typeface="+mn-cs"/>
                      </a:endParaRPr>
                    </a:p>
                  </a:txBody>
                  <a:tcPr/>
                </a:tc>
                <a:tc>
                  <a:txBody>
                    <a:bodyPr/>
                    <a:lstStyle/>
                    <a:p>
                      <a:pPr algn="ctr"/>
                      <a:r>
                        <a:rPr lang="es-CO" sz="3600" kern="1200" dirty="0" smtClean="0">
                          <a:solidFill>
                            <a:schemeClr val="dk1"/>
                          </a:solidFill>
                          <a:effectLst/>
                          <a:latin typeface="+mn-lt"/>
                          <a:ea typeface="+mn-ea"/>
                          <a:cs typeface="+mn-cs"/>
                        </a:rPr>
                        <a:t>0,02</a:t>
                      </a:r>
                      <a:endParaRPr lang="es-CO" sz="3600" kern="1200" dirty="0">
                        <a:solidFill>
                          <a:schemeClr val="dk1"/>
                        </a:solidFill>
                        <a:effectLst/>
                        <a:latin typeface="+mn-lt"/>
                        <a:ea typeface="+mn-ea"/>
                        <a:cs typeface="+mn-cs"/>
                      </a:endParaRPr>
                    </a:p>
                  </a:txBody>
                  <a:tcPr/>
                </a:tc>
                <a:extLst>
                  <a:ext uri="{0D108BD9-81ED-4DB2-BD59-A6C34878D82A}">
                    <a16:rowId xmlns:a16="http://schemas.microsoft.com/office/drawing/2014/main" val="2577853936"/>
                  </a:ext>
                </a:extLst>
              </a:tr>
              <a:tr h="656810">
                <a:tc>
                  <a:txBody>
                    <a:bodyPr/>
                    <a:lstStyle/>
                    <a:p>
                      <a:pPr algn="ctr"/>
                      <a:r>
                        <a:rPr lang="es-CO" sz="3600" b="1" kern="1200" dirty="0" smtClean="0">
                          <a:solidFill>
                            <a:schemeClr val="lt1"/>
                          </a:solidFill>
                          <a:effectLst/>
                          <a:latin typeface="+mn-lt"/>
                          <a:ea typeface="+mn-ea"/>
                          <a:cs typeface="+mn-cs"/>
                        </a:rPr>
                        <a:t>J48</a:t>
                      </a:r>
                      <a:endParaRPr lang="es-CO" sz="3600" b="1" kern="1200" dirty="0">
                        <a:solidFill>
                          <a:schemeClr val="lt1"/>
                        </a:solidFill>
                        <a:effectLst/>
                        <a:latin typeface="+mn-lt"/>
                        <a:ea typeface="+mn-ea"/>
                        <a:cs typeface="+mn-cs"/>
                      </a:endParaRPr>
                    </a:p>
                  </a:txBody>
                  <a:tcPr>
                    <a:solidFill>
                      <a:srgbClr val="4F81BD"/>
                    </a:solidFill>
                  </a:tcPr>
                </a:tc>
                <a:tc>
                  <a:txBody>
                    <a:bodyPr/>
                    <a:lstStyle/>
                    <a:p>
                      <a:pPr algn="ctr"/>
                      <a:r>
                        <a:rPr lang="es-CO" sz="3600" kern="1200" dirty="0" smtClean="0">
                          <a:solidFill>
                            <a:schemeClr val="dk1"/>
                          </a:solidFill>
                          <a:effectLst/>
                          <a:latin typeface="+mn-lt"/>
                          <a:ea typeface="+mn-ea"/>
                          <a:cs typeface="+mn-cs"/>
                        </a:rPr>
                        <a:t>96,05%</a:t>
                      </a:r>
                      <a:endParaRPr lang="es-CO" sz="3600" kern="1200" dirty="0">
                        <a:solidFill>
                          <a:schemeClr val="dk1"/>
                        </a:solidFill>
                        <a:effectLst/>
                        <a:latin typeface="+mn-lt"/>
                        <a:ea typeface="+mn-ea"/>
                        <a:cs typeface="+mn-cs"/>
                      </a:endParaRPr>
                    </a:p>
                  </a:txBody>
                  <a:tcPr/>
                </a:tc>
                <a:tc>
                  <a:txBody>
                    <a:bodyPr/>
                    <a:lstStyle/>
                    <a:p>
                      <a:pPr algn="ctr"/>
                      <a:r>
                        <a:rPr lang="es-CO" sz="3600" kern="1200" dirty="0" smtClean="0">
                          <a:solidFill>
                            <a:schemeClr val="dk1"/>
                          </a:solidFill>
                          <a:effectLst/>
                          <a:latin typeface="+mn-lt"/>
                          <a:ea typeface="+mn-ea"/>
                          <a:cs typeface="+mn-cs"/>
                        </a:rPr>
                        <a:t>0,01</a:t>
                      </a:r>
                      <a:endParaRPr lang="es-CO" sz="3600" kern="1200" dirty="0">
                        <a:solidFill>
                          <a:schemeClr val="dk1"/>
                        </a:solidFill>
                        <a:effectLst/>
                        <a:latin typeface="+mn-lt"/>
                        <a:ea typeface="+mn-ea"/>
                        <a:cs typeface="+mn-cs"/>
                      </a:endParaRPr>
                    </a:p>
                  </a:txBody>
                  <a:tcPr/>
                </a:tc>
                <a:extLst>
                  <a:ext uri="{0D108BD9-81ED-4DB2-BD59-A6C34878D82A}">
                    <a16:rowId xmlns:a16="http://schemas.microsoft.com/office/drawing/2014/main" val="2822610721"/>
                  </a:ext>
                </a:extLst>
              </a:tr>
            </a:tbl>
          </a:graphicData>
        </a:graphic>
      </p:graphicFrame>
      <p:sp>
        <p:nvSpPr>
          <p:cNvPr id="48" name="Szövegdoboz 27"/>
          <p:cNvSpPr txBox="1">
            <a:spLocks noChangeArrowheads="1"/>
          </p:cNvSpPr>
          <p:nvPr/>
        </p:nvSpPr>
        <p:spPr bwMode="auto">
          <a:xfrm>
            <a:off x="16620749" y="34560562"/>
            <a:ext cx="11517208" cy="1140016"/>
          </a:xfrm>
          <a:prstGeom prst="rect">
            <a:avLst/>
          </a:prstGeom>
          <a:noFill/>
          <a:ln w="9525">
            <a:noFill/>
            <a:miter lim="800000"/>
            <a:headEnd/>
            <a:tailEnd/>
          </a:ln>
        </p:spPr>
        <p:txBody>
          <a:bodyPr/>
          <a:lstStyle/>
          <a:p>
            <a:pPr algn="ctr"/>
            <a:r>
              <a:rPr lang="en-US" sz="2400" b="1" dirty="0" smtClean="0">
                <a:latin typeface="Calibri" pitchFamily="34" charset="0"/>
              </a:rPr>
              <a:t>Tab. 3: </a:t>
            </a:r>
            <a:r>
              <a:rPr lang="en-US" sz="2400" dirty="0"/>
              <a:t>. </a:t>
            </a:r>
            <a:r>
              <a:rPr lang="es-CO" sz="2400" dirty="0" smtClean="0"/>
              <a:t>Algoritmos y características A1, A4 y R8</a:t>
            </a:r>
            <a:r>
              <a:rPr lang="en-US" sz="2400" dirty="0" smtClean="0"/>
              <a:t>.</a:t>
            </a:r>
            <a:endParaRPr lang="hu-HU" sz="2400" dirty="0">
              <a:latin typeface="Calibri" pitchFamily="34" charset="0"/>
            </a:endParaRPr>
          </a:p>
        </p:txBody>
      </p:sp>
      <p:pic>
        <p:nvPicPr>
          <p:cNvPr id="21" name="Imagen 20"/>
          <p:cNvPicPr>
            <a:picLocks noChangeAspect="1"/>
          </p:cNvPicPr>
          <p:nvPr/>
        </p:nvPicPr>
        <p:blipFill>
          <a:blip r:embed="rId6"/>
          <a:stretch>
            <a:fillRect/>
          </a:stretch>
        </p:blipFill>
        <p:spPr>
          <a:xfrm>
            <a:off x="3244845" y="13691232"/>
            <a:ext cx="9077325" cy="444817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7464</TotalTime>
  <Words>1620</Words>
  <Application>Microsoft Office PowerPoint</Application>
  <PresentationFormat>Personalizado</PresentationFormat>
  <Paragraphs>164</Paragraphs>
  <Slides>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vt:i4>
      </vt:variant>
    </vt:vector>
  </HeadingPairs>
  <TitlesOfParts>
    <vt:vector size="6" baseType="lpstr">
      <vt:lpstr>Arial</vt:lpstr>
      <vt:lpstr>Calibri</vt:lpstr>
      <vt:lpstr>MS Mincho</vt:lpstr>
      <vt:lpstr>Times New Roman</vt:lpstr>
      <vt:lpstr>Office-téma</vt:lpstr>
      <vt:lpstr>Presentación de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bemutató</dc:title>
  <dc:creator>Rolland</dc:creator>
  <cp:lastModifiedBy>Christian Urcuqui</cp:lastModifiedBy>
  <cp:revision>108</cp:revision>
  <dcterms:created xsi:type="dcterms:W3CDTF">2011-03-06T11:15:48Z</dcterms:created>
  <dcterms:modified xsi:type="dcterms:W3CDTF">2017-10-09T21:14:16Z</dcterms:modified>
</cp:coreProperties>
</file>