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448" r:id="rId5"/>
    <p:sldId id="2462" r:id="rId6"/>
    <p:sldId id="259" r:id="rId7"/>
    <p:sldId id="2451" r:id="rId8"/>
    <p:sldId id="2470" r:id="rId9"/>
    <p:sldId id="2472" r:id="rId10"/>
    <p:sldId id="2465" r:id="rId11"/>
    <p:sldId id="2432" r:id="rId12"/>
    <p:sldId id="2469" r:id="rId13"/>
    <p:sldId id="2463" r:id="rId14"/>
    <p:sldId id="2467" r:id="rId15"/>
    <p:sldId id="2466" r:id="rId16"/>
    <p:sldId id="2450" r:id="rId17"/>
    <p:sldId id="2464" r:id="rId18"/>
    <p:sldId id="2457" r:id="rId19"/>
    <p:sldId id="2473" r:id="rId20"/>
    <p:sldId id="260" r:id="rId21"/>
    <p:sldId id="2471" r:id="rId22"/>
    <p:sldId id="2454" r:id="rId23"/>
    <p:sldId id="2456" r:id="rId24"/>
    <p:sldId id="243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63" d="100"/>
          <a:sy n="63" d="100"/>
        </p:scale>
        <p:origin x="804" y="5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12/4/2023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5.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10.wdp"/><Relationship Id="rId3" Type="http://schemas.openxmlformats.org/officeDocument/2006/relationships/image" Target="../media/image14.png"/><Relationship Id="rId7" Type="http://schemas.openxmlformats.org/officeDocument/2006/relationships/image" Target="../media/image16.jpe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microsoft.com/office/2007/relationships/hdphoto" Target="../media/hdphoto7.wdp"/><Relationship Id="rId11" Type="http://schemas.microsoft.com/office/2007/relationships/hdphoto" Target="../media/hdphoto9.wdp"/><Relationship Id="rId5" Type="http://schemas.openxmlformats.org/officeDocument/2006/relationships/image" Target="../media/image15.png"/><Relationship Id="rId10" Type="http://schemas.openxmlformats.org/officeDocument/2006/relationships/image" Target="../media/image18.png"/><Relationship Id="rId4" Type="http://schemas.microsoft.com/office/2007/relationships/hdphoto" Target="../media/hdphoto6.wdp"/><Relationship Id="rId9" Type="http://schemas.microsoft.com/office/2007/relationships/hdphoto" Target="../media/hdphoto8.wdp"/></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1.wdp"/><Relationship Id="rId7" Type="http://schemas.microsoft.com/office/2007/relationships/hdphoto" Target="../media/hdphoto13.wdp"/><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2.png"/><Relationship Id="rId5" Type="http://schemas.microsoft.com/office/2007/relationships/hdphoto" Target="../media/hdphoto12.wdp"/><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14.wdp"/></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1.wdp"/><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LIFTUP UNDERGRADUATE RESEARCH</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EAGLE TEAM</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PRESENTATION</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98783" y="290961"/>
            <a:ext cx="11350486" cy="823913"/>
          </a:xfrm>
        </p:spPr>
        <p:txBody>
          <a:bodyPr/>
          <a:lstStyle/>
          <a:p>
            <a:r>
              <a:rPr lang="en-US" sz="4000" b="1" dirty="0"/>
              <a:t>Explore &amp; identify</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5" name="Picture 4">
            <a:extLst>
              <a:ext uri="{FF2B5EF4-FFF2-40B4-BE49-F238E27FC236}">
                <a16:creationId xmlns:a16="http://schemas.microsoft.com/office/drawing/2014/main" id="{C61816E5-FEF5-BD96-68F1-C7802F0B25E2}"/>
              </a:ext>
            </a:extLst>
          </p:cNvPr>
          <p:cNvPicPr>
            <a:picLocks noChangeAspect="1"/>
          </p:cNvPicPr>
          <p:nvPr/>
        </p:nvPicPr>
        <p:blipFill>
          <a:blip r:embed="rId2"/>
          <a:stretch>
            <a:fillRect/>
          </a:stretch>
        </p:blipFill>
        <p:spPr>
          <a:xfrm>
            <a:off x="371502" y="1478181"/>
            <a:ext cx="8132418" cy="5066995"/>
          </a:xfrm>
          <a:prstGeom prst="rect">
            <a:avLst/>
          </a:prstGeom>
        </p:spPr>
      </p:pic>
      <p:sp>
        <p:nvSpPr>
          <p:cNvPr id="6" name="TextBox 5">
            <a:extLst>
              <a:ext uri="{FF2B5EF4-FFF2-40B4-BE49-F238E27FC236}">
                <a16:creationId xmlns:a16="http://schemas.microsoft.com/office/drawing/2014/main" id="{D58EEA11-5C0B-AF8C-2DBE-7287E22CEA55}"/>
              </a:ext>
            </a:extLst>
          </p:cNvPr>
          <p:cNvSpPr txBox="1"/>
          <p:nvPr/>
        </p:nvSpPr>
        <p:spPr>
          <a:xfrm>
            <a:off x="8503920" y="2024299"/>
            <a:ext cx="3316578" cy="1754326"/>
          </a:xfrm>
          <a:prstGeom prst="rect">
            <a:avLst/>
          </a:prstGeom>
          <a:noFill/>
        </p:spPr>
        <p:txBody>
          <a:bodyPr wrap="square">
            <a:spAutoFit/>
          </a:bodyPr>
          <a:lstStyle/>
          <a:p>
            <a:pPr algn="just"/>
            <a:r>
              <a:rPr lang="en-US" sz="3600" dirty="0"/>
              <a:t>This is classified as a </a:t>
            </a:r>
            <a:r>
              <a:rPr lang="en-US" sz="3600" dirty="0">
                <a:solidFill>
                  <a:schemeClr val="accent1"/>
                </a:solidFill>
              </a:rPr>
              <a:t>Multivariate Time Series</a:t>
            </a:r>
            <a:endParaRPr lang="en-ID" sz="3600" dirty="0">
              <a:solidFill>
                <a:schemeClr val="accent1"/>
              </a:solidFill>
            </a:endParaRPr>
          </a:p>
        </p:txBody>
      </p:sp>
      <p:sp>
        <p:nvSpPr>
          <p:cNvPr id="4" name="TextBox 3">
            <a:extLst>
              <a:ext uri="{FF2B5EF4-FFF2-40B4-BE49-F238E27FC236}">
                <a16:creationId xmlns:a16="http://schemas.microsoft.com/office/drawing/2014/main" id="{F03036B0-B617-7657-C107-5C42DB58C4F2}"/>
              </a:ext>
            </a:extLst>
          </p:cNvPr>
          <p:cNvSpPr txBox="1"/>
          <p:nvPr/>
        </p:nvSpPr>
        <p:spPr>
          <a:xfrm>
            <a:off x="8503920" y="4011678"/>
            <a:ext cx="3316578" cy="1754326"/>
          </a:xfrm>
          <a:prstGeom prst="rect">
            <a:avLst/>
          </a:prstGeom>
          <a:noFill/>
        </p:spPr>
        <p:txBody>
          <a:bodyPr wrap="square">
            <a:spAutoFit/>
          </a:bodyPr>
          <a:lstStyle/>
          <a:p>
            <a:pPr algn="just"/>
            <a:r>
              <a:rPr lang="en-US" sz="3600" dirty="0"/>
              <a:t>Input = x</a:t>
            </a:r>
          </a:p>
          <a:p>
            <a:pPr algn="just"/>
            <a:r>
              <a:rPr lang="en-US" sz="3600" dirty="0">
                <a:solidFill>
                  <a:schemeClr val="accent1"/>
                </a:solidFill>
              </a:rPr>
              <a:t>Output = y</a:t>
            </a:r>
          </a:p>
          <a:p>
            <a:pPr algn="just"/>
            <a:r>
              <a:rPr lang="en-US" sz="3600" dirty="0">
                <a:solidFill>
                  <a:schemeClr val="accent1"/>
                </a:solidFill>
              </a:rPr>
              <a:t>Model = f</a:t>
            </a:r>
            <a:endParaRPr lang="en-ID" sz="3600" dirty="0">
              <a:solidFill>
                <a:schemeClr val="accent1"/>
              </a:solidFill>
            </a:endParaRPr>
          </a:p>
        </p:txBody>
      </p:sp>
    </p:spTree>
    <p:extLst>
      <p:ext uri="{BB962C8B-B14F-4D97-AF65-F5344CB8AC3E}">
        <p14:creationId xmlns:p14="http://schemas.microsoft.com/office/powerpoint/2010/main" val="276786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98783" y="290961"/>
            <a:ext cx="11350486" cy="823913"/>
          </a:xfrm>
        </p:spPr>
        <p:txBody>
          <a:bodyPr/>
          <a:lstStyle/>
          <a:p>
            <a:r>
              <a:rPr lang="en-US" sz="4000" b="1" dirty="0"/>
              <a:t>Building the model</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4">
            <a:extLst>
              <a:ext uri="{FF2B5EF4-FFF2-40B4-BE49-F238E27FC236}">
                <a16:creationId xmlns:a16="http://schemas.microsoft.com/office/drawing/2014/main" id="{C61816E5-FEF5-BD96-68F1-C7802F0B25E2}"/>
              </a:ext>
            </a:extLst>
          </p:cNvPr>
          <p:cNvPicPr>
            <a:picLocks noChangeAspect="1"/>
          </p:cNvPicPr>
          <p:nvPr/>
        </p:nvPicPr>
        <p:blipFill>
          <a:blip r:embed="rId2"/>
          <a:stretch>
            <a:fillRect/>
          </a:stretch>
        </p:blipFill>
        <p:spPr>
          <a:xfrm>
            <a:off x="371502" y="1478181"/>
            <a:ext cx="8132418" cy="5066995"/>
          </a:xfrm>
          <a:prstGeom prst="rect">
            <a:avLst/>
          </a:prstGeom>
        </p:spPr>
      </p:pic>
      <p:sp>
        <p:nvSpPr>
          <p:cNvPr id="12" name="Rectangle 11">
            <a:extLst>
              <a:ext uri="{FF2B5EF4-FFF2-40B4-BE49-F238E27FC236}">
                <a16:creationId xmlns:a16="http://schemas.microsoft.com/office/drawing/2014/main" id="{DC5D098D-284C-AA54-A120-C2D5C33DF7C9}"/>
              </a:ext>
            </a:extLst>
          </p:cNvPr>
          <p:cNvSpPr/>
          <p:nvPr/>
        </p:nvSpPr>
        <p:spPr>
          <a:xfrm>
            <a:off x="1643862" y="1838959"/>
            <a:ext cx="3388719" cy="406400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dirty="0"/>
          </a:p>
        </p:txBody>
      </p:sp>
      <p:sp>
        <p:nvSpPr>
          <p:cNvPr id="13" name="Rectangle 12">
            <a:extLst>
              <a:ext uri="{FF2B5EF4-FFF2-40B4-BE49-F238E27FC236}">
                <a16:creationId xmlns:a16="http://schemas.microsoft.com/office/drawing/2014/main" id="{A5E904B2-7963-355A-2401-C715D60F3AE4}"/>
              </a:ext>
            </a:extLst>
          </p:cNvPr>
          <p:cNvSpPr/>
          <p:nvPr/>
        </p:nvSpPr>
        <p:spPr>
          <a:xfrm>
            <a:off x="5029419" y="1838959"/>
            <a:ext cx="1510894" cy="40640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D405C9CB-8475-8641-1FA2-FEC614CFC96D}"/>
              </a:ext>
            </a:extLst>
          </p:cNvPr>
          <p:cNvSpPr/>
          <p:nvPr/>
        </p:nvSpPr>
        <p:spPr>
          <a:xfrm>
            <a:off x="6537297" y="1838959"/>
            <a:ext cx="1518635" cy="4064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C57BB5AA-D13D-A488-157E-9C0FB73790D3}"/>
              </a:ext>
            </a:extLst>
          </p:cNvPr>
          <p:cNvSpPr/>
          <p:nvPr/>
        </p:nvSpPr>
        <p:spPr>
          <a:xfrm>
            <a:off x="5034201" y="2428239"/>
            <a:ext cx="1510894" cy="73979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VALIDATION</a:t>
            </a:r>
            <a:endParaRPr lang="en-ID" dirty="0"/>
          </a:p>
        </p:txBody>
      </p:sp>
      <p:sp>
        <p:nvSpPr>
          <p:cNvPr id="17" name="Rectangle 16">
            <a:extLst>
              <a:ext uri="{FF2B5EF4-FFF2-40B4-BE49-F238E27FC236}">
                <a16:creationId xmlns:a16="http://schemas.microsoft.com/office/drawing/2014/main" id="{FFE9FF7A-1DAD-C39D-E70E-24D5DCF91F74}"/>
              </a:ext>
            </a:extLst>
          </p:cNvPr>
          <p:cNvSpPr/>
          <p:nvPr/>
        </p:nvSpPr>
        <p:spPr>
          <a:xfrm>
            <a:off x="6542676" y="2428238"/>
            <a:ext cx="1510894" cy="73979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TEST</a:t>
            </a:r>
            <a:endParaRPr lang="en-ID" sz="2000" dirty="0"/>
          </a:p>
        </p:txBody>
      </p:sp>
      <p:sp>
        <p:nvSpPr>
          <p:cNvPr id="18" name="Rectangle 17">
            <a:extLst>
              <a:ext uri="{FF2B5EF4-FFF2-40B4-BE49-F238E27FC236}">
                <a16:creationId xmlns:a16="http://schemas.microsoft.com/office/drawing/2014/main" id="{88563FFE-4A5A-A0FF-C98D-45AB95DCAF9C}"/>
              </a:ext>
            </a:extLst>
          </p:cNvPr>
          <p:cNvSpPr/>
          <p:nvPr/>
        </p:nvSpPr>
        <p:spPr>
          <a:xfrm>
            <a:off x="1640700" y="3429000"/>
            <a:ext cx="3388719" cy="7397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TRAINING</a:t>
            </a:r>
            <a:endParaRPr lang="en-ID" dirty="0"/>
          </a:p>
        </p:txBody>
      </p:sp>
      <p:sp>
        <p:nvSpPr>
          <p:cNvPr id="6" name="TextBox 5">
            <a:extLst>
              <a:ext uri="{FF2B5EF4-FFF2-40B4-BE49-F238E27FC236}">
                <a16:creationId xmlns:a16="http://schemas.microsoft.com/office/drawing/2014/main" id="{D58EEA11-5C0B-AF8C-2DBE-7287E22CEA55}"/>
              </a:ext>
            </a:extLst>
          </p:cNvPr>
          <p:cNvSpPr txBox="1"/>
          <p:nvPr/>
        </p:nvSpPr>
        <p:spPr>
          <a:xfrm>
            <a:off x="8503920" y="1888019"/>
            <a:ext cx="3316578" cy="4247317"/>
          </a:xfrm>
          <a:prstGeom prst="rect">
            <a:avLst/>
          </a:prstGeom>
          <a:noFill/>
        </p:spPr>
        <p:txBody>
          <a:bodyPr wrap="square">
            <a:spAutoFit/>
          </a:bodyPr>
          <a:lstStyle/>
          <a:p>
            <a:pPr algn="just"/>
            <a:r>
              <a:rPr lang="en-US" dirty="0"/>
              <a:t>The available data is </a:t>
            </a:r>
            <a:r>
              <a:rPr lang="en-US" dirty="0">
                <a:solidFill>
                  <a:srgbClr val="FF0000"/>
                </a:solidFill>
              </a:rPr>
              <a:t>split into a training set and a test set</a:t>
            </a:r>
            <a:r>
              <a:rPr lang="en-US" dirty="0"/>
              <a:t>. </a:t>
            </a:r>
          </a:p>
          <a:p>
            <a:pPr algn="just"/>
            <a:endParaRPr lang="en-US" dirty="0"/>
          </a:p>
          <a:p>
            <a:pPr algn="just"/>
            <a:r>
              <a:rPr lang="en-US" dirty="0"/>
              <a:t>The training set is used to develop the network model, and then the forecasting performance of the network is </a:t>
            </a:r>
            <a:r>
              <a:rPr lang="en-US" dirty="0">
                <a:solidFill>
                  <a:srgbClr val="FF0000"/>
                </a:solidFill>
              </a:rPr>
              <a:t>evaluated using the test set</a:t>
            </a:r>
            <a:r>
              <a:rPr lang="en-US" dirty="0"/>
              <a:t>. </a:t>
            </a:r>
          </a:p>
          <a:p>
            <a:pPr algn="just"/>
            <a:endParaRPr lang="en-US" dirty="0"/>
          </a:p>
          <a:p>
            <a:pPr algn="just"/>
            <a:r>
              <a:rPr lang="en-US" dirty="0"/>
              <a:t>Throughout the training process, the objective is </a:t>
            </a:r>
            <a:r>
              <a:rPr lang="en-US" dirty="0">
                <a:solidFill>
                  <a:srgbClr val="FF0000"/>
                </a:solidFill>
              </a:rPr>
              <a:t>to minimize an overall error measure to obtain parameter estimates</a:t>
            </a:r>
            <a:r>
              <a:rPr lang="en-US" dirty="0"/>
              <a:t>, specifically the connecting weights of the network models. </a:t>
            </a:r>
            <a:endParaRPr lang="en-ID" dirty="0"/>
          </a:p>
        </p:txBody>
      </p:sp>
    </p:spTree>
    <p:extLst>
      <p:ext uri="{BB962C8B-B14F-4D97-AF65-F5344CB8AC3E}">
        <p14:creationId xmlns:p14="http://schemas.microsoft.com/office/powerpoint/2010/main" val="289115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594519" y="457201"/>
            <a:ext cx="11002962" cy="1137919"/>
          </a:xfrm>
        </p:spPr>
        <p:txBody>
          <a:bodyPr anchor="ctr">
            <a:normAutofit/>
          </a:bodyPr>
          <a:lstStyle/>
          <a:p>
            <a:pPr algn="ctr"/>
            <a:r>
              <a:rPr lang="en-US" sz="4800" spc="300" dirty="0"/>
              <a:t>Just a sample</a:t>
            </a:r>
          </a:p>
        </p:txBody>
      </p:sp>
      <p:pic>
        <p:nvPicPr>
          <p:cNvPr id="3" name="Picture 2">
            <a:extLst>
              <a:ext uri="{FF2B5EF4-FFF2-40B4-BE49-F238E27FC236}">
                <a16:creationId xmlns:a16="http://schemas.microsoft.com/office/drawing/2014/main" id="{B021CF47-4714-EADD-85DF-FA210A0ACE7B}"/>
              </a:ext>
            </a:extLst>
          </p:cNvPr>
          <p:cNvPicPr>
            <a:picLocks noChangeAspect="1"/>
          </p:cNvPicPr>
          <p:nvPr/>
        </p:nvPicPr>
        <p:blipFill>
          <a:blip r:embed="rId2"/>
          <a:stretch>
            <a:fillRect/>
          </a:stretch>
        </p:blipFill>
        <p:spPr>
          <a:xfrm>
            <a:off x="955913" y="1950619"/>
            <a:ext cx="10280173" cy="3457640"/>
          </a:xfrm>
          <a:prstGeom prst="rect">
            <a:avLst/>
          </a:prstGeom>
        </p:spPr>
      </p:pic>
    </p:spTree>
    <p:extLst>
      <p:ext uri="{BB962C8B-B14F-4D97-AF65-F5344CB8AC3E}">
        <p14:creationId xmlns:p14="http://schemas.microsoft.com/office/powerpoint/2010/main" val="1814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393315" y="5442877"/>
            <a:ext cx="4114800" cy="421480"/>
          </a:xfrm>
        </p:spPr>
        <p:txBody>
          <a:bodyPr>
            <a:normAutofit/>
          </a:bodyPr>
          <a:lstStyle/>
          <a:p>
            <a:r>
              <a:rPr lang="en-US" dirty="0"/>
              <a:t>Feed-forward Neural network </a:t>
            </a:r>
          </a:p>
        </p:txBody>
      </p:sp>
      <p:pic>
        <p:nvPicPr>
          <p:cNvPr id="7" name="Picture 6">
            <a:extLst>
              <a:ext uri="{FF2B5EF4-FFF2-40B4-BE49-F238E27FC236}">
                <a16:creationId xmlns:a16="http://schemas.microsoft.com/office/drawing/2014/main" id="{57DC3CB1-7AAB-9BA8-EC57-D840AC192340}"/>
              </a:ext>
            </a:extLst>
          </p:cNvPr>
          <p:cNvPicPr>
            <a:picLocks noChangeAspect="1"/>
          </p:cNvPicPr>
          <p:nvPr/>
        </p:nvPicPr>
        <p:blipFill>
          <a:blip r:embed="rId4">
            <a:alphaModFix amt="70000"/>
          </a:blip>
          <a:stretch>
            <a:fillRect/>
          </a:stretch>
        </p:blipFill>
        <p:spPr>
          <a:xfrm>
            <a:off x="716915" y="646694"/>
            <a:ext cx="7330741" cy="4036220"/>
          </a:xfrm>
          <a:prstGeom prst="rect">
            <a:avLst/>
          </a:prstGeom>
        </p:spPr>
      </p:pic>
      <p:sp>
        <p:nvSpPr>
          <p:cNvPr id="10" name="TextBox 9">
            <a:extLst>
              <a:ext uri="{FF2B5EF4-FFF2-40B4-BE49-F238E27FC236}">
                <a16:creationId xmlns:a16="http://schemas.microsoft.com/office/drawing/2014/main" id="{1C33014C-6C28-42BC-E5AA-4AB3264D234D}"/>
              </a:ext>
            </a:extLst>
          </p:cNvPr>
          <p:cNvSpPr txBox="1"/>
          <p:nvPr/>
        </p:nvSpPr>
        <p:spPr>
          <a:xfrm>
            <a:off x="8839200" y="771978"/>
            <a:ext cx="2753360" cy="3785652"/>
          </a:xfrm>
          <a:prstGeom prst="rect">
            <a:avLst/>
          </a:prstGeom>
          <a:noFill/>
        </p:spPr>
        <p:txBody>
          <a:bodyPr wrap="square">
            <a:spAutoFit/>
          </a:bodyPr>
          <a:lstStyle/>
          <a:p>
            <a:r>
              <a:rPr lang="en-US" sz="2400" dirty="0"/>
              <a:t>The feedforward multi-layer network consists of layers called neurons or nodes—namely, an </a:t>
            </a:r>
            <a:r>
              <a:rPr lang="en-US" sz="2400" dirty="0">
                <a:solidFill>
                  <a:srgbClr val="FFFF00"/>
                </a:solidFill>
              </a:rPr>
              <a:t>input layer</a:t>
            </a:r>
            <a:r>
              <a:rPr lang="en-US" sz="2400" dirty="0"/>
              <a:t>, a crucial </a:t>
            </a:r>
            <a:r>
              <a:rPr lang="en-US" sz="2400" dirty="0">
                <a:solidFill>
                  <a:srgbClr val="FFFF00"/>
                </a:solidFill>
              </a:rPr>
              <a:t>hidden layer </a:t>
            </a:r>
            <a:r>
              <a:rPr lang="en-US" sz="2400" dirty="0"/>
              <a:t>for intricate information processing, and an </a:t>
            </a:r>
            <a:r>
              <a:rPr lang="en-US" sz="2400" dirty="0">
                <a:solidFill>
                  <a:srgbClr val="FFFF00"/>
                </a:solidFill>
              </a:rPr>
              <a:t>output layer.</a:t>
            </a:r>
            <a:endParaRPr lang="en-ID" sz="2400" dirty="0">
              <a:solidFill>
                <a:srgbClr val="FFFF00"/>
              </a:solidFill>
            </a:endParaRPr>
          </a:p>
        </p:txBody>
      </p:sp>
    </p:spTree>
    <p:extLst>
      <p:ext uri="{BB962C8B-B14F-4D97-AF65-F5344CB8AC3E}">
        <p14:creationId xmlns:p14="http://schemas.microsoft.com/office/powerpoint/2010/main" val="83977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982543" y="1056640"/>
            <a:ext cx="4114800" cy="421480"/>
          </a:xfrm>
        </p:spPr>
        <p:txBody>
          <a:bodyPr>
            <a:normAutofit/>
          </a:bodyPr>
          <a:lstStyle/>
          <a:p>
            <a:r>
              <a:rPr lang="en-US" dirty="0"/>
              <a:t>Model preview</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97192" y="1722119"/>
            <a:ext cx="5285502" cy="4079241"/>
          </a:xfrm>
        </p:spPr>
        <p:txBody>
          <a:bodyPr/>
          <a:lstStyle/>
          <a:p>
            <a:pPr algn="just"/>
            <a:r>
              <a:rPr lang="en-US" dirty="0"/>
              <a:t>Using a combination of Neural Network Layers such as Dense, RRN, and LSTM layers by using TensorFlow and </a:t>
            </a:r>
            <a:r>
              <a:rPr lang="en-US" dirty="0" err="1"/>
              <a:t>Keras</a:t>
            </a:r>
            <a:r>
              <a:rPr lang="en-US" dirty="0"/>
              <a:t> libraries.</a:t>
            </a:r>
          </a:p>
        </p:txBody>
      </p:sp>
      <p:pic>
        <p:nvPicPr>
          <p:cNvPr id="4" name="Picture 3">
            <a:extLst>
              <a:ext uri="{FF2B5EF4-FFF2-40B4-BE49-F238E27FC236}">
                <a16:creationId xmlns:a16="http://schemas.microsoft.com/office/drawing/2014/main" id="{F07BEF01-5EE6-BB04-E3F5-8415B22CFEF5}"/>
              </a:ext>
            </a:extLst>
          </p:cNvPr>
          <p:cNvPicPr>
            <a:picLocks noChangeAspect="1"/>
          </p:cNvPicPr>
          <p:nvPr/>
        </p:nvPicPr>
        <p:blipFill>
          <a:blip r:embed="rId4">
            <a:alphaModFix amt="85000"/>
          </a:blip>
          <a:stretch>
            <a:fillRect/>
          </a:stretch>
        </p:blipFill>
        <p:spPr>
          <a:xfrm>
            <a:off x="6001697" y="1016000"/>
            <a:ext cx="5793111" cy="4277360"/>
          </a:xfrm>
          <a:prstGeom prst="rect">
            <a:avLst/>
          </a:prstGeom>
        </p:spPr>
      </p:pic>
    </p:spTree>
    <p:extLst>
      <p:ext uri="{BB962C8B-B14F-4D97-AF65-F5344CB8AC3E}">
        <p14:creationId xmlns:p14="http://schemas.microsoft.com/office/powerpoint/2010/main" val="16015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74F2BDBD-625B-8701-B726-97C5B7162B4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0"/>
                    </a14:imgEffect>
                  </a14:imgLayer>
                </a14:imgProps>
              </a:ext>
            </a:extLst>
          </a:blip>
          <a:srcRect l="20370" r="20370"/>
          <a:stretch/>
        </p:blipFill>
        <p:spPr>
          <a:xfrm rot="10800000">
            <a:off x="4571999" y="-182880"/>
            <a:ext cx="7817187" cy="705505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pic>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l="20370" r="20370"/>
          <a:stretch/>
        </p:blipFill>
        <p:spPr>
          <a:xfrm>
            <a:off x="-1" y="-951294"/>
            <a:ext cx="7193281" cy="7819216"/>
          </a:xfrm>
        </p:spPr>
      </p:pic>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15</a:t>
            </a:fld>
            <a:endParaRPr lang="en-US" dirty="0"/>
          </a:p>
        </p:txBody>
      </p:sp>
      <p:pic>
        <p:nvPicPr>
          <p:cNvPr id="7" name="Picture 6">
            <a:extLst>
              <a:ext uri="{FF2B5EF4-FFF2-40B4-BE49-F238E27FC236}">
                <a16:creationId xmlns:a16="http://schemas.microsoft.com/office/drawing/2014/main" id="{B882AD9E-0F17-9346-CDCA-25605B00D671}"/>
              </a:ext>
            </a:extLst>
          </p:cNvPr>
          <p:cNvPicPr>
            <a:picLocks noChangeAspect="1"/>
          </p:cNvPicPr>
          <p:nvPr/>
        </p:nvPicPr>
        <p:blipFill>
          <a:blip r:embed="rId6">
            <a:alphaModFix amt="85000"/>
          </a:blip>
          <a:stretch>
            <a:fillRect/>
          </a:stretch>
        </p:blipFill>
        <p:spPr>
          <a:xfrm>
            <a:off x="129627" y="1767771"/>
            <a:ext cx="6523422" cy="3739650"/>
          </a:xfrm>
          <a:prstGeom prst="rect">
            <a:avLst/>
          </a:prstGeom>
        </p:spPr>
      </p:pic>
      <p:pic>
        <p:nvPicPr>
          <p:cNvPr id="9" name="Picture 8">
            <a:extLst>
              <a:ext uri="{FF2B5EF4-FFF2-40B4-BE49-F238E27FC236}">
                <a16:creationId xmlns:a16="http://schemas.microsoft.com/office/drawing/2014/main" id="{59B8E8EC-5E9D-1361-BA2C-E462FD8DCC4E}"/>
              </a:ext>
            </a:extLst>
          </p:cNvPr>
          <p:cNvPicPr>
            <a:picLocks noChangeAspect="1"/>
          </p:cNvPicPr>
          <p:nvPr/>
        </p:nvPicPr>
        <p:blipFill>
          <a:blip r:embed="rId7">
            <a:alphaModFix amt="85000"/>
          </a:blip>
          <a:stretch>
            <a:fillRect/>
          </a:stretch>
        </p:blipFill>
        <p:spPr>
          <a:xfrm>
            <a:off x="6653048" y="1772024"/>
            <a:ext cx="5289875" cy="3735397"/>
          </a:xfrm>
          <a:prstGeom prst="rect">
            <a:avLst/>
          </a:prstGeom>
        </p:spPr>
      </p:pic>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596639" y="385243"/>
            <a:ext cx="5537201" cy="1028969"/>
          </a:xfrm>
          <a:effectLst>
            <a:outerShdw blurRad="63500" sx="102000" sy="102000" algn="ctr" rotWithShape="0">
              <a:prstClr val="black">
                <a:alpha val="40000"/>
              </a:prstClr>
            </a:outerShdw>
          </a:effectLst>
        </p:spPr>
        <p:txBody>
          <a:bodyPr>
            <a:noAutofit/>
          </a:bodyPr>
          <a:lstStyle/>
          <a:p>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 ROUGH EXAMPLE</a:t>
            </a:r>
          </a:p>
        </p:txBody>
      </p:sp>
    </p:spTree>
    <p:extLst>
      <p:ext uri="{BB962C8B-B14F-4D97-AF65-F5344CB8AC3E}">
        <p14:creationId xmlns:p14="http://schemas.microsoft.com/office/powerpoint/2010/main" val="316440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591560" y="574120"/>
            <a:ext cx="5593080" cy="573960"/>
          </a:xfrm>
        </p:spPr>
        <p:txBody>
          <a:bodyPr>
            <a:noAutofit/>
          </a:bodyPr>
          <a:lstStyle/>
          <a:p>
            <a:r>
              <a:rPr lang="en-US" sz="3600" dirty="0"/>
              <a:t>TIMELINE</a:t>
            </a:r>
          </a:p>
        </p:txBody>
      </p:sp>
      <p:pic>
        <p:nvPicPr>
          <p:cNvPr id="7" name="Picture 6">
            <a:extLst>
              <a:ext uri="{FF2B5EF4-FFF2-40B4-BE49-F238E27FC236}">
                <a16:creationId xmlns:a16="http://schemas.microsoft.com/office/drawing/2014/main" id="{C7EC47D7-F746-CBF8-6BF8-18EA3D1B1F1B}"/>
              </a:ext>
            </a:extLst>
          </p:cNvPr>
          <p:cNvPicPr>
            <a:picLocks noChangeAspect="1"/>
          </p:cNvPicPr>
          <p:nvPr/>
        </p:nvPicPr>
        <p:blipFill>
          <a:blip r:embed="rId4">
            <a:alphaModFix amt="85000"/>
          </a:blip>
          <a:stretch>
            <a:fillRect/>
          </a:stretch>
        </p:blipFill>
        <p:spPr>
          <a:xfrm>
            <a:off x="1541381" y="1462947"/>
            <a:ext cx="9109238" cy="4902213"/>
          </a:xfrm>
          <a:prstGeom prst="rect">
            <a:avLst/>
          </a:prstGeom>
        </p:spPr>
      </p:pic>
    </p:spTree>
    <p:extLst>
      <p:ext uri="{BB962C8B-B14F-4D97-AF65-F5344CB8AC3E}">
        <p14:creationId xmlns:p14="http://schemas.microsoft.com/office/powerpoint/2010/main" val="191638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pic>
        <p:nvPicPr>
          <p:cNvPr id="11" name="Picture Placeholder 10" descr="portrait">
            <a:extLst>
              <a:ext uri="{FF2B5EF4-FFF2-40B4-BE49-F238E27FC236}">
                <a16:creationId xmlns:a16="http://schemas.microsoft.com/office/drawing/2014/main" id="{011BDE68-0A80-4D82-92C3-76544DD8F079}"/>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5389" b="5389"/>
          <a:stretch/>
        </p:blipFill>
        <p:spPr/>
      </p:pic>
      <p:pic>
        <p:nvPicPr>
          <p:cNvPr id="16" name="Picture Placeholder 15" descr="portrait">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rotWithShape="1">
          <a:blip r:embed="rId5" cstate="emai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33885" t="18388" r="16167" b="36404"/>
          <a:stretch/>
        </p:blipFill>
        <p:spPr>
          <a:xfrm>
            <a:off x="4051300" y="365125"/>
            <a:ext cx="2997200" cy="1781979"/>
          </a:xfrm>
        </p:spPr>
      </p:pic>
      <p:pic>
        <p:nvPicPr>
          <p:cNvPr id="18" name="Picture Placeholder 17" descr="portrait">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rotWithShape="1">
          <a:blip r:embed="rId7" cstate="email">
            <a:grayscl/>
            <a:extLst>
              <a:ext uri="{28A0092B-C50C-407E-A947-70E740481C1C}">
                <a14:useLocalDpi xmlns:a14="http://schemas.microsoft.com/office/drawing/2010/main"/>
              </a:ext>
            </a:extLst>
          </a:blip>
          <a:srcRect t="5389" b="5389"/>
          <a:stretch/>
        </p:blipFill>
        <p:spPr/>
      </p:pic>
      <p:pic>
        <p:nvPicPr>
          <p:cNvPr id="22" name="Picture Placeholder 21" descr="portrait">
            <a:extLst>
              <a:ext uri="{FF2B5EF4-FFF2-40B4-BE49-F238E27FC236}">
                <a16:creationId xmlns:a16="http://schemas.microsoft.com/office/drawing/2014/main" id="{AF3616EE-41A1-44FC-B25A-038F0C3213D4}"/>
              </a:ext>
            </a:extLst>
          </p:cNvPr>
          <p:cNvPicPr>
            <a:picLocks noGrp="1" noChangeAspect="1"/>
          </p:cNvPicPr>
          <p:nvPr>
            <p:ph type="pic" sz="quarter" idx="17"/>
          </p:nvPr>
        </p:nvPicPr>
        <p:blipFill rotWithShape="1">
          <a:blip r:embed="rId8" cstate="email">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t="5389" b="5389"/>
          <a:stretch/>
        </p:blipFill>
        <p:spPr/>
      </p:pic>
      <p:pic>
        <p:nvPicPr>
          <p:cNvPr id="24" name="Picture Placeholder 23" descr="portrait">
            <a:extLst>
              <a:ext uri="{FF2B5EF4-FFF2-40B4-BE49-F238E27FC236}">
                <a16:creationId xmlns:a16="http://schemas.microsoft.com/office/drawing/2014/main" id="{2708FFA5-E81C-4FD0-970D-C71D36C8D365}"/>
              </a:ext>
            </a:extLst>
          </p:cNvPr>
          <p:cNvPicPr>
            <a:picLocks noGrp="1" noChangeAspect="1"/>
          </p:cNvPicPr>
          <p:nvPr>
            <p:ph type="pic" sz="quarter" idx="18"/>
          </p:nvPr>
        </p:nvPicPr>
        <p:blipFill rotWithShape="1">
          <a:blip r:embed="rId10" cstate="email">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t="5389" b="5389"/>
          <a:stretch/>
        </p:blipFill>
        <p:spPr/>
      </p:pic>
      <p:pic>
        <p:nvPicPr>
          <p:cNvPr id="20" name="Picture Placeholder 19" descr="portrait">
            <a:extLst>
              <a:ext uri="{FF2B5EF4-FFF2-40B4-BE49-F238E27FC236}">
                <a16:creationId xmlns:a16="http://schemas.microsoft.com/office/drawing/2014/main" id="{5AFBBF42-7056-4477-896E-1E8073CB4729}"/>
              </a:ext>
            </a:extLst>
          </p:cNvPr>
          <p:cNvPicPr>
            <a:picLocks noGrp="1" noChangeAspect="1"/>
          </p:cNvPicPr>
          <p:nvPr>
            <p:ph type="pic" sz="quarter" idx="19"/>
          </p:nvPr>
        </p:nvPicPr>
        <p:blipFill rotWithShape="1">
          <a:blip r:embed="rId12" cstate="email">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l="8985" t="7844" r="6193" b="16511"/>
          <a:stretch/>
        </p:blipFill>
        <p:spPr>
          <a:xfrm>
            <a:off x="4051300" y="4479925"/>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p:txBody>
          <a:bodyPr>
            <a:normAutofit/>
          </a:bodyPr>
          <a:lstStyle/>
          <a:p>
            <a:pPr marL="0" indent="0">
              <a:buNone/>
            </a:pPr>
            <a:r>
              <a:rPr lang="en-US" sz="1800" spc="300" dirty="0"/>
              <a:t>ANA</a:t>
            </a:r>
          </a:p>
          <a:p>
            <a:pPr marL="0" indent="0">
              <a:lnSpc>
                <a:spcPct val="100000"/>
              </a:lnSpc>
              <a:buNone/>
            </a:pPr>
            <a:r>
              <a:rPr lang="en-US" sz="1500" dirty="0"/>
              <a:t>CEO</a:t>
            </a:r>
          </a:p>
          <a:p>
            <a:pPr marL="0" indent="0">
              <a:buNone/>
            </a:pPr>
            <a:r>
              <a:rPr lang="en-US" sz="1800" spc="300" dirty="0"/>
              <a:t>LARISSA</a:t>
            </a:r>
          </a:p>
          <a:p>
            <a:pPr marL="0" indent="0">
              <a:lnSpc>
                <a:spcPct val="100000"/>
              </a:lnSpc>
              <a:buNone/>
            </a:pPr>
            <a:r>
              <a:rPr lang="en-US" sz="1500" dirty="0"/>
              <a:t>CFO</a:t>
            </a:r>
          </a:p>
          <a:p>
            <a:pPr marL="0" indent="0">
              <a:buNone/>
            </a:pPr>
            <a:r>
              <a:rPr lang="en-US" sz="1800" spc="300" dirty="0"/>
              <a:t>ROMAN</a:t>
            </a:r>
          </a:p>
          <a:p>
            <a:pPr marL="0" indent="0">
              <a:lnSpc>
                <a:spcPct val="100000"/>
              </a:lnSpc>
              <a:buNone/>
            </a:pPr>
            <a:r>
              <a:rPr lang="en-US" sz="1500" dirty="0"/>
              <a:t>CTO</a:t>
            </a:r>
          </a:p>
          <a:p>
            <a:pPr marL="0" indent="0">
              <a:buNone/>
            </a:pPr>
            <a:r>
              <a:rPr lang="en-US" sz="1800" spc="300" dirty="0"/>
              <a:t>FEDERICO</a:t>
            </a:r>
            <a:r>
              <a:rPr lang="en-US" sz="1800" dirty="0"/>
              <a:t> </a:t>
            </a:r>
          </a:p>
          <a:p>
            <a:pPr marL="0" indent="0">
              <a:lnSpc>
                <a:spcPct val="100000"/>
              </a:lnSpc>
              <a:buNone/>
            </a:pPr>
            <a:r>
              <a:rPr lang="en-US" sz="1500" dirty="0"/>
              <a:t>CPO</a:t>
            </a:r>
          </a:p>
          <a:p>
            <a:pPr marL="0" indent="0">
              <a:buNone/>
            </a:pPr>
            <a:r>
              <a:rPr lang="en-US" sz="1800" spc="300" dirty="0"/>
              <a:t>ALEJANDRA </a:t>
            </a:r>
          </a:p>
          <a:p>
            <a:pPr marL="0" indent="0">
              <a:lnSpc>
                <a:spcPct val="100000"/>
              </a:lnSpc>
              <a:buNone/>
            </a:pPr>
            <a:r>
              <a:rPr lang="en-US" sz="1500" dirty="0"/>
              <a:t>CMO</a:t>
            </a:r>
          </a:p>
          <a:p>
            <a:pPr marL="0" indent="0">
              <a:buNone/>
            </a:pPr>
            <a:r>
              <a:rPr lang="en-US" sz="1800" spc="300" dirty="0"/>
              <a:t>JIM </a:t>
            </a:r>
          </a:p>
          <a:p>
            <a:pPr marL="0" indent="0">
              <a:lnSpc>
                <a:spcPct val="100000"/>
              </a:lnSpc>
              <a:buNone/>
            </a:pPr>
            <a:r>
              <a:rPr lang="en-US" sz="1500" dirty="0"/>
              <a:t>COO</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72036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296862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pPr algn="ctr"/>
            <a:r>
              <a:rPr lang="en-US" sz="4800" spc="300" dirty="0"/>
              <a:t>Goals for q2 </a:t>
            </a:r>
          </a:p>
        </p:txBody>
      </p:sp>
      <p:pic>
        <p:nvPicPr>
          <p:cNvPr id="14" name="Picture Placeholder 13" descr="person staring at blueprints on a wall">
            <a:extLst>
              <a:ext uri="{FF2B5EF4-FFF2-40B4-BE49-F238E27FC236}">
                <a16:creationId xmlns:a16="http://schemas.microsoft.com/office/drawing/2014/main" id="{0FFF32E4-AD91-40FC-9DF7-A3354578229E}"/>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6" name="Picture Placeholder 15" descr="sticky notes on a clear dry erase board">
            <a:extLst>
              <a:ext uri="{FF2B5EF4-FFF2-40B4-BE49-F238E27FC236}">
                <a16:creationId xmlns:a16="http://schemas.microsoft.com/office/drawing/2014/main" id="{50D4325D-C08E-44CB-8E25-A519866BD2D3}"/>
              </a:ext>
            </a:extLst>
          </p:cNvPr>
          <p:cNvPicPr>
            <a:picLocks noGrp="1" noChangeAspect="1"/>
          </p:cNvPicPr>
          <p:nvPr>
            <p:ph type="pic" sz="quarter" idx="11"/>
          </p:nvPr>
        </p:nvPicPr>
        <p:blipFill>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t="4341" b="4341"/>
          <a:stretch>
            <a:fillRect/>
          </a:stretch>
        </p:blipFill>
        <p:spPr/>
      </p:pic>
      <p:pic>
        <p:nvPicPr>
          <p:cNvPr id="19" name="Picture Placeholder 18" descr="group of people at a conference table">
            <a:extLst>
              <a:ext uri="{FF2B5EF4-FFF2-40B4-BE49-F238E27FC236}">
                <a16:creationId xmlns:a16="http://schemas.microsoft.com/office/drawing/2014/main" id="{FB89929D-9F1B-48CA-B694-B0344FFC9F65}"/>
              </a:ext>
            </a:extLst>
          </p:cNvPr>
          <p:cNvPicPr>
            <a:picLocks noGrp="1" noChangeAspect="1"/>
          </p:cNvPicPr>
          <p:nvPr>
            <p:ph type="pic" sz="quarter" idx="12"/>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rcRect t="4341" b="4341"/>
          <a:stretch>
            <a:fillRect/>
          </a:stretch>
        </p:blipFill>
        <p:spPr/>
      </p:pic>
      <p:sp>
        <p:nvSpPr>
          <p:cNvPr id="6" name="Text Placeholder 5">
            <a:extLst>
              <a:ext uri="{FF2B5EF4-FFF2-40B4-BE49-F238E27FC236}">
                <a16:creationId xmlns:a16="http://schemas.microsoft.com/office/drawing/2014/main" id="{E4A248D7-680E-4181-9558-ED00D7CEAD68}"/>
              </a:ext>
            </a:extLst>
          </p:cNvPr>
          <p:cNvSpPr>
            <a:spLocks noGrp="1"/>
          </p:cNvSpPr>
          <p:nvPr>
            <p:ph type="body" sz="quarter" idx="13"/>
          </p:nvPr>
        </p:nvSpPr>
        <p:spPr/>
        <p:txBody>
          <a:bodyPr>
            <a:normAutofit/>
          </a:bodyPr>
          <a:lstStyle/>
          <a:p>
            <a:pPr marL="0" indent="0">
              <a:lnSpc>
                <a:spcPct val="100000"/>
              </a:lnSpc>
              <a:spcBef>
                <a:spcPts val="0"/>
              </a:spcBef>
              <a:buNone/>
              <a:defRPr/>
            </a:pPr>
            <a:r>
              <a:rPr lang="en-US" spc="300" dirty="0"/>
              <a:t>BUSINESS </a:t>
            </a:r>
            <a:br>
              <a:rPr lang="en-US" spc="300" dirty="0"/>
            </a:br>
            <a:r>
              <a:rPr lang="en-US" spc="300" dirty="0"/>
              <a:t>PRIORITIES</a:t>
            </a:r>
          </a:p>
          <a:p>
            <a:pPr marL="228600" indent="-228600">
              <a:lnSpc>
                <a:spcPct val="100000"/>
              </a:lnSpc>
              <a:buFont typeface="Wingdings" panose="05000000000000000000" pitchFamily="2" charset="2"/>
              <a:buChar char="§"/>
              <a:defRPr/>
            </a:pPr>
            <a:r>
              <a:rPr lang="en-US" sz="1400" spc="0" dirty="0"/>
              <a:t>Increase customer satisfaction by 2%</a:t>
            </a:r>
          </a:p>
          <a:p>
            <a:pPr marL="228600" indent="-228600">
              <a:lnSpc>
                <a:spcPct val="100000"/>
              </a:lnSpc>
              <a:buFont typeface="Wingdings" panose="05000000000000000000" pitchFamily="2" charset="2"/>
              <a:buChar char="§"/>
              <a:defRPr/>
            </a:pPr>
            <a:r>
              <a:rPr lang="en-US" sz="1400" spc="0" dirty="0"/>
              <a:t>Maintain growth</a:t>
            </a:r>
          </a:p>
          <a:p>
            <a:pPr marL="0" indent="0">
              <a:lnSpc>
                <a:spcPct val="100000"/>
              </a:lnSpc>
              <a:spcBef>
                <a:spcPts val="0"/>
              </a:spcBef>
              <a:buNone/>
              <a:defRPr/>
            </a:pPr>
            <a:endParaRPr lang="en-US" spc="300" dirty="0"/>
          </a:p>
          <a:p>
            <a:endParaRPr lang="en-US" dirty="0"/>
          </a:p>
        </p:txBody>
      </p:sp>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4541520" y="3670301"/>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spc="300" dirty="0"/>
              <a:t>ADDED </a:t>
            </a:r>
            <a:br>
              <a:rPr lang="en-US" sz="2400" spc="300" dirty="0"/>
            </a:br>
            <a:r>
              <a:rPr lang="en-US" sz="2400" spc="300" dirty="0"/>
              <a:t>PRIORITIES</a:t>
            </a:r>
          </a:p>
          <a:p>
            <a:pPr>
              <a:lnSpc>
                <a:spcPct val="100000"/>
              </a:lnSpc>
              <a:buFont typeface="Wingdings" panose="05000000000000000000" pitchFamily="2" charset="2"/>
              <a:buChar char="§"/>
              <a:defRPr/>
            </a:pPr>
            <a:r>
              <a:rPr lang="en-US" sz="1400" dirty="0"/>
              <a:t>Improve social media presence</a:t>
            </a:r>
          </a:p>
          <a:p>
            <a:pPr>
              <a:lnSpc>
                <a:spcPct val="100000"/>
              </a:lnSpc>
              <a:buFont typeface="Wingdings" panose="05000000000000000000" pitchFamily="2" charset="2"/>
              <a:buChar char="§"/>
              <a:defRPr/>
            </a:pPr>
            <a:r>
              <a:rPr lang="en-US" sz="1400" dirty="0"/>
              <a:t>Ensure the cost of development stays below budget</a:t>
            </a:r>
          </a:p>
          <a:p>
            <a:endParaRPr lang="en-US" dirty="0"/>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8122920" y="3670302"/>
            <a:ext cx="3108960" cy="275589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400" spc="300" dirty="0"/>
              <a:t>EMPLOYEE OPPORTUNITIES</a:t>
            </a:r>
          </a:p>
          <a:p>
            <a:pPr>
              <a:lnSpc>
                <a:spcPct val="100000"/>
              </a:lnSpc>
              <a:buFont typeface="Wingdings" panose="05000000000000000000" pitchFamily="2" charset="2"/>
              <a:buChar char="§"/>
              <a:defRPr/>
            </a:pPr>
            <a:r>
              <a:rPr lang="en-US" sz="1400" dirty="0"/>
              <a:t>Interns begin</a:t>
            </a:r>
          </a:p>
          <a:p>
            <a:pPr>
              <a:lnSpc>
                <a:spcPct val="100000"/>
              </a:lnSpc>
              <a:buFont typeface="Wingdings" panose="05000000000000000000" pitchFamily="2" charset="2"/>
              <a:buChar char="§"/>
              <a:defRPr/>
            </a:pPr>
            <a:r>
              <a:rPr lang="en-US" sz="1400" dirty="0"/>
              <a:t>Indoor rec leagues</a:t>
            </a:r>
          </a:p>
          <a:p>
            <a:pPr>
              <a:lnSpc>
                <a:spcPct val="100000"/>
              </a:lnSpc>
              <a:buFont typeface="Wingdings" panose="05000000000000000000" pitchFamily="2" charset="2"/>
              <a:buChar char="§"/>
              <a:defRPr/>
            </a:pPr>
            <a:r>
              <a:rPr lang="en-US" sz="1400" dirty="0"/>
              <a:t>Chess tournaments</a:t>
            </a:r>
          </a:p>
          <a:p>
            <a:pPr>
              <a:lnSpc>
                <a:spcPct val="100000"/>
              </a:lnSpc>
              <a:buFont typeface="Wingdings" panose="05000000000000000000" pitchFamily="2" charset="2"/>
              <a:buChar char="§"/>
              <a:defRPr/>
            </a:pPr>
            <a:r>
              <a:rPr lang="en-US" sz="1400" dirty="0"/>
              <a:t>Big Game watching party</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71496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SCOPE &amp; GOAL</a:t>
            </a:r>
          </a:p>
          <a:p>
            <a:r>
              <a:rPr lang="en-US" dirty="0"/>
              <a:t>METHODS</a:t>
            </a:r>
          </a:p>
          <a:p>
            <a:r>
              <a:rPr lang="en-US" dirty="0"/>
              <a:t>TIMELINES</a:t>
            </a:r>
          </a:p>
          <a:p>
            <a:r>
              <a:rPr lang="en-US" dirty="0"/>
              <a:t>SUMMARY</a:t>
            </a:r>
          </a:p>
          <a:p>
            <a:r>
              <a:rPr lang="en-US" dirty="0"/>
              <a:t>REFERENCES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925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BUSINESS IS GOOD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GETTING OUR WORK DONE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WE’RE DELIVERING FOR OUR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increased customer retention by 4%</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20</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endParaRPr lang="en-US" dirty="0"/>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endParaRPr lang="en-US" dirty="0"/>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095999" y="631738"/>
            <a:ext cx="3017520" cy="464871"/>
          </a:xfrm>
        </p:spPr>
        <p:txBody>
          <a:bodyPr/>
          <a:lstStyle/>
          <a:p>
            <a:r>
              <a:rPr lang="en-US" sz="2000" dirty="0"/>
              <a:t>INTRODUCTION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555845"/>
            <a:ext cx="4646246" cy="4576543"/>
          </a:xfrm>
        </p:spPr>
        <p:txBody>
          <a:bodyPr>
            <a:noAutofit/>
          </a:bodyPr>
          <a:lstStyle/>
          <a:p>
            <a:pPr marL="0" indent="0" algn="just">
              <a:lnSpc>
                <a:spcPct val="100000"/>
              </a:lnSpc>
              <a:buNone/>
            </a:pPr>
            <a:r>
              <a:rPr lang="en-US" sz="1400" dirty="0">
                <a:cs typeface="Biome Light" panose="020B0303030204020804" pitchFamily="34" charset="0"/>
              </a:rPr>
              <a:t>Modeling the adoption process of technology issues is used in technology management to explain the adoption process of technology and to predict the rate of adoption of technology. </a:t>
            </a:r>
          </a:p>
          <a:p>
            <a:pPr marL="0" indent="0" algn="just">
              <a:lnSpc>
                <a:spcPct val="100000"/>
              </a:lnSpc>
              <a:buNone/>
            </a:pPr>
            <a:r>
              <a:rPr lang="en-US" sz="1400" dirty="0">
                <a:cs typeface="Biome Light" panose="020B0303030204020804" pitchFamily="34" charset="0"/>
              </a:rPr>
              <a:t>Approaches such as S Curve, BASS Diffusion Model, Pearl, Gompertz, and Logistic Model are exemplary models used in modeling the technology adoption process in technology management. </a:t>
            </a:r>
          </a:p>
          <a:p>
            <a:pPr marL="0" indent="0" algn="just">
              <a:lnSpc>
                <a:spcPct val="100000"/>
              </a:lnSpc>
              <a:buNone/>
            </a:pPr>
            <a:r>
              <a:rPr lang="en-US" sz="1400" dirty="0">
                <a:cs typeface="Biome Light" panose="020B0303030204020804" pitchFamily="34" charset="0"/>
              </a:rPr>
              <a:t>Within the scope of the study, it aims to determine the maturity level of the technology by analyzing the patent data on the internet related to the technology subject, such as the number of patent applications, the quality of the patents and the subject of the patents, using artificial intelligence (LLM, Classification, Clustering, etc.) methods. </a:t>
            </a:r>
          </a:p>
          <a:p>
            <a:pPr marL="0" indent="0" algn="just">
              <a:lnSpc>
                <a:spcPct val="100000"/>
              </a:lnSpc>
              <a:buNone/>
            </a:pPr>
            <a:r>
              <a:rPr lang="en-US" sz="1400" dirty="0">
                <a:cs typeface="Biome Light" panose="020B0303030204020804" pitchFamily="34" charset="0"/>
              </a:rPr>
              <a:t>The analyzed data will be used in adoption models to model the technology adoption process.</a:t>
            </a:r>
            <a:endParaRPr lang="en-US" sz="14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Scope &amp; goal</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sz="2000" b="1" i="0" u="none" strike="noStrike" dirty="0">
                <a:effectLst/>
                <a:latin typeface="Times New Roman" panose="02020603050405020304" pitchFamily="18" charset="0"/>
              </a:rPr>
              <a:t>General Purpose</a:t>
            </a:r>
            <a:endParaRPr lang="en-US" sz="2000" dirty="0"/>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1302013"/>
            <a:ext cx="9234488" cy="2951481"/>
          </a:xfrm>
        </p:spPr>
        <p:txBody>
          <a:bodyPr/>
          <a:lstStyle/>
          <a:p>
            <a:pPr algn="just" rtl="0">
              <a:spcBef>
                <a:spcPts val="1000"/>
              </a:spcBef>
              <a:spcAft>
                <a:spcPts val="0"/>
              </a:spcAft>
            </a:pPr>
            <a:r>
              <a:rPr lang="en-US" sz="1800" b="0" i="0" u="none" strike="noStrike" dirty="0">
                <a:effectLst/>
                <a:latin typeface="Times New Roman" panose="02020603050405020304" pitchFamily="18" charset="0"/>
              </a:rPr>
              <a:t>This project seeks to employ machine learning, particularly deep learning methods, to model and predict the adoption process of technology. Utilizing multilayered neural networks (such as CNN or RNN or combination), we aim to compare and evaluate the results against established adoption models such as S Curve, BASS Diffusion Model, Pearl, Gompertz, and Logistic Model. By focusing on technology management, our goal is to understand, model, and predict the rate of technology adoption, thus informing strategies for enhancing the integration of technologies.</a:t>
            </a:r>
            <a:endParaRPr lang="en-US" b="0" dirty="0">
              <a:effectLst/>
            </a:endParaRPr>
          </a:p>
        </p:txBody>
      </p:sp>
    </p:spTree>
    <p:extLst>
      <p:ext uri="{BB962C8B-B14F-4D97-AF65-F5344CB8AC3E}">
        <p14:creationId xmlns:p14="http://schemas.microsoft.com/office/powerpoint/2010/main" val="212177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sz="2000" b="1" i="0" u="none" strike="noStrike" dirty="0">
                <a:effectLst/>
                <a:latin typeface="Times New Roman" panose="02020603050405020304" pitchFamily="18" charset="0"/>
              </a:rPr>
              <a:t>Pointed Purpose</a:t>
            </a:r>
            <a:endParaRPr lang="en-US" sz="2000" dirty="0"/>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604996" y="1676160"/>
            <a:ext cx="9234488" cy="2203187"/>
          </a:xfrm>
        </p:spPr>
        <p:txBody>
          <a:bodyPr/>
          <a:lstStyle/>
          <a:p>
            <a:pPr algn="just" rtl="0">
              <a:lnSpc>
                <a:spcPct val="100000"/>
              </a:lnSpc>
              <a:spcBef>
                <a:spcPts val="1000"/>
              </a:spcBef>
              <a:spcAft>
                <a:spcPts val="0"/>
              </a:spcAft>
            </a:pPr>
            <a:r>
              <a:rPr lang="en-US" b="1" dirty="0"/>
              <a:t>Technology trend analysis helps to:</a:t>
            </a:r>
          </a:p>
          <a:p>
            <a:pPr marL="514350" indent="-514350" algn="just" rtl="0">
              <a:lnSpc>
                <a:spcPct val="100000"/>
              </a:lnSpc>
              <a:spcBef>
                <a:spcPts val="1000"/>
              </a:spcBef>
              <a:spcAft>
                <a:spcPts val="0"/>
              </a:spcAft>
              <a:buFont typeface="+mj-lt"/>
              <a:buAutoNum type="arabicPeriod"/>
            </a:pPr>
            <a:r>
              <a:rPr lang="en-US" sz="2000" dirty="0"/>
              <a:t>Identify the emerging trends</a:t>
            </a:r>
          </a:p>
          <a:p>
            <a:pPr marL="514350" indent="-514350" algn="just" rtl="0">
              <a:lnSpc>
                <a:spcPct val="100000"/>
              </a:lnSpc>
              <a:spcBef>
                <a:spcPts val="1000"/>
              </a:spcBef>
              <a:spcAft>
                <a:spcPts val="0"/>
              </a:spcAft>
              <a:buFont typeface="+mj-lt"/>
              <a:buAutoNum type="arabicPeriod"/>
            </a:pPr>
            <a:r>
              <a:rPr lang="en-US" sz="2000" b="0" dirty="0">
                <a:effectLst/>
              </a:rPr>
              <a:t>Assess the potential market</a:t>
            </a:r>
          </a:p>
          <a:p>
            <a:pPr marL="514350" indent="-514350" algn="just" rtl="0">
              <a:lnSpc>
                <a:spcPct val="100000"/>
              </a:lnSpc>
              <a:spcBef>
                <a:spcPts val="1000"/>
              </a:spcBef>
              <a:spcAft>
                <a:spcPts val="0"/>
              </a:spcAft>
              <a:buFont typeface="+mj-lt"/>
              <a:buAutoNum type="arabicPeriod"/>
            </a:pPr>
            <a:r>
              <a:rPr lang="en-US" sz="2000" dirty="0"/>
              <a:t>Secure a competitive advantage</a:t>
            </a:r>
            <a:endParaRPr lang="en-US" sz="2000" b="0" dirty="0">
              <a:effectLst/>
            </a:endParaRPr>
          </a:p>
        </p:txBody>
      </p:sp>
    </p:spTree>
    <p:extLst>
      <p:ext uri="{BB962C8B-B14F-4D97-AF65-F5344CB8AC3E}">
        <p14:creationId xmlns:p14="http://schemas.microsoft.com/office/powerpoint/2010/main" val="246353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Methods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06756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p:txBody>
          <a:bodyPr/>
          <a:lstStyle/>
          <a:p>
            <a:r>
              <a:rPr lang="en-US" sz="4000" dirty="0"/>
              <a:t>Data collection &amp; </a:t>
            </a:r>
            <a:r>
              <a:rPr lang="en-US" sz="4000" dirty="0" err="1"/>
              <a:t>ANAlyzation</a:t>
            </a:r>
            <a:endParaRPr lang="en-US" sz="4000" dirty="0"/>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591560" y="574120"/>
            <a:ext cx="5593080" cy="573960"/>
          </a:xfrm>
        </p:spPr>
        <p:txBody>
          <a:bodyPr>
            <a:noAutofit/>
          </a:bodyPr>
          <a:lstStyle/>
          <a:p>
            <a:r>
              <a:rPr lang="en-US" sz="3600" dirty="0"/>
              <a:t>DATASET CREATION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a:lstStyle/>
          <a:p>
            <a:r>
              <a:rPr lang="en-US" dirty="0"/>
              <a:t>FABRIKAM WAS GREAT TO WORK WITH. LARISSA WAS MY REPRESENTATIVE AND SHE ANTICIPATED MY NEEDS AND WORKED DILIGENTLY TO FIX MY ISSUE.</a:t>
            </a:r>
          </a:p>
        </p:txBody>
      </p:sp>
    </p:spTree>
    <p:extLst>
      <p:ext uri="{BB962C8B-B14F-4D97-AF65-F5344CB8AC3E}">
        <p14:creationId xmlns:p14="http://schemas.microsoft.com/office/powerpoint/2010/main" val="281776183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837</TotalTime>
  <Words>606</Words>
  <Application>Microsoft Office PowerPoint</Application>
  <PresentationFormat>Widescreen</PresentationFormat>
  <Paragraphs>106</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LIFTUP UNDERGRADUATE RESEARCH</vt:lpstr>
      <vt:lpstr>Agenda</vt:lpstr>
      <vt:lpstr>PowerPoint Presentation</vt:lpstr>
      <vt:lpstr>Scope &amp; goal</vt:lpstr>
      <vt:lpstr>General Purpose</vt:lpstr>
      <vt:lpstr>Pointed Purpose</vt:lpstr>
      <vt:lpstr>Methods</vt:lpstr>
      <vt:lpstr>Data collection &amp; ANAlyzation</vt:lpstr>
      <vt:lpstr>DATASET CREATION</vt:lpstr>
      <vt:lpstr>Explore &amp; identify</vt:lpstr>
      <vt:lpstr>Building the model</vt:lpstr>
      <vt:lpstr>Just a sample</vt:lpstr>
      <vt:lpstr>Feed-forward Neural network </vt:lpstr>
      <vt:lpstr>Model preview</vt:lpstr>
      <vt:lpstr>A ROUGH EXAMPLE</vt:lpstr>
      <vt:lpstr>TIMELINE</vt:lpstr>
      <vt:lpstr>Meet the team</vt:lpstr>
      <vt:lpstr>What’s next</vt:lpstr>
      <vt:lpstr>Goals for q2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LIFTUP UNDERGRADUATE RESEARCH</dc:title>
  <dc:creator>Muhammad Najmuddin Farid</dc:creator>
  <cp:lastModifiedBy>Muhammad Najmuddin Farid</cp:lastModifiedBy>
  <cp:revision>7</cp:revision>
  <dcterms:created xsi:type="dcterms:W3CDTF">2023-11-28T18:48:25Z</dcterms:created>
  <dcterms:modified xsi:type="dcterms:W3CDTF">2023-12-04T19:34:43Z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