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Inter" panose="020B0604020202020204" charset="0"/>
      <p:regular r:id="rId18"/>
    </p:embeddedFont>
    <p:embeddedFont>
      <p:font typeface="TAN Twinkle"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27-Nov-23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fahum.umsu.ac.id/pengertian-pemilu-fungsi-dan-prinsip/"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8459058"/>
            <a:ext cx="16230600" cy="0"/>
          </a:xfrm>
          <a:prstGeom prst="line">
            <a:avLst/>
          </a:prstGeom>
          <a:ln w="19050" cap="flat">
            <a:solidFill>
              <a:srgbClr val="000000"/>
            </a:solidFill>
            <a:prstDash val="solid"/>
            <a:headEnd type="none" w="sm" len="sm"/>
            <a:tailEnd type="none" w="sm" len="sm"/>
          </a:ln>
        </p:spPr>
      </p:sp>
      <p:sp>
        <p:nvSpPr>
          <p:cNvPr id="4" name="AutoShape 4"/>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5" name="Group 5"/>
          <p:cNvGrpSpPr/>
          <p:nvPr/>
        </p:nvGrpSpPr>
        <p:grpSpPr>
          <a:xfrm>
            <a:off x="1028700" y="205740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2274232" y="3540959"/>
            <a:ext cx="14040575" cy="2144359"/>
          </a:xfrm>
          <a:prstGeom prst="rect">
            <a:avLst/>
          </a:prstGeom>
        </p:spPr>
        <p:txBody>
          <a:bodyPr lIns="0" tIns="0" rIns="0" bIns="0" rtlCol="0" anchor="t">
            <a:spAutoFit/>
          </a:bodyPr>
          <a:lstStyle/>
          <a:p>
            <a:pPr algn="ctr">
              <a:lnSpc>
                <a:spcPts val="5707"/>
              </a:lnSpc>
            </a:pPr>
            <a:r>
              <a:rPr lang="en-US" sz="4076">
                <a:solidFill>
                  <a:srgbClr val="000000"/>
                </a:solidFill>
                <a:latin typeface="TAN Twinkle"/>
              </a:rPr>
              <a:t>Deteksi Berita Palsu Menjelang Pemilu 2024 Dengan Menggunakan Algoritma SVM</a:t>
            </a:r>
          </a:p>
        </p:txBody>
      </p:sp>
      <p:sp>
        <p:nvSpPr>
          <p:cNvPr id="9" name="TextBox 9"/>
          <p:cNvSpPr txBox="1"/>
          <p:nvPr/>
        </p:nvSpPr>
        <p:spPr>
          <a:xfrm>
            <a:off x="1254800" y="8660242"/>
            <a:ext cx="64141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METODE PENELITIAN</a:t>
            </a:r>
          </a:p>
        </p:txBody>
      </p:sp>
      <p:sp>
        <p:nvSpPr>
          <p:cNvPr id="10" name="TextBox 10"/>
          <p:cNvSpPr txBox="1"/>
          <p:nvPr/>
        </p:nvSpPr>
        <p:spPr>
          <a:xfrm>
            <a:off x="6259106" y="6539045"/>
            <a:ext cx="5769788" cy="521335"/>
          </a:xfrm>
          <a:prstGeom prst="rect">
            <a:avLst/>
          </a:prstGeom>
        </p:spPr>
        <p:txBody>
          <a:bodyPr lIns="0" tIns="0" rIns="0" bIns="0" rtlCol="0" anchor="t">
            <a:spAutoFit/>
          </a:bodyPr>
          <a:lstStyle/>
          <a:p>
            <a:pPr>
              <a:lnSpc>
                <a:spcPts val="4339"/>
              </a:lnSpc>
            </a:pPr>
            <a:r>
              <a:rPr lang="en-US" sz="3099">
                <a:solidFill>
                  <a:srgbClr val="000000"/>
                </a:solidFill>
                <a:latin typeface="Inter"/>
              </a:rPr>
              <a:t>Farid Naufal Afiq (D121211012)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10</a:t>
            </a:r>
          </a:p>
        </p:txBody>
      </p:sp>
      <p:grpSp>
        <p:nvGrpSpPr>
          <p:cNvPr id="5" name="Group 5"/>
          <p:cNvGrpSpPr/>
          <p:nvPr/>
        </p:nvGrpSpPr>
        <p:grpSpPr>
          <a:xfrm>
            <a:off x="298876" y="150231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841926" y="2464343"/>
            <a:ext cx="1060366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Referensi</a:t>
            </a:r>
          </a:p>
        </p:txBody>
      </p:sp>
      <p:sp>
        <p:nvSpPr>
          <p:cNvPr id="9" name="TextBox 9"/>
          <p:cNvSpPr txBox="1"/>
          <p:nvPr/>
        </p:nvSpPr>
        <p:spPr>
          <a:xfrm>
            <a:off x="2751849" y="3820533"/>
            <a:ext cx="13953901" cy="2066926"/>
          </a:xfrm>
          <a:prstGeom prst="rect">
            <a:avLst/>
          </a:prstGeom>
        </p:spPr>
        <p:txBody>
          <a:bodyPr lIns="0" tIns="0" rIns="0" bIns="0" rtlCol="0" anchor="t">
            <a:spAutoFit/>
          </a:bodyPr>
          <a:lstStyle/>
          <a:p>
            <a:pPr algn="just">
              <a:lnSpc>
                <a:spcPts val="4199"/>
              </a:lnSpc>
            </a:pPr>
            <a:r>
              <a:rPr lang="en-US" sz="2999">
                <a:solidFill>
                  <a:srgbClr val="000000"/>
                </a:solidFill>
                <a:latin typeface="Inter"/>
              </a:rPr>
              <a:t>Putra, F., &amp; Patra, H. (2023). Analisis Hoax pada Pemilu: Tinjauan dari Perspektif Pendidikan Politik. Naradidik: Journal of Education and Pedagogy, 2(1), 95-102.</a:t>
            </a:r>
          </a:p>
          <a:p>
            <a:pPr algn="just">
              <a:lnSpc>
                <a:spcPts val="4199"/>
              </a:lnSpc>
            </a:pPr>
            <a:endParaRPr lang="en-US" sz="2999">
              <a:solidFill>
                <a:srgbClr val="000000"/>
              </a:solidFill>
              <a:latin typeface="Inter"/>
            </a:endParaRPr>
          </a:p>
        </p:txBody>
      </p:sp>
      <p:sp>
        <p:nvSpPr>
          <p:cNvPr id="10" name="TextBox 10"/>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LOGO</a:t>
            </a:r>
          </a:p>
        </p:txBody>
      </p:sp>
      <p:sp>
        <p:nvSpPr>
          <p:cNvPr id="11" name="TextBox 11"/>
          <p:cNvSpPr txBox="1"/>
          <p:nvPr/>
        </p:nvSpPr>
        <p:spPr>
          <a:xfrm>
            <a:off x="2751849" y="5590867"/>
            <a:ext cx="13953901" cy="2648867"/>
          </a:xfrm>
          <a:prstGeom prst="rect">
            <a:avLst/>
          </a:prstGeom>
        </p:spPr>
        <p:txBody>
          <a:bodyPr lIns="0" tIns="0" rIns="0" bIns="0" rtlCol="0" anchor="t">
            <a:spAutoFit/>
          </a:bodyPr>
          <a:lstStyle/>
          <a:p>
            <a:pPr algn="just">
              <a:lnSpc>
                <a:spcPts val="4199"/>
              </a:lnSpc>
            </a:pPr>
            <a:r>
              <a:rPr lang="en-US" sz="2999" dirty="0">
                <a:solidFill>
                  <a:srgbClr val="000000"/>
                </a:solidFill>
                <a:latin typeface="Inter"/>
              </a:rPr>
              <a:t>Sari, A. M. (2023, June 28). </a:t>
            </a:r>
            <a:r>
              <a:rPr lang="en-US" sz="2999" dirty="0" err="1">
                <a:solidFill>
                  <a:srgbClr val="000000"/>
                </a:solidFill>
                <a:latin typeface="Inter"/>
              </a:rPr>
              <a:t>Pengertian</a:t>
            </a:r>
            <a:r>
              <a:rPr lang="en-US" sz="2999" dirty="0">
                <a:solidFill>
                  <a:srgbClr val="000000"/>
                </a:solidFill>
                <a:latin typeface="Inter"/>
              </a:rPr>
              <a:t> </a:t>
            </a:r>
            <a:r>
              <a:rPr lang="en-US" sz="2999" dirty="0" err="1">
                <a:solidFill>
                  <a:srgbClr val="000000"/>
                </a:solidFill>
                <a:latin typeface="Inter"/>
              </a:rPr>
              <a:t>Pemilu</a:t>
            </a:r>
            <a:r>
              <a:rPr lang="en-US" sz="2999" dirty="0">
                <a:solidFill>
                  <a:srgbClr val="000000"/>
                </a:solidFill>
                <a:latin typeface="Inter"/>
              </a:rPr>
              <a:t>, </a:t>
            </a:r>
            <a:r>
              <a:rPr lang="en-US" sz="2999" dirty="0" err="1">
                <a:solidFill>
                  <a:srgbClr val="000000"/>
                </a:solidFill>
                <a:latin typeface="Inter"/>
              </a:rPr>
              <a:t>Fungsi</a:t>
            </a:r>
            <a:r>
              <a:rPr lang="en-US" sz="2999" dirty="0">
                <a:solidFill>
                  <a:srgbClr val="000000"/>
                </a:solidFill>
                <a:latin typeface="Inter"/>
              </a:rPr>
              <a:t> Dan </a:t>
            </a:r>
            <a:r>
              <a:rPr lang="en-US" sz="2999" dirty="0" err="1">
                <a:solidFill>
                  <a:srgbClr val="000000"/>
                </a:solidFill>
                <a:latin typeface="Inter"/>
              </a:rPr>
              <a:t>prinsipnya</a:t>
            </a:r>
            <a:r>
              <a:rPr lang="en-US" sz="2999" dirty="0">
                <a:solidFill>
                  <a:srgbClr val="000000"/>
                </a:solidFill>
                <a:latin typeface="Inter"/>
              </a:rPr>
              <a:t>. </a:t>
            </a:r>
            <a:r>
              <a:rPr lang="en-US" sz="2999" dirty="0" err="1">
                <a:solidFill>
                  <a:srgbClr val="000000"/>
                </a:solidFill>
                <a:latin typeface="Inter"/>
              </a:rPr>
              <a:t>Fakultas</a:t>
            </a:r>
            <a:r>
              <a:rPr lang="en-US" sz="2999" dirty="0">
                <a:solidFill>
                  <a:srgbClr val="000000"/>
                </a:solidFill>
                <a:latin typeface="Inter"/>
              </a:rPr>
              <a:t> Hukum </a:t>
            </a:r>
            <a:r>
              <a:rPr lang="en-US" sz="2999" dirty="0" err="1">
                <a:solidFill>
                  <a:srgbClr val="000000"/>
                </a:solidFill>
                <a:latin typeface="Inter"/>
              </a:rPr>
              <a:t>Terbaik</a:t>
            </a:r>
            <a:r>
              <a:rPr lang="en-US" sz="2999" dirty="0">
                <a:solidFill>
                  <a:srgbClr val="000000"/>
                </a:solidFill>
                <a:latin typeface="Inter"/>
              </a:rPr>
              <a:t> di Medan </a:t>
            </a:r>
            <a:r>
              <a:rPr lang="en-US" sz="2999" dirty="0" err="1">
                <a:solidFill>
                  <a:srgbClr val="000000"/>
                </a:solidFill>
                <a:latin typeface="Inter"/>
              </a:rPr>
              <a:t>Sumut</a:t>
            </a:r>
            <a:r>
              <a:rPr lang="en-US" sz="2999" dirty="0">
                <a:solidFill>
                  <a:srgbClr val="000000"/>
                </a:solidFill>
                <a:latin typeface="Inter"/>
              </a:rPr>
              <a:t>. </a:t>
            </a:r>
            <a:r>
              <a:rPr lang="en-US" sz="2999" dirty="0">
                <a:solidFill>
                  <a:srgbClr val="000000"/>
                </a:solidFill>
                <a:latin typeface="Inter"/>
                <a:hlinkClick r:id="rId2" tooltip="https://fahum.umsu.ac.id/pengertian-pemilu-fungsi-dan-prinsip/"/>
              </a:rPr>
              <a:t>Putra, F., &amp; Patra, H. (2023). </a:t>
            </a:r>
            <a:r>
              <a:rPr lang="en-US" sz="2999" dirty="0" err="1">
                <a:solidFill>
                  <a:srgbClr val="000000"/>
                </a:solidFill>
                <a:latin typeface="Inter"/>
                <a:hlinkClick r:id="rId2" tooltip="https://fahum.umsu.ac.id/pengertian-pemilu-fungsi-dan-prinsip/"/>
              </a:rPr>
              <a:t>Analisis</a:t>
            </a:r>
            <a:r>
              <a:rPr lang="en-US" sz="2999" dirty="0">
                <a:solidFill>
                  <a:srgbClr val="000000"/>
                </a:solidFill>
                <a:latin typeface="Inter"/>
                <a:hlinkClick r:id="rId2" tooltip="https://fahum.umsu.ac.id/pengertian-pemilu-fungsi-dan-prinsip/"/>
              </a:rPr>
              <a:t> Hoax pada </a:t>
            </a:r>
            <a:r>
              <a:rPr lang="en-US" sz="2999" dirty="0" err="1">
                <a:solidFill>
                  <a:srgbClr val="000000"/>
                </a:solidFill>
                <a:latin typeface="Inter"/>
                <a:hlinkClick r:id="rId2" tooltip="https://fahum.umsu.ac.id/pengertian-pemilu-fungsi-dan-prinsip/"/>
              </a:rPr>
              <a:t>Pemilu</a:t>
            </a:r>
            <a:r>
              <a:rPr lang="en-US" sz="2999" dirty="0">
                <a:solidFill>
                  <a:srgbClr val="000000"/>
                </a:solidFill>
                <a:latin typeface="Inter"/>
                <a:hlinkClick r:id="rId2" tooltip="https://fahum.umsu.ac.id/pengertian-pemilu-fungsi-dan-prinsip/"/>
              </a:rPr>
              <a:t>: </a:t>
            </a:r>
            <a:r>
              <a:rPr lang="en-US" sz="2999" dirty="0" err="1">
                <a:solidFill>
                  <a:srgbClr val="000000"/>
                </a:solidFill>
                <a:latin typeface="Inter"/>
                <a:hlinkClick r:id="rId2" tooltip="https://fahum.umsu.ac.id/pengertian-pemilu-fungsi-dan-prinsip/"/>
              </a:rPr>
              <a:t>Tinjauan</a:t>
            </a:r>
            <a:r>
              <a:rPr lang="en-US" sz="2999" dirty="0">
                <a:solidFill>
                  <a:srgbClr val="000000"/>
                </a:solidFill>
                <a:latin typeface="Inter"/>
                <a:hlinkClick r:id="rId2" tooltip="https://fahum.umsu.ac.id/pengertian-pemilu-fungsi-dan-prinsip/"/>
              </a:rPr>
              <a:t> </a:t>
            </a:r>
            <a:r>
              <a:rPr lang="en-US" sz="2999" dirty="0" err="1">
                <a:solidFill>
                  <a:srgbClr val="000000"/>
                </a:solidFill>
                <a:latin typeface="Inter"/>
                <a:hlinkClick r:id="rId2" tooltip="https://fahum.umsu.ac.id/pengertian-pemilu-fungsi-dan-prinsip/"/>
              </a:rPr>
              <a:t>dari</a:t>
            </a:r>
            <a:r>
              <a:rPr lang="en-US" sz="2999" dirty="0">
                <a:solidFill>
                  <a:srgbClr val="000000"/>
                </a:solidFill>
                <a:latin typeface="Inter"/>
                <a:hlinkClick r:id="rId2" tooltip="https://fahum.umsu.ac.id/pengertian-pemilu-fungsi-dan-prinsip/"/>
              </a:rPr>
              <a:t> </a:t>
            </a:r>
            <a:r>
              <a:rPr lang="en-US" sz="2999" dirty="0" err="1">
                <a:solidFill>
                  <a:srgbClr val="000000"/>
                </a:solidFill>
                <a:latin typeface="Inter"/>
                <a:hlinkClick r:id="rId2" tooltip="https://fahum.umsu.ac.id/pengertian-pemilu-fungsi-dan-prinsip/"/>
              </a:rPr>
              <a:t>Perspektif</a:t>
            </a:r>
            <a:r>
              <a:rPr lang="en-US" sz="2999" dirty="0">
                <a:solidFill>
                  <a:srgbClr val="000000"/>
                </a:solidFill>
                <a:latin typeface="Inter"/>
                <a:hlinkClick r:id="rId2" tooltip="https://fahum.umsu.ac.id/pengertian-pemilu-fungsi-dan-prinsip/"/>
              </a:rPr>
              <a:t> Pendidikan </a:t>
            </a:r>
            <a:r>
              <a:rPr lang="en-US" sz="2999" dirty="0" err="1">
                <a:solidFill>
                  <a:srgbClr val="000000"/>
                </a:solidFill>
                <a:latin typeface="Inter"/>
                <a:hlinkClick r:id="rId2" tooltip="https://fahum.umsu.ac.id/pengertian-pemilu-fungsi-dan-prinsip/"/>
              </a:rPr>
              <a:t>Politik</a:t>
            </a:r>
            <a:r>
              <a:rPr lang="en-US" sz="2999" dirty="0">
                <a:solidFill>
                  <a:srgbClr val="000000"/>
                </a:solidFill>
                <a:latin typeface="Inter"/>
                <a:hlinkClick r:id="rId2" tooltip="https://fahum.umsu.ac.id/pengertian-pemilu-fungsi-dan-prinsip/"/>
              </a:rPr>
              <a:t>. </a:t>
            </a:r>
            <a:r>
              <a:rPr lang="en-US" sz="2999" dirty="0" err="1">
                <a:solidFill>
                  <a:srgbClr val="000000"/>
                </a:solidFill>
                <a:latin typeface="Inter"/>
                <a:hlinkClick r:id="rId2" tooltip="https://fahum.umsu.ac.id/pengertian-pemilu-fungsi-dan-prinsip/"/>
              </a:rPr>
              <a:t>Naradidik</a:t>
            </a:r>
            <a:r>
              <a:rPr lang="en-US" sz="2999" dirty="0">
                <a:solidFill>
                  <a:srgbClr val="000000"/>
                </a:solidFill>
                <a:latin typeface="Inter"/>
                <a:hlinkClick r:id="rId2" tooltip="https://fahum.umsu.ac.id/pengertian-pemilu-fungsi-dan-prinsip/"/>
              </a:rPr>
              <a:t>: Journal of Education and Pedagogy.</a:t>
            </a:r>
          </a:p>
          <a:p>
            <a:pPr algn="just">
              <a:lnSpc>
                <a:spcPts val="4199"/>
              </a:lnSpc>
            </a:pPr>
            <a:endParaRPr lang="en-US" sz="2999" dirty="0">
              <a:solidFill>
                <a:srgbClr val="000000"/>
              </a:solidFill>
              <a:latin typeface="Inter"/>
              <a:hlinkClick r:id="rId2" tooltip="https://fahum.umsu.ac.id/pengertian-pemilu-fungsi-dan-prinsi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10</a:t>
            </a:r>
          </a:p>
        </p:txBody>
      </p:sp>
      <p:grpSp>
        <p:nvGrpSpPr>
          <p:cNvPr id="5" name="Group 5"/>
          <p:cNvGrpSpPr/>
          <p:nvPr/>
        </p:nvGrpSpPr>
        <p:grpSpPr>
          <a:xfrm>
            <a:off x="298876" y="150231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841926" y="2464343"/>
            <a:ext cx="1060366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Referensi</a:t>
            </a:r>
          </a:p>
        </p:txBody>
      </p:sp>
      <p:sp>
        <p:nvSpPr>
          <p:cNvPr id="9" name="TextBox 9"/>
          <p:cNvSpPr txBox="1"/>
          <p:nvPr/>
        </p:nvSpPr>
        <p:spPr>
          <a:xfrm>
            <a:off x="2751849" y="3820533"/>
            <a:ext cx="13953901" cy="1543051"/>
          </a:xfrm>
          <a:prstGeom prst="rect">
            <a:avLst/>
          </a:prstGeom>
        </p:spPr>
        <p:txBody>
          <a:bodyPr lIns="0" tIns="0" rIns="0" bIns="0" rtlCol="0" anchor="t">
            <a:spAutoFit/>
          </a:bodyPr>
          <a:lstStyle/>
          <a:p>
            <a:pPr algn="just">
              <a:lnSpc>
                <a:spcPts val="4199"/>
              </a:lnSpc>
            </a:pPr>
            <a:r>
              <a:rPr lang="en-US" sz="2999">
                <a:solidFill>
                  <a:srgbClr val="000000"/>
                </a:solidFill>
                <a:latin typeface="Inter"/>
              </a:rPr>
              <a:t>Nuhmana, S. (2023). Sentiment Analysis of Related Public Opinion Smart City Pasuruan Regency on Media Social Using Svm Algorithm. Journal of Social Research</a:t>
            </a:r>
          </a:p>
        </p:txBody>
      </p:sp>
      <p:sp>
        <p:nvSpPr>
          <p:cNvPr id="10" name="TextBox 10"/>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LOGO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11</a:t>
            </a:r>
          </a:p>
        </p:txBody>
      </p:sp>
      <p:sp>
        <p:nvSpPr>
          <p:cNvPr id="5" name="TextBox 5"/>
          <p:cNvSpPr txBox="1"/>
          <p:nvPr/>
        </p:nvSpPr>
        <p:spPr>
          <a:xfrm>
            <a:off x="1028700" y="8660242"/>
            <a:ext cx="3670263"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THANKS!</a:t>
            </a:r>
          </a:p>
        </p:txBody>
      </p:sp>
      <p:grpSp>
        <p:nvGrpSpPr>
          <p:cNvPr id="6" name="Group 6"/>
          <p:cNvGrpSpPr/>
          <p:nvPr/>
        </p:nvGrpSpPr>
        <p:grpSpPr>
          <a:xfrm>
            <a:off x="1612863" y="2619479"/>
            <a:ext cx="3086100" cy="308610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9" name="TextBox 9"/>
          <p:cNvSpPr txBox="1"/>
          <p:nvPr/>
        </p:nvSpPr>
        <p:spPr>
          <a:xfrm>
            <a:off x="3764947" y="4429021"/>
            <a:ext cx="10758107" cy="1276558"/>
          </a:xfrm>
          <a:prstGeom prst="rect">
            <a:avLst/>
          </a:prstGeom>
        </p:spPr>
        <p:txBody>
          <a:bodyPr lIns="0" tIns="0" rIns="0" bIns="0" rtlCol="0" anchor="t">
            <a:spAutoFit/>
          </a:bodyPr>
          <a:lstStyle/>
          <a:p>
            <a:pPr>
              <a:lnSpc>
                <a:spcPts val="10326"/>
              </a:lnSpc>
            </a:pPr>
            <a:r>
              <a:rPr lang="en-US" sz="7376">
                <a:solidFill>
                  <a:srgbClr val="000000"/>
                </a:solidFill>
                <a:latin typeface="TAN Twinkle"/>
              </a:rPr>
              <a:t>Terima Kasih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1028700" y="144458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02</a:t>
            </a:r>
          </a:p>
        </p:txBody>
      </p:sp>
      <p:sp>
        <p:nvSpPr>
          <p:cNvPr id="8" name="TextBox 8"/>
          <p:cNvSpPr txBox="1"/>
          <p:nvPr/>
        </p:nvSpPr>
        <p:spPr>
          <a:xfrm>
            <a:off x="2571750" y="2863813"/>
            <a:ext cx="546013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Daftar Isi</a:t>
            </a:r>
          </a:p>
        </p:txBody>
      </p:sp>
      <p:grpSp>
        <p:nvGrpSpPr>
          <p:cNvPr id="9" name="Group 9"/>
          <p:cNvGrpSpPr/>
          <p:nvPr/>
        </p:nvGrpSpPr>
        <p:grpSpPr>
          <a:xfrm>
            <a:off x="3132548" y="4252659"/>
            <a:ext cx="6256821" cy="570231"/>
            <a:chOff x="0" y="0"/>
            <a:chExt cx="8342428" cy="760308"/>
          </a:xfrm>
        </p:grpSpPr>
        <p:sp>
          <p:nvSpPr>
            <p:cNvPr id="10" name="TextBox 10"/>
            <p:cNvSpPr txBox="1"/>
            <p:nvPr/>
          </p:nvSpPr>
          <p:spPr>
            <a:xfrm>
              <a:off x="1558961" y="-76200"/>
              <a:ext cx="6783467" cy="836508"/>
            </a:xfrm>
            <a:prstGeom prst="rect">
              <a:avLst/>
            </a:prstGeom>
          </p:spPr>
          <p:txBody>
            <a:bodyPr lIns="0" tIns="0" rIns="0" bIns="0" rtlCol="0" anchor="t">
              <a:spAutoFit/>
            </a:bodyPr>
            <a:lstStyle/>
            <a:p>
              <a:pPr>
                <a:lnSpc>
                  <a:spcPts val="5319"/>
                </a:lnSpc>
              </a:pPr>
              <a:r>
                <a:rPr lang="en-US" sz="3799">
                  <a:solidFill>
                    <a:srgbClr val="000000"/>
                  </a:solidFill>
                  <a:latin typeface="Inter"/>
                </a:rPr>
                <a:t>Latar Belakang</a:t>
              </a:r>
            </a:p>
          </p:txBody>
        </p:sp>
        <p:sp>
          <p:nvSpPr>
            <p:cNvPr id="11" name="TextBox 11"/>
            <p:cNvSpPr txBox="1"/>
            <p:nvPr/>
          </p:nvSpPr>
          <p:spPr>
            <a:xfrm>
              <a:off x="0" y="-76200"/>
              <a:ext cx="1470061" cy="836508"/>
            </a:xfrm>
            <a:prstGeom prst="rect">
              <a:avLst/>
            </a:prstGeom>
          </p:spPr>
          <p:txBody>
            <a:bodyPr lIns="0" tIns="0" rIns="0" bIns="0" rtlCol="0" anchor="t">
              <a:spAutoFit/>
            </a:bodyPr>
            <a:lstStyle/>
            <a:p>
              <a:pPr>
                <a:lnSpc>
                  <a:spcPts val="5319"/>
                </a:lnSpc>
              </a:pPr>
              <a:r>
                <a:rPr lang="en-US" sz="3799">
                  <a:solidFill>
                    <a:srgbClr val="000000"/>
                  </a:solidFill>
                  <a:latin typeface="Inter"/>
                </a:rPr>
                <a:t>01.</a:t>
              </a:r>
            </a:p>
          </p:txBody>
        </p:sp>
      </p:grpSp>
      <p:grpSp>
        <p:nvGrpSpPr>
          <p:cNvPr id="12" name="Group 12"/>
          <p:cNvGrpSpPr/>
          <p:nvPr/>
        </p:nvGrpSpPr>
        <p:grpSpPr>
          <a:xfrm>
            <a:off x="3123023" y="4965765"/>
            <a:ext cx="6190146" cy="570231"/>
            <a:chOff x="0" y="0"/>
            <a:chExt cx="8253528" cy="760308"/>
          </a:xfrm>
        </p:grpSpPr>
        <p:sp>
          <p:nvSpPr>
            <p:cNvPr id="13" name="TextBox 13"/>
            <p:cNvSpPr txBox="1"/>
            <p:nvPr/>
          </p:nvSpPr>
          <p:spPr>
            <a:xfrm>
              <a:off x="1470061" y="-76200"/>
              <a:ext cx="6783467" cy="836508"/>
            </a:xfrm>
            <a:prstGeom prst="rect">
              <a:avLst/>
            </a:prstGeom>
          </p:spPr>
          <p:txBody>
            <a:bodyPr lIns="0" tIns="0" rIns="0" bIns="0" rtlCol="0" anchor="t">
              <a:spAutoFit/>
            </a:bodyPr>
            <a:lstStyle/>
            <a:p>
              <a:pPr>
                <a:lnSpc>
                  <a:spcPts val="5319"/>
                </a:lnSpc>
              </a:pPr>
              <a:r>
                <a:rPr lang="en-US" sz="3799">
                  <a:solidFill>
                    <a:srgbClr val="000000"/>
                  </a:solidFill>
                  <a:latin typeface="Inter"/>
                </a:rPr>
                <a:t>Tujuan Penelitian</a:t>
              </a:r>
            </a:p>
          </p:txBody>
        </p:sp>
        <p:sp>
          <p:nvSpPr>
            <p:cNvPr id="14" name="TextBox 14"/>
            <p:cNvSpPr txBox="1"/>
            <p:nvPr/>
          </p:nvSpPr>
          <p:spPr>
            <a:xfrm>
              <a:off x="0" y="-76200"/>
              <a:ext cx="1470061" cy="836508"/>
            </a:xfrm>
            <a:prstGeom prst="rect">
              <a:avLst/>
            </a:prstGeom>
          </p:spPr>
          <p:txBody>
            <a:bodyPr lIns="0" tIns="0" rIns="0" bIns="0" rtlCol="0" anchor="t">
              <a:spAutoFit/>
            </a:bodyPr>
            <a:lstStyle/>
            <a:p>
              <a:pPr>
                <a:lnSpc>
                  <a:spcPts val="5319"/>
                </a:lnSpc>
              </a:pPr>
              <a:r>
                <a:rPr lang="en-US" sz="3799">
                  <a:solidFill>
                    <a:srgbClr val="000000"/>
                  </a:solidFill>
                  <a:latin typeface="Inter"/>
                </a:rPr>
                <a:t>02.</a:t>
              </a:r>
            </a:p>
          </p:txBody>
        </p:sp>
      </p:grpSp>
      <p:grpSp>
        <p:nvGrpSpPr>
          <p:cNvPr id="15" name="Group 15"/>
          <p:cNvGrpSpPr/>
          <p:nvPr/>
        </p:nvGrpSpPr>
        <p:grpSpPr>
          <a:xfrm>
            <a:off x="3123023" y="5682161"/>
            <a:ext cx="6190146" cy="570231"/>
            <a:chOff x="0" y="0"/>
            <a:chExt cx="8253528" cy="760308"/>
          </a:xfrm>
        </p:grpSpPr>
        <p:sp>
          <p:nvSpPr>
            <p:cNvPr id="16" name="TextBox 16"/>
            <p:cNvSpPr txBox="1"/>
            <p:nvPr/>
          </p:nvSpPr>
          <p:spPr>
            <a:xfrm>
              <a:off x="1470061" y="-76200"/>
              <a:ext cx="6783467" cy="836508"/>
            </a:xfrm>
            <a:prstGeom prst="rect">
              <a:avLst/>
            </a:prstGeom>
          </p:spPr>
          <p:txBody>
            <a:bodyPr lIns="0" tIns="0" rIns="0" bIns="0" rtlCol="0" anchor="t">
              <a:spAutoFit/>
            </a:bodyPr>
            <a:lstStyle/>
            <a:p>
              <a:pPr>
                <a:lnSpc>
                  <a:spcPts val="5319"/>
                </a:lnSpc>
              </a:pPr>
              <a:r>
                <a:rPr lang="en-US" sz="3799">
                  <a:solidFill>
                    <a:srgbClr val="000000"/>
                  </a:solidFill>
                  <a:latin typeface="Inter"/>
                </a:rPr>
                <a:t>Penelitian Terkait</a:t>
              </a:r>
            </a:p>
          </p:txBody>
        </p:sp>
        <p:sp>
          <p:nvSpPr>
            <p:cNvPr id="17" name="TextBox 17"/>
            <p:cNvSpPr txBox="1"/>
            <p:nvPr/>
          </p:nvSpPr>
          <p:spPr>
            <a:xfrm>
              <a:off x="0" y="-76200"/>
              <a:ext cx="1470061" cy="836508"/>
            </a:xfrm>
            <a:prstGeom prst="rect">
              <a:avLst/>
            </a:prstGeom>
          </p:spPr>
          <p:txBody>
            <a:bodyPr lIns="0" tIns="0" rIns="0" bIns="0" rtlCol="0" anchor="t">
              <a:spAutoFit/>
            </a:bodyPr>
            <a:lstStyle/>
            <a:p>
              <a:pPr>
                <a:lnSpc>
                  <a:spcPts val="5319"/>
                </a:lnSpc>
              </a:pPr>
              <a:r>
                <a:rPr lang="en-US" sz="3799">
                  <a:solidFill>
                    <a:srgbClr val="000000"/>
                  </a:solidFill>
                  <a:latin typeface="Inter"/>
                </a:rPr>
                <a:t>03.</a:t>
              </a:r>
            </a:p>
          </p:txBody>
        </p:sp>
      </p:grpSp>
      <p:grpSp>
        <p:nvGrpSpPr>
          <p:cNvPr id="18" name="Group 18"/>
          <p:cNvGrpSpPr/>
          <p:nvPr/>
        </p:nvGrpSpPr>
        <p:grpSpPr>
          <a:xfrm>
            <a:off x="3123023" y="6395267"/>
            <a:ext cx="6190146" cy="570231"/>
            <a:chOff x="0" y="0"/>
            <a:chExt cx="8253528" cy="760308"/>
          </a:xfrm>
        </p:grpSpPr>
        <p:sp>
          <p:nvSpPr>
            <p:cNvPr id="19" name="TextBox 19"/>
            <p:cNvSpPr txBox="1"/>
            <p:nvPr/>
          </p:nvSpPr>
          <p:spPr>
            <a:xfrm>
              <a:off x="1470061" y="-76200"/>
              <a:ext cx="6783467" cy="836508"/>
            </a:xfrm>
            <a:prstGeom prst="rect">
              <a:avLst/>
            </a:prstGeom>
          </p:spPr>
          <p:txBody>
            <a:bodyPr lIns="0" tIns="0" rIns="0" bIns="0" rtlCol="0" anchor="t">
              <a:spAutoFit/>
            </a:bodyPr>
            <a:lstStyle/>
            <a:p>
              <a:pPr>
                <a:lnSpc>
                  <a:spcPts val="5319"/>
                </a:lnSpc>
              </a:pPr>
              <a:r>
                <a:rPr lang="en-US" sz="3799">
                  <a:solidFill>
                    <a:srgbClr val="000000"/>
                  </a:solidFill>
                  <a:latin typeface="Inter"/>
                </a:rPr>
                <a:t>Metode Penelitian</a:t>
              </a:r>
            </a:p>
          </p:txBody>
        </p:sp>
        <p:sp>
          <p:nvSpPr>
            <p:cNvPr id="20" name="TextBox 20"/>
            <p:cNvSpPr txBox="1"/>
            <p:nvPr/>
          </p:nvSpPr>
          <p:spPr>
            <a:xfrm>
              <a:off x="0" y="-76200"/>
              <a:ext cx="1470061" cy="836508"/>
            </a:xfrm>
            <a:prstGeom prst="rect">
              <a:avLst/>
            </a:prstGeom>
          </p:spPr>
          <p:txBody>
            <a:bodyPr lIns="0" tIns="0" rIns="0" bIns="0" rtlCol="0" anchor="t">
              <a:spAutoFit/>
            </a:bodyPr>
            <a:lstStyle/>
            <a:p>
              <a:pPr>
                <a:lnSpc>
                  <a:spcPts val="5319"/>
                </a:lnSpc>
              </a:pPr>
              <a:r>
                <a:rPr lang="en-US" sz="3799">
                  <a:solidFill>
                    <a:srgbClr val="000000"/>
                  </a:solidFill>
                  <a:latin typeface="Inter"/>
                </a:rPr>
                <a:t>04.</a:t>
              </a:r>
            </a:p>
          </p:txBody>
        </p:sp>
      </p:grpSp>
      <p:grpSp>
        <p:nvGrpSpPr>
          <p:cNvPr id="21" name="Group 21"/>
          <p:cNvGrpSpPr/>
          <p:nvPr/>
        </p:nvGrpSpPr>
        <p:grpSpPr>
          <a:xfrm>
            <a:off x="3123023" y="7110754"/>
            <a:ext cx="6190146" cy="622618"/>
            <a:chOff x="0" y="0"/>
            <a:chExt cx="8253528" cy="830158"/>
          </a:xfrm>
        </p:grpSpPr>
        <p:sp>
          <p:nvSpPr>
            <p:cNvPr id="22" name="TextBox 22"/>
            <p:cNvSpPr txBox="1"/>
            <p:nvPr/>
          </p:nvSpPr>
          <p:spPr>
            <a:xfrm>
              <a:off x="1470061" y="-6350"/>
              <a:ext cx="6783467" cy="836508"/>
            </a:xfrm>
            <a:prstGeom prst="rect">
              <a:avLst/>
            </a:prstGeom>
          </p:spPr>
          <p:txBody>
            <a:bodyPr lIns="0" tIns="0" rIns="0" bIns="0" rtlCol="0" anchor="t">
              <a:spAutoFit/>
            </a:bodyPr>
            <a:lstStyle/>
            <a:p>
              <a:pPr>
                <a:lnSpc>
                  <a:spcPts val="5319"/>
                </a:lnSpc>
              </a:pPr>
              <a:r>
                <a:rPr lang="en-US" sz="3799">
                  <a:solidFill>
                    <a:srgbClr val="000000"/>
                  </a:solidFill>
                  <a:latin typeface="Inter"/>
                </a:rPr>
                <a:t>Referensi</a:t>
              </a:r>
            </a:p>
          </p:txBody>
        </p:sp>
        <p:sp>
          <p:nvSpPr>
            <p:cNvPr id="23" name="TextBox 23"/>
            <p:cNvSpPr txBox="1"/>
            <p:nvPr/>
          </p:nvSpPr>
          <p:spPr>
            <a:xfrm>
              <a:off x="0" y="-76200"/>
              <a:ext cx="1470061" cy="836508"/>
            </a:xfrm>
            <a:prstGeom prst="rect">
              <a:avLst/>
            </a:prstGeom>
          </p:spPr>
          <p:txBody>
            <a:bodyPr lIns="0" tIns="0" rIns="0" bIns="0" rtlCol="0" anchor="t">
              <a:spAutoFit/>
            </a:bodyPr>
            <a:lstStyle/>
            <a:p>
              <a:pPr>
                <a:lnSpc>
                  <a:spcPts val="5319"/>
                </a:lnSpc>
              </a:pPr>
              <a:r>
                <a:rPr lang="en-US" sz="3799">
                  <a:solidFill>
                    <a:srgbClr val="000000"/>
                  </a:solidFill>
                  <a:latin typeface="Inter"/>
                </a:rPr>
                <a:t>05.</a:t>
              </a:r>
            </a:p>
          </p:txBody>
        </p:sp>
      </p:grpSp>
      <p:sp>
        <p:nvSpPr>
          <p:cNvPr id="24" name="TextBox 24"/>
          <p:cNvSpPr txBox="1"/>
          <p:nvPr/>
        </p:nvSpPr>
        <p:spPr>
          <a:xfrm>
            <a:off x="1028700" y="8858765"/>
            <a:ext cx="4188646"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METODE PENELITIAN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03</a:t>
            </a:r>
          </a:p>
        </p:txBody>
      </p:sp>
      <p:grpSp>
        <p:nvGrpSpPr>
          <p:cNvPr id="5" name="Group 5"/>
          <p:cNvGrpSpPr/>
          <p:nvPr/>
        </p:nvGrpSpPr>
        <p:grpSpPr>
          <a:xfrm>
            <a:off x="298876" y="121598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841926" y="2178013"/>
            <a:ext cx="1060366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Latar Belakang</a:t>
            </a:r>
          </a:p>
        </p:txBody>
      </p:sp>
      <p:sp>
        <p:nvSpPr>
          <p:cNvPr id="9" name="TextBox 9"/>
          <p:cNvSpPr txBox="1"/>
          <p:nvPr/>
        </p:nvSpPr>
        <p:spPr>
          <a:xfrm>
            <a:off x="2508575" y="3500717"/>
            <a:ext cx="13953901" cy="2040890"/>
          </a:xfrm>
          <a:prstGeom prst="rect">
            <a:avLst/>
          </a:prstGeom>
        </p:spPr>
        <p:txBody>
          <a:bodyPr lIns="0" tIns="0" rIns="0" bIns="0" rtlCol="0" anchor="t">
            <a:spAutoFit/>
          </a:bodyPr>
          <a:lstStyle/>
          <a:p>
            <a:pPr algn="just">
              <a:lnSpc>
                <a:spcPts val="4059"/>
              </a:lnSpc>
            </a:pPr>
            <a:r>
              <a:rPr lang="en-US" sz="2899">
                <a:solidFill>
                  <a:srgbClr val="000000"/>
                </a:solidFill>
                <a:latin typeface="Inter"/>
              </a:rPr>
              <a:t>Pemilu atau pemilihan umum merupakan suatu proses demokrasi untuk memilih wakil rakyat secara langsung oleh warga negaranya. ini merupakan mekanisme penting dalam sistem demokrasi, yang memungkinkan masyarakat berpartisipasi dalam menentukan kepemimpinan dan kebijakan negara. </a:t>
            </a:r>
          </a:p>
        </p:txBody>
      </p:sp>
      <p:sp>
        <p:nvSpPr>
          <p:cNvPr id="10" name="TextBox 10"/>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LOGO</a:t>
            </a:r>
          </a:p>
        </p:txBody>
      </p:sp>
      <p:sp>
        <p:nvSpPr>
          <p:cNvPr id="11" name="TextBox 11"/>
          <p:cNvSpPr txBox="1"/>
          <p:nvPr/>
        </p:nvSpPr>
        <p:spPr>
          <a:xfrm>
            <a:off x="2508575" y="5817833"/>
            <a:ext cx="13953901" cy="2555240"/>
          </a:xfrm>
          <a:prstGeom prst="rect">
            <a:avLst/>
          </a:prstGeom>
        </p:spPr>
        <p:txBody>
          <a:bodyPr lIns="0" tIns="0" rIns="0" bIns="0" rtlCol="0" anchor="t">
            <a:spAutoFit/>
          </a:bodyPr>
          <a:lstStyle/>
          <a:p>
            <a:pPr algn="just">
              <a:lnSpc>
                <a:spcPts val="4059"/>
              </a:lnSpc>
            </a:pPr>
            <a:r>
              <a:rPr lang="en-US" sz="2899">
                <a:solidFill>
                  <a:srgbClr val="000000"/>
                </a:solidFill>
                <a:latin typeface="Inter"/>
              </a:rPr>
              <a:t>Namun, saat ini dengan pesatnya perkembangan teknologi informasi, muncul tantangan baru, salah satunya adalah penyebaran informasi palsu atau hoax. Penyebaran hoax dalam pemilu telah menjadi permasalahan serius. Hal ini mempengaruhi persepsi masyarakat terhadap calon-calon yang bertarung dalam pemilihan.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04</a:t>
            </a:r>
          </a:p>
        </p:txBody>
      </p:sp>
      <p:grpSp>
        <p:nvGrpSpPr>
          <p:cNvPr id="5" name="Group 5"/>
          <p:cNvGrpSpPr/>
          <p:nvPr/>
        </p:nvGrpSpPr>
        <p:grpSpPr>
          <a:xfrm>
            <a:off x="298876" y="121598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841926" y="2178013"/>
            <a:ext cx="1060366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Latar Belakang</a:t>
            </a:r>
          </a:p>
        </p:txBody>
      </p:sp>
      <p:sp>
        <p:nvSpPr>
          <p:cNvPr id="9" name="TextBox 9"/>
          <p:cNvSpPr txBox="1"/>
          <p:nvPr/>
        </p:nvSpPr>
        <p:spPr>
          <a:xfrm>
            <a:off x="2508575" y="4039870"/>
            <a:ext cx="13953901" cy="2150110"/>
          </a:xfrm>
          <a:prstGeom prst="rect">
            <a:avLst/>
          </a:prstGeom>
        </p:spPr>
        <p:txBody>
          <a:bodyPr lIns="0" tIns="0" rIns="0" bIns="0" rtlCol="0" anchor="t">
            <a:spAutoFit/>
          </a:bodyPr>
          <a:lstStyle/>
          <a:p>
            <a:pPr algn="just">
              <a:lnSpc>
                <a:spcPts val="4339"/>
              </a:lnSpc>
            </a:pPr>
            <a:r>
              <a:rPr lang="en-US" sz="3099">
                <a:solidFill>
                  <a:srgbClr val="000000"/>
                </a:solidFill>
                <a:latin typeface="Inter"/>
              </a:rPr>
              <a:t>Maka dari itu, Diperlukan sistem yang dapat mendeteksi berita hoax secara otomatis sehingga  masyarakat dapat lebih berhati-hati dalam membaca dan menyerap informasi. </a:t>
            </a:r>
          </a:p>
          <a:p>
            <a:pPr algn="just">
              <a:lnSpc>
                <a:spcPts val="4339"/>
              </a:lnSpc>
            </a:pPr>
            <a:endParaRPr lang="en-US" sz="3099">
              <a:solidFill>
                <a:srgbClr val="000000"/>
              </a:solidFill>
              <a:latin typeface="Inter"/>
            </a:endParaRPr>
          </a:p>
        </p:txBody>
      </p:sp>
      <p:sp>
        <p:nvSpPr>
          <p:cNvPr id="10" name="TextBox 10"/>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LOGO</a:t>
            </a:r>
          </a:p>
        </p:txBody>
      </p:sp>
      <p:sp>
        <p:nvSpPr>
          <p:cNvPr id="11" name="TextBox 11"/>
          <p:cNvSpPr txBox="1"/>
          <p:nvPr/>
        </p:nvSpPr>
        <p:spPr>
          <a:xfrm>
            <a:off x="2508575" y="5938501"/>
            <a:ext cx="13953901" cy="1607185"/>
          </a:xfrm>
          <a:prstGeom prst="rect">
            <a:avLst/>
          </a:prstGeom>
        </p:spPr>
        <p:txBody>
          <a:bodyPr lIns="0" tIns="0" rIns="0" bIns="0" rtlCol="0" anchor="t">
            <a:spAutoFit/>
          </a:bodyPr>
          <a:lstStyle/>
          <a:p>
            <a:pPr algn="just">
              <a:lnSpc>
                <a:spcPts val="4339"/>
              </a:lnSpc>
            </a:pPr>
            <a:r>
              <a:rPr lang="en-US" sz="3099">
                <a:solidFill>
                  <a:srgbClr val="000000"/>
                </a:solidFill>
                <a:latin typeface="Inter"/>
              </a:rPr>
              <a:t>Adapun ini merupakan pengembangan dari penelitian sebelumnya. Dari penelitian tersebut, telah di buat sistem yang menggunakan algoritma Random Forest untuk mengidentifikasi berita hoax.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05</a:t>
            </a:r>
          </a:p>
        </p:txBody>
      </p:sp>
      <p:grpSp>
        <p:nvGrpSpPr>
          <p:cNvPr id="5" name="Group 5"/>
          <p:cNvGrpSpPr/>
          <p:nvPr/>
        </p:nvGrpSpPr>
        <p:grpSpPr>
          <a:xfrm>
            <a:off x="298876" y="1502318"/>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841926" y="2464343"/>
            <a:ext cx="1060366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Tujuan Penelitian</a:t>
            </a:r>
          </a:p>
        </p:txBody>
      </p:sp>
      <p:sp>
        <p:nvSpPr>
          <p:cNvPr id="9" name="TextBox 9"/>
          <p:cNvSpPr txBox="1"/>
          <p:nvPr/>
        </p:nvSpPr>
        <p:spPr>
          <a:xfrm>
            <a:off x="2508575" y="5276795"/>
            <a:ext cx="13953901" cy="1261111"/>
          </a:xfrm>
          <a:prstGeom prst="rect">
            <a:avLst/>
          </a:prstGeom>
        </p:spPr>
        <p:txBody>
          <a:bodyPr lIns="0" tIns="0" rIns="0" bIns="0" rtlCol="0" anchor="t">
            <a:spAutoFit/>
          </a:bodyPr>
          <a:lstStyle/>
          <a:p>
            <a:pPr algn="just">
              <a:lnSpc>
                <a:spcPts val="5039"/>
              </a:lnSpc>
            </a:pPr>
            <a:r>
              <a:rPr lang="en-US" sz="3599">
                <a:solidFill>
                  <a:srgbClr val="000000"/>
                </a:solidFill>
                <a:latin typeface="Inter"/>
              </a:rPr>
              <a:t>Mengetahui kemampuan algoritma Support Vector Machine (SVM) dalam mendeteksi berita palsu pada Pemilu 2024.</a:t>
            </a:r>
          </a:p>
        </p:txBody>
      </p:sp>
      <p:sp>
        <p:nvSpPr>
          <p:cNvPr id="10" name="TextBox 10"/>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LOGO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298876" y="150231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Freeform 7"/>
          <p:cNvSpPr/>
          <p:nvPr/>
        </p:nvSpPr>
        <p:spPr>
          <a:xfrm>
            <a:off x="3407432" y="4007617"/>
            <a:ext cx="11473137" cy="4195201"/>
          </a:xfrm>
          <a:custGeom>
            <a:avLst/>
            <a:gdLst/>
            <a:ahLst/>
            <a:cxnLst/>
            <a:rect l="l" t="t" r="r" b="b"/>
            <a:pathLst>
              <a:path w="11473137" h="4195201">
                <a:moveTo>
                  <a:pt x="0" y="0"/>
                </a:moveTo>
                <a:lnTo>
                  <a:pt x="11473136" y="0"/>
                </a:lnTo>
                <a:lnTo>
                  <a:pt x="11473136" y="4195201"/>
                </a:lnTo>
                <a:lnTo>
                  <a:pt x="0" y="4195201"/>
                </a:lnTo>
                <a:lnTo>
                  <a:pt x="0" y="0"/>
                </a:lnTo>
                <a:close/>
              </a:path>
            </a:pathLst>
          </a:custGeom>
          <a:blipFill>
            <a:blip r:embed="rId2"/>
            <a:stretch>
              <a:fillRect/>
            </a:stretch>
          </a:blipFill>
        </p:spPr>
      </p:sp>
      <p:sp>
        <p:nvSpPr>
          <p:cNvPr id="8" name="TextBox 8"/>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06</a:t>
            </a:r>
          </a:p>
        </p:txBody>
      </p:sp>
      <p:sp>
        <p:nvSpPr>
          <p:cNvPr id="9" name="TextBox 9"/>
          <p:cNvSpPr txBox="1"/>
          <p:nvPr/>
        </p:nvSpPr>
        <p:spPr>
          <a:xfrm>
            <a:off x="1841926" y="2464343"/>
            <a:ext cx="1060366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Penelitian Terkait</a:t>
            </a:r>
          </a:p>
        </p:txBody>
      </p:sp>
      <p:sp>
        <p:nvSpPr>
          <p:cNvPr id="10" name="TextBox 10"/>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LOGO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298876" y="150231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Freeform 7"/>
          <p:cNvSpPr/>
          <p:nvPr/>
        </p:nvSpPr>
        <p:spPr>
          <a:xfrm>
            <a:off x="3398469" y="4162714"/>
            <a:ext cx="11491061" cy="3212698"/>
          </a:xfrm>
          <a:custGeom>
            <a:avLst/>
            <a:gdLst/>
            <a:ahLst/>
            <a:cxnLst/>
            <a:rect l="l" t="t" r="r" b="b"/>
            <a:pathLst>
              <a:path w="11491061" h="3212698">
                <a:moveTo>
                  <a:pt x="0" y="0"/>
                </a:moveTo>
                <a:lnTo>
                  <a:pt x="11491062" y="0"/>
                </a:lnTo>
                <a:lnTo>
                  <a:pt x="11491062" y="3212699"/>
                </a:lnTo>
                <a:lnTo>
                  <a:pt x="0" y="3212699"/>
                </a:lnTo>
                <a:lnTo>
                  <a:pt x="0" y="0"/>
                </a:lnTo>
                <a:close/>
              </a:path>
            </a:pathLst>
          </a:custGeom>
          <a:blipFill>
            <a:blip r:embed="rId2"/>
            <a:stretch>
              <a:fillRect/>
            </a:stretch>
          </a:blipFill>
        </p:spPr>
      </p:sp>
      <p:sp>
        <p:nvSpPr>
          <p:cNvPr id="8" name="TextBox 8"/>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07</a:t>
            </a:r>
          </a:p>
        </p:txBody>
      </p:sp>
      <p:sp>
        <p:nvSpPr>
          <p:cNvPr id="9" name="TextBox 9"/>
          <p:cNvSpPr txBox="1"/>
          <p:nvPr/>
        </p:nvSpPr>
        <p:spPr>
          <a:xfrm>
            <a:off x="1841926" y="2464343"/>
            <a:ext cx="1060366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Penelitian Terkait</a:t>
            </a:r>
          </a:p>
        </p:txBody>
      </p:sp>
      <p:sp>
        <p:nvSpPr>
          <p:cNvPr id="10" name="TextBox 10"/>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LOGO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298876" y="150231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Freeform 7"/>
          <p:cNvSpPr/>
          <p:nvPr/>
        </p:nvSpPr>
        <p:spPr>
          <a:xfrm>
            <a:off x="3408930" y="3885419"/>
            <a:ext cx="11470140" cy="3836795"/>
          </a:xfrm>
          <a:custGeom>
            <a:avLst/>
            <a:gdLst/>
            <a:ahLst/>
            <a:cxnLst/>
            <a:rect l="l" t="t" r="r" b="b"/>
            <a:pathLst>
              <a:path w="11470140" h="3836795">
                <a:moveTo>
                  <a:pt x="0" y="0"/>
                </a:moveTo>
                <a:lnTo>
                  <a:pt x="11470140" y="0"/>
                </a:lnTo>
                <a:lnTo>
                  <a:pt x="11470140" y="3836796"/>
                </a:lnTo>
                <a:lnTo>
                  <a:pt x="0" y="3836796"/>
                </a:lnTo>
                <a:lnTo>
                  <a:pt x="0" y="0"/>
                </a:lnTo>
                <a:close/>
              </a:path>
            </a:pathLst>
          </a:custGeom>
          <a:blipFill>
            <a:blip r:embed="rId2"/>
            <a:stretch>
              <a:fillRect/>
            </a:stretch>
          </a:blipFill>
        </p:spPr>
      </p:sp>
      <p:sp>
        <p:nvSpPr>
          <p:cNvPr id="8" name="TextBox 8"/>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08</a:t>
            </a:r>
          </a:p>
        </p:txBody>
      </p:sp>
      <p:sp>
        <p:nvSpPr>
          <p:cNvPr id="9" name="TextBox 9"/>
          <p:cNvSpPr txBox="1"/>
          <p:nvPr/>
        </p:nvSpPr>
        <p:spPr>
          <a:xfrm>
            <a:off x="1841926" y="2464343"/>
            <a:ext cx="1060366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Penelitian Terkait</a:t>
            </a:r>
          </a:p>
        </p:txBody>
      </p:sp>
      <p:sp>
        <p:nvSpPr>
          <p:cNvPr id="10" name="TextBox 10"/>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LOGO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298876" y="1502318"/>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14299551" y="8660242"/>
            <a:ext cx="2959749" cy="349250"/>
          </a:xfrm>
          <a:prstGeom prst="rect">
            <a:avLst/>
          </a:prstGeom>
        </p:spPr>
        <p:txBody>
          <a:bodyPr lIns="0" tIns="0" rIns="0" bIns="0" rtlCol="0" anchor="t">
            <a:spAutoFit/>
          </a:bodyPr>
          <a:lstStyle/>
          <a:p>
            <a:pPr algn="r">
              <a:lnSpc>
                <a:spcPts val="2800"/>
              </a:lnSpc>
              <a:spcBef>
                <a:spcPct val="0"/>
              </a:spcBef>
            </a:pPr>
            <a:r>
              <a:rPr lang="en-US" sz="2000" spc="600">
                <a:solidFill>
                  <a:srgbClr val="000000"/>
                </a:solidFill>
                <a:latin typeface="Inter"/>
              </a:rPr>
              <a:t>PAGE 09</a:t>
            </a:r>
          </a:p>
        </p:txBody>
      </p:sp>
      <p:sp>
        <p:nvSpPr>
          <p:cNvPr id="8" name="TextBox 8"/>
          <p:cNvSpPr txBox="1"/>
          <p:nvPr/>
        </p:nvSpPr>
        <p:spPr>
          <a:xfrm>
            <a:off x="1841926" y="2921543"/>
            <a:ext cx="10603667" cy="1038225"/>
          </a:xfrm>
          <a:prstGeom prst="rect">
            <a:avLst/>
          </a:prstGeom>
        </p:spPr>
        <p:txBody>
          <a:bodyPr lIns="0" tIns="0" rIns="0" bIns="0" rtlCol="0" anchor="t">
            <a:spAutoFit/>
          </a:bodyPr>
          <a:lstStyle/>
          <a:p>
            <a:pPr>
              <a:lnSpc>
                <a:spcPts val="8400"/>
              </a:lnSpc>
            </a:pPr>
            <a:r>
              <a:rPr lang="en-US" sz="6000">
                <a:solidFill>
                  <a:srgbClr val="000000"/>
                </a:solidFill>
                <a:latin typeface="TAN Twinkle"/>
              </a:rPr>
              <a:t>Metode Penelitian</a:t>
            </a:r>
          </a:p>
        </p:txBody>
      </p:sp>
      <p:sp>
        <p:nvSpPr>
          <p:cNvPr id="9" name="TextBox 9"/>
          <p:cNvSpPr txBox="1"/>
          <p:nvPr/>
        </p:nvSpPr>
        <p:spPr>
          <a:xfrm>
            <a:off x="1028700" y="8660242"/>
            <a:ext cx="2959749" cy="349250"/>
          </a:xfrm>
          <a:prstGeom prst="rect">
            <a:avLst/>
          </a:prstGeom>
        </p:spPr>
        <p:txBody>
          <a:bodyPr lIns="0" tIns="0" rIns="0" bIns="0" rtlCol="0" anchor="t">
            <a:spAutoFit/>
          </a:bodyPr>
          <a:lstStyle/>
          <a:p>
            <a:pPr>
              <a:lnSpc>
                <a:spcPts val="2800"/>
              </a:lnSpc>
              <a:spcBef>
                <a:spcPct val="0"/>
              </a:spcBef>
            </a:pPr>
            <a:r>
              <a:rPr lang="en-US" sz="2000" spc="600">
                <a:solidFill>
                  <a:srgbClr val="000000"/>
                </a:solidFill>
                <a:latin typeface="Inter"/>
              </a:rPr>
              <a:t>LOGO</a:t>
            </a:r>
          </a:p>
        </p:txBody>
      </p:sp>
      <p:sp>
        <p:nvSpPr>
          <p:cNvPr id="10" name="TextBox 10"/>
          <p:cNvSpPr txBox="1"/>
          <p:nvPr/>
        </p:nvSpPr>
        <p:spPr>
          <a:xfrm>
            <a:off x="2508575" y="4777541"/>
            <a:ext cx="13953901" cy="1543051"/>
          </a:xfrm>
          <a:prstGeom prst="rect">
            <a:avLst/>
          </a:prstGeom>
        </p:spPr>
        <p:txBody>
          <a:bodyPr lIns="0" tIns="0" rIns="0" bIns="0" rtlCol="0" anchor="t">
            <a:spAutoFit/>
          </a:bodyPr>
          <a:lstStyle/>
          <a:p>
            <a:pPr algn="just">
              <a:lnSpc>
                <a:spcPts val="4199"/>
              </a:lnSpc>
            </a:pPr>
            <a:r>
              <a:rPr lang="en-US" sz="2999">
                <a:solidFill>
                  <a:srgbClr val="000000"/>
                </a:solidFill>
                <a:latin typeface="Inter"/>
              </a:rPr>
              <a:t>Metode yang akan dilakukan, yaitu berupa proses pengumpulan data, pra-pemrosesan data, Feature Extraction dan proses klasifikasi data dengan algoritma Support Vector Machine.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387</Words>
  <Application>Microsoft Office PowerPoint</Application>
  <PresentationFormat>Custom</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Arial</vt:lpstr>
      <vt:lpstr>Inter</vt:lpstr>
      <vt:lpstr>TAN Twinkle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penelitian</dc:title>
  <cp:lastModifiedBy>Farid Naufal ‪‪Afiq</cp:lastModifiedBy>
  <cp:revision>2</cp:revision>
  <dcterms:created xsi:type="dcterms:W3CDTF">2006-08-16T00:00:00Z</dcterms:created>
  <dcterms:modified xsi:type="dcterms:W3CDTF">2023-11-27T02:37:55Z</dcterms:modified>
  <dc:identifier>DAF1RME6Bv4</dc:identifier>
</cp:coreProperties>
</file>