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7" r:id="rId3"/>
    <p:sldId id="258" r:id="rId4"/>
    <p:sldId id="29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1" r:id="rId15"/>
    <p:sldId id="271" r:id="rId16"/>
    <p:sldId id="272" r:id="rId17"/>
    <p:sldId id="273" r:id="rId18"/>
    <p:sldId id="274" r:id="rId19"/>
    <p:sldId id="278" r:id="rId20"/>
    <p:sldId id="280" r:id="rId21"/>
    <p:sldId id="279" r:id="rId22"/>
    <p:sldId id="289" r:id="rId23"/>
    <p:sldId id="282" r:id="rId24"/>
    <p:sldId id="275" r:id="rId25"/>
    <p:sldId id="276" r:id="rId26"/>
    <p:sldId id="260" r:id="rId27"/>
    <p:sldId id="277" r:id="rId28"/>
    <p:sldId id="285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A0193-EC05-446E-88EE-E9602B45976C}" v="283" dt="2022-04-05T02:43:26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D89A1-3D0C-42B2-9192-2723722CEDFB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E1E74EF0-EE3F-4CC6-AA1B-633DE2741AC9}">
      <dgm:prSet/>
      <dgm:spPr/>
      <dgm:t>
        <a:bodyPr/>
        <a:lstStyle/>
        <a:p>
          <a:r>
            <a:rPr lang="es-MX"/>
            <a:t>¿Qué es una función hash?</a:t>
          </a:r>
          <a:endParaRPr lang="en-US"/>
        </a:p>
      </dgm:t>
    </dgm:pt>
    <dgm:pt modelId="{8CC06010-1ECF-42B1-ACF6-E696D91A6D64}" type="parTrans" cxnId="{0F69EBB5-7B80-4918-924E-6BE7D00456E6}">
      <dgm:prSet/>
      <dgm:spPr/>
      <dgm:t>
        <a:bodyPr/>
        <a:lstStyle/>
        <a:p>
          <a:endParaRPr lang="en-US"/>
        </a:p>
      </dgm:t>
    </dgm:pt>
    <dgm:pt modelId="{DF10F09B-3883-4CAC-B9ED-A0B50BD396F9}" type="sibTrans" cxnId="{0F69EBB5-7B80-4918-924E-6BE7D00456E6}">
      <dgm:prSet/>
      <dgm:spPr/>
      <dgm:t>
        <a:bodyPr/>
        <a:lstStyle/>
        <a:p>
          <a:endParaRPr lang="en-US"/>
        </a:p>
      </dgm:t>
    </dgm:pt>
    <dgm:pt modelId="{54EB2B04-5A82-4E6D-8CDB-1E1BB8B73F95}">
      <dgm:prSet/>
      <dgm:spPr/>
      <dgm:t>
        <a:bodyPr/>
        <a:lstStyle/>
        <a:p>
          <a:r>
            <a:rPr lang="es-MX"/>
            <a:t>Tipos de hashes</a:t>
          </a:r>
          <a:endParaRPr lang="en-US"/>
        </a:p>
      </dgm:t>
    </dgm:pt>
    <dgm:pt modelId="{FB0925E9-61CE-4092-AA43-22D3EC4A2989}" type="parTrans" cxnId="{17F645BB-908D-4A0A-AD58-02C0F983CAEF}">
      <dgm:prSet/>
      <dgm:spPr/>
      <dgm:t>
        <a:bodyPr/>
        <a:lstStyle/>
        <a:p>
          <a:endParaRPr lang="en-US"/>
        </a:p>
      </dgm:t>
    </dgm:pt>
    <dgm:pt modelId="{908EF987-E148-4F47-A27A-284EE1A14825}" type="sibTrans" cxnId="{17F645BB-908D-4A0A-AD58-02C0F983CAEF}">
      <dgm:prSet/>
      <dgm:spPr/>
      <dgm:t>
        <a:bodyPr/>
        <a:lstStyle/>
        <a:p>
          <a:endParaRPr lang="en-US"/>
        </a:p>
      </dgm:t>
    </dgm:pt>
    <dgm:pt modelId="{CE21A98A-DE75-4886-ACCD-932B243693B4}">
      <dgm:prSet/>
      <dgm:spPr/>
      <dgm:t>
        <a:bodyPr/>
        <a:lstStyle/>
        <a:p>
          <a:r>
            <a:rPr lang="es-MX"/>
            <a:t>La actualidad del SHA</a:t>
          </a:r>
          <a:endParaRPr lang="en-US"/>
        </a:p>
      </dgm:t>
    </dgm:pt>
    <dgm:pt modelId="{EF0ECA00-C59A-4C39-8604-DE06C7D11116}" type="parTrans" cxnId="{AD724E77-C869-4EBC-836F-5EFC1E7615C9}">
      <dgm:prSet/>
      <dgm:spPr/>
      <dgm:t>
        <a:bodyPr/>
        <a:lstStyle/>
        <a:p>
          <a:endParaRPr lang="en-US"/>
        </a:p>
      </dgm:t>
    </dgm:pt>
    <dgm:pt modelId="{294310A5-C12B-43BB-AE4A-F7F9F09AF088}" type="sibTrans" cxnId="{AD724E77-C869-4EBC-836F-5EFC1E7615C9}">
      <dgm:prSet/>
      <dgm:spPr/>
      <dgm:t>
        <a:bodyPr/>
        <a:lstStyle/>
        <a:p>
          <a:endParaRPr lang="en-US"/>
        </a:p>
      </dgm:t>
    </dgm:pt>
    <dgm:pt modelId="{A7BD568B-0F91-4468-BF3E-C6F152B25007}" type="pres">
      <dgm:prSet presAssocID="{CDCD89A1-3D0C-42B2-9192-2723722CEDFB}" presName="linear" presStyleCnt="0">
        <dgm:presLayoutVars>
          <dgm:animLvl val="lvl"/>
          <dgm:resizeHandles val="exact"/>
        </dgm:presLayoutVars>
      </dgm:prSet>
      <dgm:spPr/>
    </dgm:pt>
    <dgm:pt modelId="{71324452-B399-46FA-831A-D1B8EB22C2A0}" type="pres">
      <dgm:prSet presAssocID="{E1E74EF0-EE3F-4CC6-AA1B-633DE2741A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A9769D-8D62-4F6E-AD09-96691A2E4AEC}" type="pres">
      <dgm:prSet presAssocID="{DF10F09B-3883-4CAC-B9ED-A0B50BD396F9}" presName="spacer" presStyleCnt="0"/>
      <dgm:spPr/>
    </dgm:pt>
    <dgm:pt modelId="{7894B8ED-024C-42AA-B01A-F0D9957BA85E}" type="pres">
      <dgm:prSet presAssocID="{54EB2B04-5A82-4E6D-8CDB-1E1BB8B73F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08A4D4-B8DE-4691-B312-C52D902D8174}" type="pres">
      <dgm:prSet presAssocID="{908EF987-E148-4F47-A27A-284EE1A14825}" presName="spacer" presStyleCnt="0"/>
      <dgm:spPr/>
    </dgm:pt>
    <dgm:pt modelId="{55D31963-B340-4D75-B673-2459D56B7348}" type="pres">
      <dgm:prSet presAssocID="{CE21A98A-DE75-4886-ACCD-932B243693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5B9C42-D9B9-46A4-95AB-1D78D5EF4D1E}" type="presOf" srcId="{CDCD89A1-3D0C-42B2-9192-2723722CEDFB}" destId="{A7BD568B-0F91-4468-BF3E-C6F152B25007}" srcOrd="0" destOrd="0" presId="urn:microsoft.com/office/officeart/2005/8/layout/vList2"/>
    <dgm:cxn modelId="{AD724E77-C869-4EBC-836F-5EFC1E7615C9}" srcId="{CDCD89A1-3D0C-42B2-9192-2723722CEDFB}" destId="{CE21A98A-DE75-4886-ACCD-932B243693B4}" srcOrd="2" destOrd="0" parTransId="{EF0ECA00-C59A-4C39-8604-DE06C7D11116}" sibTransId="{294310A5-C12B-43BB-AE4A-F7F9F09AF088}"/>
    <dgm:cxn modelId="{90826998-A373-44F0-AAEE-73F3A501A013}" type="presOf" srcId="{E1E74EF0-EE3F-4CC6-AA1B-633DE2741AC9}" destId="{71324452-B399-46FA-831A-D1B8EB22C2A0}" srcOrd="0" destOrd="0" presId="urn:microsoft.com/office/officeart/2005/8/layout/vList2"/>
    <dgm:cxn modelId="{0F69EBB5-7B80-4918-924E-6BE7D00456E6}" srcId="{CDCD89A1-3D0C-42B2-9192-2723722CEDFB}" destId="{E1E74EF0-EE3F-4CC6-AA1B-633DE2741AC9}" srcOrd="0" destOrd="0" parTransId="{8CC06010-1ECF-42B1-ACF6-E696D91A6D64}" sibTransId="{DF10F09B-3883-4CAC-B9ED-A0B50BD396F9}"/>
    <dgm:cxn modelId="{17F645BB-908D-4A0A-AD58-02C0F983CAEF}" srcId="{CDCD89A1-3D0C-42B2-9192-2723722CEDFB}" destId="{54EB2B04-5A82-4E6D-8CDB-1E1BB8B73F95}" srcOrd="1" destOrd="0" parTransId="{FB0925E9-61CE-4092-AA43-22D3EC4A2989}" sibTransId="{908EF987-E148-4F47-A27A-284EE1A14825}"/>
    <dgm:cxn modelId="{36EE02F0-6CF3-4713-ADEE-737136D701FB}" type="presOf" srcId="{54EB2B04-5A82-4E6D-8CDB-1E1BB8B73F95}" destId="{7894B8ED-024C-42AA-B01A-F0D9957BA85E}" srcOrd="0" destOrd="0" presId="urn:microsoft.com/office/officeart/2005/8/layout/vList2"/>
    <dgm:cxn modelId="{04DEEFFD-6194-478B-87AE-96C675DFD07E}" type="presOf" srcId="{CE21A98A-DE75-4886-ACCD-932B243693B4}" destId="{55D31963-B340-4D75-B673-2459D56B7348}" srcOrd="0" destOrd="0" presId="urn:microsoft.com/office/officeart/2005/8/layout/vList2"/>
    <dgm:cxn modelId="{08F9EB56-19C9-4DEC-8827-FE89B1F90506}" type="presParOf" srcId="{A7BD568B-0F91-4468-BF3E-C6F152B25007}" destId="{71324452-B399-46FA-831A-D1B8EB22C2A0}" srcOrd="0" destOrd="0" presId="urn:microsoft.com/office/officeart/2005/8/layout/vList2"/>
    <dgm:cxn modelId="{9FF8B8A4-022E-4B57-9ACB-57DCF4BC4349}" type="presParOf" srcId="{A7BD568B-0F91-4468-BF3E-C6F152B25007}" destId="{96A9769D-8D62-4F6E-AD09-96691A2E4AEC}" srcOrd="1" destOrd="0" presId="urn:microsoft.com/office/officeart/2005/8/layout/vList2"/>
    <dgm:cxn modelId="{CFD10209-8441-4D13-9C93-6EC36520465D}" type="presParOf" srcId="{A7BD568B-0F91-4468-BF3E-C6F152B25007}" destId="{7894B8ED-024C-42AA-B01A-F0D9957BA85E}" srcOrd="2" destOrd="0" presId="urn:microsoft.com/office/officeart/2005/8/layout/vList2"/>
    <dgm:cxn modelId="{EFAA93AC-03AC-4CF0-B5FE-06AE9113F5B3}" type="presParOf" srcId="{A7BD568B-0F91-4468-BF3E-C6F152B25007}" destId="{D708A4D4-B8DE-4691-B312-C52D902D8174}" srcOrd="3" destOrd="0" presId="urn:microsoft.com/office/officeart/2005/8/layout/vList2"/>
    <dgm:cxn modelId="{A9465DE0-DB9A-4451-A12E-456D7CE76263}" type="presParOf" srcId="{A7BD568B-0F91-4468-BF3E-C6F152B25007}" destId="{55D31963-B340-4D75-B673-2459D56B73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24452-B399-46FA-831A-D1B8EB22C2A0}">
      <dsp:nvSpPr>
        <dsp:cNvPr id="0" name=""/>
        <dsp:cNvSpPr/>
      </dsp:nvSpPr>
      <dsp:spPr>
        <a:xfrm>
          <a:off x="0" y="20188"/>
          <a:ext cx="85344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¿Qué es una función hash?</a:t>
          </a:r>
          <a:endParaRPr lang="en-US" sz="4600" kern="1200"/>
        </a:p>
      </dsp:txBody>
      <dsp:txXfrm>
        <a:off x="53859" y="74047"/>
        <a:ext cx="8426682" cy="995592"/>
      </dsp:txXfrm>
    </dsp:sp>
    <dsp:sp modelId="{7894B8ED-024C-42AA-B01A-F0D9957BA85E}">
      <dsp:nvSpPr>
        <dsp:cNvPr id="0" name=""/>
        <dsp:cNvSpPr/>
      </dsp:nvSpPr>
      <dsp:spPr>
        <a:xfrm>
          <a:off x="0" y="1255978"/>
          <a:ext cx="85344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Tipos de hashes</a:t>
          </a:r>
          <a:endParaRPr lang="en-US" sz="4600" kern="1200"/>
        </a:p>
      </dsp:txBody>
      <dsp:txXfrm>
        <a:off x="53859" y="1309837"/>
        <a:ext cx="8426682" cy="995592"/>
      </dsp:txXfrm>
    </dsp:sp>
    <dsp:sp modelId="{55D31963-B340-4D75-B673-2459D56B7348}">
      <dsp:nvSpPr>
        <dsp:cNvPr id="0" name=""/>
        <dsp:cNvSpPr/>
      </dsp:nvSpPr>
      <dsp:spPr>
        <a:xfrm>
          <a:off x="0" y="2491768"/>
          <a:ext cx="8534400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La actualidad del SHA</a:t>
          </a:r>
          <a:endParaRPr lang="en-US" sz="4600" kern="1200"/>
        </a:p>
      </dsp:txBody>
      <dsp:txXfrm>
        <a:off x="53859" y="2545627"/>
        <a:ext cx="8426682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8DE0-F08B-4037-9417-7692B90F80EF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55339-6AC0-4DF4-9AC4-283E96F7A2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09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los 3 puntos que se tratarán</a:t>
            </a:r>
          </a:p>
          <a:p>
            <a:r>
              <a:rPr lang="es-MX" dirty="0"/>
              <a:t>Al final esperaría que me pudiesen responder:</a:t>
            </a:r>
          </a:p>
          <a:p>
            <a:r>
              <a:rPr lang="es-MX" dirty="0"/>
              <a:t>¿Qué es un hash?</a:t>
            </a:r>
          </a:p>
          <a:p>
            <a:r>
              <a:rPr lang="es-MX" dirty="0"/>
              <a:t>¿Quiénes son la familia SHA?</a:t>
            </a:r>
          </a:p>
          <a:p>
            <a:r>
              <a:rPr lang="es-MX" dirty="0"/>
              <a:t>¿Por qué Git no ha migrado a SHA-2?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5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repercusiones implicaban que era posible alterar a nivel de unos y ceros, ciertos bits para obtener </a:t>
            </a:r>
            <a:r>
              <a:rPr lang="es-MX" dirty="0" err="1"/>
              <a:t>pdf’s</a:t>
            </a:r>
            <a:r>
              <a:rPr lang="es-MX" dirty="0"/>
              <a:t> con información diferente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37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herramienta </a:t>
            </a:r>
            <a:r>
              <a:rPr lang="es-MX" dirty="0" err="1"/>
              <a:t>GnuPG</a:t>
            </a:r>
            <a:r>
              <a:rPr lang="es-MX" dirty="0"/>
              <a:t> es de firmas digitales.</a:t>
            </a:r>
          </a:p>
          <a:p>
            <a:r>
              <a:rPr lang="es-MX" dirty="0"/>
              <a:t>Se requirieron 2 meses de computo en 900 tarjetas gráficas </a:t>
            </a:r>
            <a:r>
              <a:rPr lang="es-MX" dirty="0" err="1"/>
              <a:t>Nvidia</a:t>
            </a:r>
            <a:r>
              <a:rPr lang="es-MX" dirty="0"/>
              <a:t> GTX 1060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640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herramienta </a:t>
            </a:r>
            <a:r>
              <a:rPr lang="es-MX" dirty="0" err="1"/>
              <a:t>GnuPG</a:t>
            </a:r>
            <a:r>
              <a:rPr lang="es-MX" dirty="0"/>
              <a:t> es de firmas digitales.</a:t>
            </a:r>
          </a:p>
          <a:p>
            <a:r>
              <a:rPr lang="es-MX" dirty="0"/>
              <a:t>Se requirieron 2 meses de computo en 900 tarjetas gráficas </a:t>
            </a:r>
            <a:r>
              <a:rPr lang="es-MX" dirty="0" err="1"/>
              <a:t>Nvidia</a:t>
            </a:r>
            <a:r>
              <a:rPr lang="es-MX" dirty="0"/>
              <a:t> GTX 1060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561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herramienta </a:t>
            </a:r>
            <a:r>
              <a:rPr lang="es-MX" dirty="0" err="1"/>
              <a:t>GnuPG</a:t>
            </a:r>
            <a:r>
              <a:rPr lang="es-MX" dirty="0"/>
              <a:t> es de firmas digitales.</a:t>
            </a:r>
          </a:p>
          <a:p>
            <a:r>
              <a:rPr lang="es-MX" dirty="0"/>
              <a:t>Se requirieron 2 meses de computo en 900 tarjetas gráficas </a:t>
            </a:r>
            <a:r>
              <a:rPr lang="es-MX" dirty="0" err="1"/>
              <a:t>Nvidia</a:t>
            </a:r>
            <a:r>
              <a:rPr lang="es-MX" dirty="0"/>
              <a:t> GTX 1060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73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SHA3-256 emplea un bloque de entrada de 1088 bit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38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Bryan Carlson es la cabeza de esta </a:t>
            </a:r>
            <a:r>
              <a:rPr lang="es-MX" dirty="0" err="1"/>
              <a:t>migracion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36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Informar a la audiencia que dada la complejidad del tema si en algún momento no entendieron bien algo que expliqué o me fui muy rápido, me digan.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13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hash se encuentra en criptografía, protocolos de comunicación, almacenamiento de datos (tablas hash), certificados de seguridad y validación de la integridad de la información(Git).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0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cadena de entrada puede tener la longitud que sea.</a:t>
            </a:r>
          </a:p>
          <a:p>
            <a:r>
              <a:rPr lang="es-MX" dirty="0"/>
              <a:t>Dicho en otras palabras, es una caja negra cuya entrada puede ser cualquier cadena de bits y la salida es otra cadena de bits de tamaño fijo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86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longitudes de salida más comunes van de los 32 bits a los 512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8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 puede observar la utilización de corrimiento de bit ( &lt;&lt; o &gt;&gt; ), los operadores AND ( &amp; ), XOR (^=) y NOT ( ~ ).</a:t>
                </a:r>
              </a:p>
              <a:p>
                <a:r>
                  <a:rPr lang="es-MX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El número posible de combinaciones que se pueden obtener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s-MX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32</m:t>
                        </m:r>
                      </m:sup>
                    </m:s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4,294,967,296</m:t>
                    </m:r>
                  </m:oMath>
                </a14:m>
                <a:r>
                  <a:rPr lang="es-MX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8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 puede observar la utilización de corrimiento de bit ( &lt;&lt; o &gt;&gt; ), los operadores AND ( &amp; ), XOR (^=) y NOT ( ~ ).</a:t>
                </a:r>
              </a:p>
              <a:p>
                <a:r>
                  <a:rPr lang="es-MX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El número posible de combinaciones que se pueden obtener es </a:t>
                </a:r>
                <a:r>
                  <a:rPr lang="es-MX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2^32= 4,294,967,296</a:t>
                </a:r>
                <a:r>
                  <a:rPr lang="es-MX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s-MX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18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58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630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5339-6AC0-4DF4-9AC4-283E96F7A28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6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26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29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92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4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706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85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82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70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4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1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0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1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24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09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3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940682-DB9B-4A10-8F83-71C0CE363C06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67BCC6-FCA4-42D7-BA58-AE1C2B788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C1A7-4056-462B-8DF6-194F44AA6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Hashes, colisiones de hashes y actualidad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78704-600D-438D-8362-ECF588FB8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Bryan Velasco Pachuca</a:t>
            </a:r>
          </a:p>
        </p:txBody>
      </p:sp>
    </p:spTree>
    <p:extLst>
      <p:ext uri="{BB962C8B-B14F-4D97-AF65-F5344CB8AC3E}">
        <p14:creationId xmlns:p14="http://schemas.microsoft.com/office/powerpoint/2010/main" val="421974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4319-DB7B-4996-809D-652BFD1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01" y="707091"/>
            <a:ext cx="4276811" cy="1178270"/>
          </a:xfrm>
        </p:spPr>
        <p:txBody>
          <a:bodyPr>
            <a:normAutofit/>
          </a:bodyPr>
          <a:lstStyle/>
          <a:p>
            <a:pPr algn="ctr"/>
            <a:r>
              <a:rPr lang="es-MX" sz="3200" dirty="0" err="1"/>
              <a:t>Elf</a:t>
            </a:r>
            <a:r>
              <a:rPr lang="es-MX" sz="3200" dirty="0"/>
              <a:t> hash de 2 rondas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40719-C854-4857-87B6-2F4F6450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48" y="2612915"/>
            <a:ext cx="4378918" cy="163217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18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Rondas:</a:t>
            </a:r>
            <a:r>
              <a:rPr lang="es-MX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Cuando la retroalimentación sucede n-veces por bloque de entrada, se dice que es de n-rondas.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6233BAE-42DF-454D-A880-CC3F3E16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52" y="352425"/>
            <a:ext cx="5029200" cy="61531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4D36016-5B4C-423A-93B5-C89250E65E86}"/>
              </a:ext>
            </a:extLst>
          </p:cNvPr>
          <p:cNvSpPr/>
          <p:nvPr/>
        </p:nvSpPr>
        <p:spPr>
          <a:xfrm>
            <a:off x="6893802" y="2208780"/>
            <a:ext cx="4097852" cy="164678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60C3F6-AFDC-45B8-A952-BA0082ABBF45}"/>
              </a:ext>
            </a:extLst>
          </p:cNvPr>
          <p:cNvSpPr/>
          <p:nvPr/>
        </p:nvSpPr>
        <p:spPr>
          <a:xfrm>
            <a:off x="6893802" y="4065135"/>
            <a:ext cx="4097852" cy="16467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246771E-E68C-43E4-91B7-B9029D2F1B6B}"/>
                  </a:ext>
                </a:extLst>
              </p:cNvPr>
              <p:cNvSpPr txBox="1"/>
              <p:nvPr/>
            </p:nvSpPr>
            <p:spPr>
              <a:xfrm>
                <a:off x="6280993" y="2792865"/>
                <a:ext cx="658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ra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246771E-E68C-43E4-91B7-B9029D2F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93" y="2792865"/>
                <a:ext cx="6582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17F80C-A13D-4C35-B22D-5F4BC03B06D5}"/>
                  </a:ext>
                </a:extLst>
              </p:cNvPr>
              <p:cNvSpPr txBox="1"/>
              <p:nvPr/>
            </p:nvSpPr>
            <p:spPr>
              <a:xfrm>
                <a:off x="6246236" y="4637389"/>
                <a:ext cx="658288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da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17F80C-A13D-4C35-B22D-5F4BC03B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36" y="4637389"/>
                <a:ext cx="658288" cy="38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7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40719-C854-4857-87B6-2F4F6450A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398" y="1628172"/>
                <a:ext cx="10341203" cy="267279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MX" sz="24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 utilizar ELF hash de 2 rondas para el ejemplo anterior se obtienen las siguientes salidas:</a:t>
                </a:r>
              </a:p>
              <a:p>
                <a:pPr marL="0" indent="0" algn="ctr">
                  <a:buNone/>
                </a:pPr>
                <a:r>
                  <a:rPr lang="es-MX" sz="2400" dirty="0">
                    <a:solidFill>
                      <a:schemeClr val="tx1"/>
                    </a:solidFill>
                  </a:rPr>
                  <a:t>‘Espero aprobar SO’ </a:t>
                </a:r>
                <a14:m>
                  <m:oMath xmlns:m="http://schemas.openxmlformats.org/officeDocument/2006/math">
                    <m:r>
                      <a:rPr lang="es-MX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2400" dirty="0">
                    <a:solidFill>
                      <a:schemeClr val="tx1"/>
                    </a:solidFill>
                  </a:rPr>
                  <a:t> (ELF)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s-MX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MX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s-MX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h𝑒𝑥</m:t>
                        </m:r>
                      </m:sub>
                    </m:sSub>
                  </m:oMath>
                </a14:m>
                <a:endParaRPr lang="es-MX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MX" sz="2400" dirty="0">
                    <a:solidFill>
                      <a:schemeClr val="tx1"/>
                    </a:solidFill>
                  </a:rPr>
                  <a:t>‘Espero @probar SO’ </a:t>
                </a:r>
                <a14:m>
                  <m:oMath xmlns:m="http://schemas.openxmlformats.org/officeDocument/2006/math">
                    <m:r>
                      <a:rPr lang="es-MX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2400" dirty="0">
                    <a:solidFill>
                      <a:schemeClr val="tx1"/>
                    </a:solidFill>
                  </a:rPr>
                  <a:t> (ELF)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MX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MX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hex</m:t>
                        </m:r>
                      </m:sub>
                    </m:sSub>
                  </m:oMath>
                </a14:m>
                <a:endParaRPr lang="es-MX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MX" sz="2400" dirty="0"/>
              </a:p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es-MX" sz="24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40719-C854-4857-87B6-2F4F6450A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398" y="1628172"/>
                <a:ext cx="10341203" cy="2672791"/>
              </a:xfrm>
              <a:blipFill>
                <a:blip r:embed="rId3"/>
                <a:stretch>
                  <a:fillRect t="-7973" r="-47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2981C4C-07B2-41E5-9EB9-8C2BD7DF9A4A}"/>
              </a:ext>
            </a:extLst>
          </p:cNvPr>
          <p:cNvSpPr txBox="1">
            <a:spLocks/>
          </p:cNvSpPr>
          <p:nvPr/>
        </p:nvSpPr>
        <p:spPr>
          <a:xfrm>
            <a:off x="1575848" y="4818377"/>
            <a:ext cx="3316664" cy="1024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r>
              <a:rPr lang="es-MX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-¿Así o más robusto?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r>
              <a:rPr lang="es-MX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-Creo que así está bueno.</a:t>
            </a:r>
          </a:p>
        </p:txBody>
      </p:sp>
    </p:spTree>
    <p:extLst>
      <p:ext uri="{BB962C8B-B14F-4D97-AF65-F5344CB8AC3E}">
        <p14:creationId xmlns:p14="http://schemas.microsoft.com/office/powerpoint/2010/main" val="340073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81D23-50BB-4AC1-85DA-90F83D2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¿Qué se espera de un buen hash?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BA8EE-E0FF-468A-A883-C4624072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NO reversible.</a:t>
            </a:r>
          </a:p>
          <a:p>
            <a:r>
              <a:rPr lang="es-MX" dirty="0">
                <a:solidFill>
                  <a:schemeClr val="tx1"/>
                </a:solidFill>
              </a:rPr>
              <a:t>Con efecto avalancha.</a:t>
            </a:r>
          </a:p>
          <a:p>
            <a:r>
              <a:rPr lang="es-MX" dirty="0">
                <a:solidFill>
                  <a:schemeClr val="tx1"/>
                </a:solidFill>
              </a:rPr>
              <a:t>Determinista.</a:t>
            </a:r>
          </a:p>
          <a:p>
            <a:r>
              <a:rPr lang="es-MX" dirty="0">
                <a:solidFill>
                  <a:schemeClr val="tx1"/>
                </a:solidFill>
              </a:rPr>
              <a:t>No predecible.</a:t>
            </a:r>
          </a:p>
          <a:p>
            <a:r>
              <a:rPr lang="es-MX" dirty="0">
                <a:solidFill>
                  <a:schemeClr val="tx1"/>
                </a:solidFill>
              </a:rPr>
              <a:t>Resistente a colisiones.</a:t>
            </a:r>
          </a:p>
          <a:p>
            <a:pPr marL="457200" indent="-457200">
              <a:buFont typeface="+mj-lt"/>
              <a:buAutoNum type="arabicPeriod"/>
            </a:pP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6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33D16-7B5F-4498-809F-95398742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49" y="421170"/>
            <a:ext cx="7234101" cy="1507067"/>
          </a:xfrm>
        </p:spPr>
        <p:txBody>
          <a:bodyPr>
            <a:normAutofit/>
          </a:bodyPr>
          <a:lstStyle/>
          <a:p>
            <a:r>
              <a:rPr lang="es-MX" sz="4400" dirty="0"/>
              <a:t>¿Qué es una colisión?</a:t>
            </a:r>
          </a:p>
        </p:txBody>
      </p:sp>
      <p:pic>
        <p:nvPicPr>
          <p:cNvPr id="3" name="Imagen 2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EE53DF3A-2382-4B06-8FB8-F9DD39554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87" y="1928237"/>
            <a:ext cx="5039023" cy="4297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645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7C2990-9A32-4116-8957-53D12A6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982494"/>
            <a:ext cx="6159273" cy="4199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4800" dirty="0"/>
              <a:t>Tipos de hashes</a:t>
            </a:r>
          </a:p>
        </p:txBody>
      </p:sp>
    </p:spTree>
    <p:extLst>
      <p:ext uri="{BB962C8B-B14F-4D97-AF65-F5344CB8AC3E}">
        <p14:creationId xmlns:p14="http://schemas.microsoft.com/office/powerpoint/2010/main" val="2905982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B4C164-34B2-4553-AF2C-253C8BA8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4" t="22553" r="12614" b="38582"/>
          <a:stretch/>
        </p:blipFill>
        <p:spPr>
          <a:xfrm>
            <a:off x="2594042" y="217620"/>
            <a:ext cx="7003915" cy="6422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74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FAFEC-F3D5-4424-89E4-65183EA6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58" y="686938"/>
            <a:ext cx="10504036" cy="1019314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Familia SHA (S</a:t>
            </a:r>
            <a:r>
              <a:rPr lang="es-MX" sz="4000" cap="none" dirty="0"/>
              <a:t>ecure</a:t>
            </a:r>
            <a:r>
              <a:rPr lang="es-MX" sz="4000" dirty="0"/>
              <a:t> </a:t>
            </a:r>
            <a:r>
              <a:rPr lang="es-MX" sz="4000" cap="none" dirty="0"/>
              <a:t>Hash Algorithm</a:t>
            </a:r>
            <a:r>
              <a:rPr lang="es-MX" sz="4000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CB90F-B995-442C-8FA6-E4E192F9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58" y="2434616"/>
            <a:ext cx="4263491" cy="1647189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Familia de 4 hashes respaldada por el NIST </a:t>
            </a:r>
            <a:r>
              <a:rPr lang="es-MX" i="1" dirty="0">
                <a:solidFill>
                  <a:schemeClr val="tx1"/>
                </a:solidFill>
              </a:rPr>
              <a:t>(</a:t>
            </a:r>
            <a:r>
              <a:rPr lang="es-MX" i="1" dirty="0" err="1">
                <a:solidFill>
                  <a:schemeClr val="tx1"/>
                </a:solidFill>
              </a:rPr>
              <a:t>National</a:t>
            </a:r>
            <a:r>
              <a:rPr lang="es-MX" i="1" dirty="0">
                <a:solidFill>
                  <a:schemeClr val="tx1"/>
                </a:solidFill>
              </a:rPr>
              <a:t> </a:t>
            </a:r>
            <a:r>
              <a:rPr lang="es-MX" i="1" dirty="0" err="1">
                <a:solidFill>
                  <a:schemeClr val="tx1"/>
                </a:solidFill>
              </a:rPr>
              <a:t>Institute</a:t>
            </a:r>
            <a:r>
              <a:rPr lang="es-MX" i="1" dirty="0">
                <a:solidFill>
                  <a:schemeClr val="tx1"/>
                </a:solidFill>
              </a:rPr>
              <a:t> </a:t>
            </a:r>
            <a:r>
              <a:rPr lang="es-MX" i="1" dirty="0" err="1">
                <a:solidFill>
                  <a:schemeClr val="tx1"/>
                </a:solidFill>
              </a:rPr>
              <a:t>of</a:t>
            </a:r>
            <a:r>
              <a:rPr lang="es-MX" i="1" dirty="0">
                <a:solidFill>
                  <a:schemeClr val="tx1"/>
                </a:solidFill>
              </a:rPr>
              <a:t> </a:t>
            </a:r>
            <a:r>
              <a:rPr lang="es-MX" i="1" dirty="0" err="1">
                <a:solidFill>
                  <a:schemeClr val="tx1"/>
                </a:solidFill>
              </a:rPr>
              <a:t>Standards</a:t>
            </a:r>
            <a:r>
              <a:rPr lang="es-MX" i="1" dirty="0">
                <a:solidFill>
                  <a:schemeClr val="tx1"/>
                </a:solidFill>
              </a:rPr>
              <a:t> and </a:t>
            </a:r>
            <a:r>
              <a:rPr lang="es-MX" i="1" dirty="0" err="1">
                <a:solidFill>
                  <a:schemeClr val="tx1"/>
                </a:solidFill>
              </a:rPr>
              <a:t>Technolgy</a:t>
            </a:r>
            <a:r>
              <a:rPr lang="es-MX" i="1" dirty="0">
                <a:solidFill>
                  <a:schemeClr val="tx1"/>
                </a:solidFill>
              </a:rPr>
              <a:t>)</a:t>
            </a:r>
            <a:r>
              <a:rPr lang="es-MX" dirty="0">
                <a:solidFill>
                  <a:schemeClr val="tx1"/>
                </a:solidFill>
              </a:rPr>
              <a:t> y la NSA </a:t>
            </a:r>
            <a:r>
              <a:rPr lang="es-MX" i="1" dirty="0">
                <a:solidFill>
                  <a:schemeClr val="tx1"/>
                </a:solidFill>
              </a:rPr>
              <a:t>(</a:t>
            </a:r>
            <a:r>
              <a:rPr lang="es-MX" i="1" dirty="0" err="1">
                <a:solidFill>
                  <a:schemeClr val="tx1"/>
                </a:solidFill>
              </a:rPr>
              <a:t>National</a:t>
            </a:r>
            <a:r>
              <a:rPr lang="es-MX" i="1" dirty="0">
                <a:solidFill>
                  <a:schemeClr val="tx1"/>
                </a:solidFill>
              </a:rPr>
              <a:t> Security Agency).</a:t>
            </a:r>
          </a:p>
        </p:txBody>
      </p:sp>
      <p:pic>
        <p:nvPicPr>
          <p:cNvPr id="7" name="Imagen 6" descr="Animal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AD9CB30C-DF62-4B15-B976-59A1D697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19" y="2152993"/>
            <a:ext cx="5629275" cy="385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06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FA4-EFBB-4A47-BB60-64E2EDB6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487" y="462088"/>
            <a:ext cx="1861025" cy="1121616"/>
          </a:xfrm>
        </p:spPr>
        <p:txBody>
          <a:bodyPr>
            <a:normAutofit/>
          </a:bodyPr>
          <a:lstStyle/>
          <a:p>
            <a:r>
              <a:rPr lang="es-MX" sz="4400" dirty="0"/>
              <a:t>SHA-0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8AB-1442-45E8-97DF-661AF35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06" y="2236824"/>
            <a:ext cx="5019005" cy="320982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Publicado en 1993 como SHA por el NIST y la NSA.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Es de 80 rondas.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Desde 1998 fueron encontradas las primeras colisiones.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En 2004 se hallaron colisiones en su versión reducida de 65 rondas y colisiones en 142 de los 160 bits de la salida en su versión completa.</a:t>
            </a:r>
          </a:p>
        </p:txBody>
      </p:sp>
      <p:pic>
        <p:nvPicPr>
          <p:cNvPr id="5" name="Imagen 4" descr="Imagen que contiene silla, dibujo&#10;&#10;Descripción generada automáticamente">
            <a:extLst>
              <a:ext uri="{FF2B5EF4-FFF2-40B4-BE49-F238E27FC236}">
                <a16:creationId xmlns:a16="http://schemas.microsoft.com/office/drawing/2014/main" id="{616FB17F-E215-46B6-A61F-67468D7F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45" y="2236824"/>
            <a:ext cx="4431349" cy="33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7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FA4-EFBB-4A47-BB60-64E2EDB6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487" y="462088"/>
            <a:ext cx="1861025" cy="1121616"/>
          </a:xfrm>
        </p:spPr>
        <p:txBody>
          <a:bodyPr>
            <a:normAutofit/>
          </a:bodyPr>
          <a:lstStyle/>
          <a:p>
            <a:r>
              <a:rPr lang="es-MX" sz="4400" dirty="0"/>
              <a:t>SHA-1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8AB-1442-45E8-97DF-661AF35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96" y="1694469"/>
            <a:ext cx="9591005" cy="3469062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Debido a las colisiones confirmadas en SHA-0, el NIST publica en 1995 una versión “mejorada” (solo se agregan rotaciones de bit), el SHA-1.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También emplea 80 rondas en su versión completa y devuelve una cadena de 160 bits.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En 2005 se hallan colisiones en una versión de 53 rondas y en 2010 para una de 73 rondas.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Debido a la cercanía con las 80 rondas, el NIST decide marcarlo como obsoleto (e inseguro) desde el 2010. </a:t>
            </a:r>
          </a:p>
        </p:txBody>
      </p:sp>
    </p:spTree>
    <p:extLst>
      <p:ext uri="{BB962C8B-B14F-4D97-AF65-F5344CB8AC3E}">
        <p14:creationId xmlns:p14="http://schemas.microsoft.com/office/powerpoint/2010/main" val="15440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8AB-1442-45E8-97DF-661AF35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74476"/>
            <a:ext cx="5297865" cy="2109045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En 2017 el SHA-1 es brutalmente asesinado por el ataque </a:t>
            </a:r>
            <a:r>
              <a:rPr lang="es-MX" dirty="0" err="1">
                <a:solidFill>
                  <a:schemeClr val="tx1"/>
                </a:solidFill>
              </a:rPr>
              <a:t>SHAttered</a:t>
            </a:r>
            <a:r>
              <a:rPr lang="es-MX" dirty="0">
                <a:solidFill>
                  <a:schemeClr val="tx1"/>
                </a:solidFill>
              </a:rPr>
              <a:t> que demuestra es posible generar colisiones en 2 </a:t>
            </a:r>
            <a:r>
              <a:rPr lang="es-MX" dirty="0" err="1">
                <a:solidFill>
                  <a:schemeClr val="tx1"/>
                </a:solidFill>
              </a:rPr>
              <a:t>PDF’s</a:t>
            </a:r>
            <a:r>
              <a:rPr lang="es-MX" dirty="0">
                <a:solidFill>
                  <a:schemeClr val="tx1"/>
                </a:solidFill>
              </a:rPr>
              <a:t> con información diferente.</a:t>
            </a:r>
          </a:p>
        </p:txBody>
      </p:sp>
      <p:pic>
        <p:nvPicPr>
          <p:cNvPr id="9" name="Imagen 8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783DA70-BD36-4054-8AED-B7981F915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4997" r="4411" b="2199"/>
          <a:stretch/>
        </p:blipFill>
        <p:spPr>
          <a:xfrm>
            <a:off x="1168923" y="2043257"/>
            <a:ext cx="4440025" cy="27714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2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135D-7864-4F15-BD86-5920B44E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71" y="443233"/>
            <a:ext cx="3209058" cy="1507067"/>
          </a:xfrm>
        </p:spPr>
        <p:txBody>
          <a:bodyPr>
            <a:normAutofit/>
          </a:bodyPr>
          <a:lstStyle/>
          <a:p>
            <a:r>
              <a:rPr lang="es-MX" sz="4400" dirty="0"/>
              <a:t>OVERVIEW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0259FB-7372-1839-A97E-1DAFB7D92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264590"/>
              </p:ext>
            </p:extLst>
          </p:nvPr>
        </p:nvGraphicFramePr>
        <p:xfrm>
          <a:off x="1828800" y="2222369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45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5F4D6B-5FE7-4FCF-A87F-43E383F4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95" y="1058704"/>
            <a:ext cx="8680410" cy="474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1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8AB-1442-45E8-97DF-661AF35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41" y="1694090"/>
            <a:ext cx="5609150" cy="3469062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Finalmente, en 2020 al SHA-1 le echaron cal al documentar un ataque practico y ser redituable producir colisiones en la herramienta </a:t>
            </a:r>
            <a:r>
              <a:rPr lang="es-MX" dirty="0" err="1">
                <a:solidFill>
                  <a:schemeClr val="tx1"/>
                </a:solidFill>
              </a:rPr>
              <a:t>GnuPG</a:t>
            </a:r>
            <a:r>
              <a:rPr lang="es-MX" dirty="0">
                <a:solidFill>
                  <a:schemeClr val="tx1"/>
                </a:solidFill>
              </a:rPr>
              <a:t> (firmas digitales).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Para lograr esto se implementaron ataques de prefijo.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El costo aproximado por colisión fue de $45,000 dólares, aprox. $890,000 pesos.</a:t>
            </a:r>
          </a:p>
        </p:txBody>
      </p:sp>
      <p:pic>
        <p:nvPicPr>
          <p:cNvPr id="6" name="Imagen 5" descr="Un hombre en una moto&#10;&#10;Descripción generada automáticamente">
            <a:extLst>
              <a:ext uri="{FF2B5EF4-FFF2-40B4-BE49-F238E27FC236}">
                <a16:creationId xmlns:a16="http://schemas.microsoft.com/office/drawing/2014/main" id="{9CD6F945-AAD2-4D3B-B201-92FCEF7C8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0" y="1318184"/>
            <a:ext cx="4058319" cy="42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to montaje de un oso&#10;&#10;Descripción generada automáticamente con confianza baja">
            <a:extLst>
              <a:ext uri="{FF2B5EF4-FFF2-40B4-BE49-F238E27FC236}">
                <a16:creationId xmlns:a16="http://schemas.microsoft.com/office/drawing/2014/main" id="{1CC387F3-94FC-4DFB-86CB-AE7A7A9C1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8" y="633619"/>
            <a:ext cx="11564223" cy="55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5F939E6A-FC65-4D8B-B0E2-CD6B7282C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61" y="0"/>
            <a:ext cx="9241278" cy="68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4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FA4-EFBB-4A47-BB60-64E2EDB6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331" y="414954"/>
            <a:ext cx="5675337" cy="1121616"/>
          </a:xfrm>
        </p:spPr>
        <p:txBody>
          <a:bodyPr>
            <a:normAutofit/>
          </a:bodyPr>
          <a:lstStyle/>
          <a:p>
            <a:r>
              <a:rPr lang="es-MX" sz="4400" dirty="0"/>
              <a:t>SHA-2 y compañía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8AB-1442-45E8-97DF-661AF35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58" y="2040903"/>
            <a:ext cx="9638139" cy="3813142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Conjunto de funciones hash (</a:t>
            </a:r>
            <a:r>
              <a:rPr lang="en-US" dirty="0">
                <a:solidFill>
                  <a:schemeClr val="tx1"/>
                </a:solidFill>
              </a:rPr>
              <a:t>SHA2-224, SHA2-256, SHA2-384 y SHA2-512</a:t>
            </a:r>
            <a:r>
              <a:rPr lang="es-MX" dirty="0">
                <a:solidFill>
                  <a:schemeClr val="tx1"/>
                </a:solidFill>
              </a:rPr>
              <a:t>) presentados en 2001 con cambios más significativos respecto a sus predecesores.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Sus tamaños de bloque de entrada van de 512 a 1024 bits empleando 64 u 80 rondas (según la versión).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En 2008 se hallaron colisiones para un SHA2-256 de 24 rondas y en 2016 para un SHA2-512 de 27 rondas.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Hasta el día de hoy no se ha visto comprometida su seguridad.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1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7FA4-EFBB-4A47-BB60-64E2EDB6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45" y="405527"/>
            <a:ext cx="7799310" cy="1121616"/>
          </a:xfrm>
        </p:spPr>
        <p:txBody>
          <a:bodyPr>
            <a:normAutofit fontScale="90000"/>
          </a:bodyPr>
          <a:lstStyle/>
          <a:p>
            <a:r>
              <a:rPr lang="es-MX" sz="4400" dirty="0"/>
              <a:t>SHA-3 (</a:t>
            </a:r>
            <a:r>
              <a:rPr lang="es-MX" sz="4400" dirty="0" err="1"/>
              <a:t>Keccak</a:t>
            </a:r>
            <a:r>
              <a:rPr lang="es-MX" sz="4400" dirty="0"/>
              <a:t>) y compañía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648AB-1442-45E8-97DF-661AF35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6" y="1643120"/>
            <a:ext cx="5986021" cy="4507696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Último miembro de la familia SHA, adoptado oficialmente el 5 de agosto de 2015.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Ganador de la </a:t>
            </a:r>
            <a:r>
              <a:rPr lang="es-MX" i="1" dirty="0">
                <a:solidFill>
                  <a:schemeClr val="tx1"/>
                </a:solidFill>
              </a:rPr>
              <a:t>NIST hash </a:t>
            </a:r>
            <a:r>
              <a:rPr lang="es-MX" i="1" dirty="0" err="1">
                <a:solidFill>
                  <a:schemeClr val="tx1"/>
                </a:solidFill>
              </a:rPr>
              <a:t>function</a:t>
            </a:r>
            <a:r>
              <a:rPr lang="es-MX" i="1" dirty="0">
                <a:solidFill>
                  <a:schemeClr val="tx1"/>
                </a:solidFill>
              </a:rPr>
              <a:t> </a:t>
            </a:r>
            <a:r>
              <a:rPr lang="es-MX" i="1" dirty="0" err="1">
                <a:solidFill>
                  <a:schemeClr val="tx1"/>
                </a:solidFill>
              </a:rPr>
              <a:t>competition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Sus tamaños de bloque de entrada varían de 576 a 1152 bits empleando siempre 24 rondas.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En 2012 se hallaron colisiones en un SHA3-256 de 4 rondas y en 2019 en uno de 5 rondas.</a:t>
            </a:r>
          </a:p>
        </p:txBody>
      </p:sp>
      <p:pic>
        <p:nvPicPr>
          <p:cNvPr id="5" name="Imagen 4" descr="Imagen que contiene persona, interior, hombre, parado&#10;&#10;Descripción generada automáticamente">
            <a:extLst>
              <a:ext uri="{FF2B5EF4-FFF2-40B4-BE49-F238E27FC236}">
                <a16:creationId xmlns:a16="http://schemas.microsoft.com/office/drawing/2014/main" id="{1F7B5449-565C-4043-BFCE-409987730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14" y="1643120"/>
            <a:ext cx="4179505" cy="46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7C2990-9A32-4116-8957-53D12A6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982494"/>
            <a:ext cx="6159273" cy="4199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4800" dirty="0"/>
              <a:t>La actualidad del </a:t>
            </a:r>
            <a:r>
              <a:rPr lang="es-MX" sz="4800" dirty="0" err="1"/>
              <a:t>sha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80712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1EA9E-64F2-403D-8631-D7ACEE4A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342" y="330112"/>
            <a:ext cx="5181315" cy="1507067"/>
          </a:xfrm>
        </p:spPr>
        <p:txBody>
          <a:bodyPr>
            <a:normAutofit/>
          </a:bodyPr>
          <a:lstStyle/>
          <a:p>
            <a:r>
              <a:rPr lang="es-MX" sz="4400" dirty="0"/>
              <a:t>Certificados SSL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B7EF5-5E65-4BE4-B060-F12D585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78" y="1837179"/>
            <a:ext cx="10448843" cy="900979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Desde 2017 Google anunció que dejaría de dar soporte a certificados SSL (</a:t>
            </a:r>
            <a:r>
              <a:rPr lang="es-MX" dirty="0" err="1">
                <a:solidFill>
                  <a:schemeClr val="tx1"/>
                </a:solidFill>
              </a:rPr>
              <a:t>Secure</a:t>
            </a:r>
            <a:r>
              <a:rPr lang="es-MX" dirty="0">
                <a:solidFill>
                  <a:schemeClr val="tx1"/>
                </a:solidFill>
              </a:rPr>
              <a:t> Sockets </a:t>
            </a:r>
            <a:r>
              <a:rPr lang="es-MX" dirty="0" err="1">
                <a:solidFill>
                  <a:schemeClr val="tx1"/>
                </a:solidFill>
              </a:rPr>
              <a:t>Layer</a:t>
            </a:r>
            <a:r>
              <a:rPr lang="es-MX" dirty="0">
                <a:solidFill>
                  <a:schemeClr val="tx1"/>
                </a:solidFill>
              </a:rPr>
              <a:t>) basados en SHA-1.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FA40B6-6344-45F1-954D-CC94D01256C7}"/>
              </a:ext>
            </a:extLst>
          </p:cNvPr>
          <p:cNvSpPr txBox="1">
            <a:spLocks/>
          </p:cNvSpPr>
          <p:nvPr/>
        </p:nvSpPr>
        <p:spPr>
          <a:xfrm>
            <a:off x="1877208" y="3214115"/>
            <a:ext cx="843758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dirty="0"/>
              <a:t>Microsoft </a:t>
            </a:r>
            <a:r>
              <a:rPr lang="es-MX" sz="4000" dirty="0" err="1"/>
              <a:t>Download</a:t>
            </a:r>
            <a:r>
              <a:rPr lang="es-MX" sz="4000" dirty="0"/>
              <a:t> Center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372B078-9EFC-412A-856A-67FFF03D2796}"/>
              </a:ext>
            </a:extLst>
          </p:cNvPr>
          <p:cNvSpPr txBox="1">
            <a:spLocks/>
          </p:cNvSpPr>
          <p:nvPr/>
        </p:nvSpPr>
        <p:spPr>
          <a:xfrm>
            <a:off x="871578" y="4743691"/>
            <a:ext cx="10448843" cy="900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El 3 de agosto de 2020, todo software descargable de Microsoft firmado por SHA-1 fue removido del Microsoft </a:t>
            </a:r>
            <a:r>
              <a:rPr lang="es-MX" dirty="0" err="1">
                <a:solidFill>
                  <a:schemeClr val="tx1"/>
                </a:solidFill>
              </a:rPr>
              <a:t>Download</a:t>
            </a:r>
            <a:r>
              <a:rPr lang="es-MX" dirty="0">
                <a:solidFill>
                  <a:schemeClr val="tx1"/>
                </a:solidFill>
              </a:rPr>
              <a:t> Center.</a:t>
            </a:r>
          </a:p>
        </p:txBody>
      </p:sp>
    </p:spTree>
    <p:extLst>
      <p:ext uri="{BB962C8B-B14F-4D97-AF65-F5344CB8AC3E}">
        <p14:creationId xmlns:p14="http://schemas.microsoft.com/office/powerpoint/2010/main" val="62184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1EA9E-64F2-403D-8631-D7ACEE4A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985" y="676424"/>
            <a:ext cx="1272115" cy="956002"/>
          </a:xfrm>
        </p:spPr>
        <p:txBody>
          <a:bodyPr>
            <a:normAutofit/>
          </a:bodyPr>
          <a:lstStyle/>
          <a:p>
            <a:r>
              <a:rPr lang="es-MX" sz="4800" dirty="0"/>
              <a:t>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B7EF5-5E65-4BE4-B060-F12D585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43" y="2118201"/>
            <a:ext cx="5943601" cy="3266739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Es de conocimiento popular que GIT usa SHA-1 para prácticamente todo (Validación de la integridad de un objeto).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Debido al ataque </a:t>
            </a:r>
            <a:r>
              <a:rPr lang="es-MX" dirty="0" err="1">
                <a:solidFill>
                  <a:schemeClr val="tx1"/>
                </a:solidFill>
              </a:rPr>
              <a:t>SHAttered</a:t>
            </a:r>
            <a:r>
              <a:rPr lang="es-MX" dirty="0">
                <a:solidFill>
                  <a:schemeClr val="tx1"/>
                </a:solidFill>
              </a:rPr>
              <a:t> toda su infraestructura se vio comprometida.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En 2018 se decidió como sucesor el SHA-256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46A03B9-B41C-4375-A037-74808E519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3"/>
          <a:stretch/>
        </p:blipFill>
        <p:spPr>
          <a:xfrm>
            <a:off x="7211716" y="581155"/>
            <a:ext cx="4470490" cy="56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72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B7EF5-5E65-4BE4-B060-F12D585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69" y="1214915"/>
            <a:ext cx="10326061" cy="4058517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solidFill>
                  <a:schemeClr val="tx1"/>
                </a:solidFill>
              </a:rPr>
              <a:t>Tener repositorios con diferente hash lo volvería imposible de operar entre distintos clientes.</a:t>
            </a:r>
          </a:p>
          <a:p>
            <a:pPr algn="just"/>
            <a:r>
              <a:rPr lang="es-MX" sz="2400" dirty="0">
                <a:solidFill>
                  <a:schemeClr val="tx1"/>
                </a:solidFill>
              </a:rPr>
              <a:t>Migrar a SHA-2 requeriría clonar el repositorio deseado y reescribirlo para que fuese compatible con SHA-2 (sin excepción).</a:t>
            </a:r>
          </a:p>
          <a:p>
            <a:pPr algn="just"/>
            <a:r>
              <a:rPr lang="es-MX" sz="2400" dirty="0">
                <a:solidFill>
                  <a:schemeClr val="tx1"/>
                </a:solidFill>
              </a:rPr>
              <a:t>Viendo más a futuro, se espera crear la infraestructura adecuada para llegar implementar hashes más largos (</a:t>
            </a:r>
            <a:r>
              <a:rPr lang="en-US" sz="2400" dirty="0">
                <a:solidFill>
                  <a:schemeClr val="tx1"/>
                </a:solidFill>
              </a:rPr>
              <a:t>&gt;256 bits</a:t>
            </a:r>
            <a:r>
              <a:rPr lang="es-MX" sz="2400" dirty="0">
                <a:solidFill>
                  <a:schemeClr val="tx1"/>
                </a:solidFill>
              </a:rPr>
              <a:t>) que estén preparados para la seguridad cuántica.</a:t>
            </a:r>
          </a:p>
        </p:txBody>
      </p:sp>
    </p:spTree>
    <p:extLst>
      <p:ext uri="{BB962C8B-B14F-4D97-AF65-F5344CB8AC3E}">
        <p14:creationId xmlns:p14="http://schemas.microsoft.com/office/powerpoint/2010/main" val="70242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ersona, exterior, verde, sostener&#10;&#10;Descripción generada automáticamente">
            <a:extLst>
              <a:ext uri="{FF2B5EF4-FFF2-40B4-BE49-F238E27FC236}">
                <a16:creationId xmlns:a16="http://schemas.microsoft.com/office/drawing/2014/main" id="{44CA0E21-4408-484C-B33F-94E9CE327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98" y="1010878"/>
            <a:ext cx="4752975" cy="501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801757-9DED-40ED-BD99-30B104B03CF4}"/>
              </a:ext>
            </a:extLst>
          </p:cNvPr>
          <p:cNvSpPr txBox="1"/>
          <p:nvPr/>
        </p:nvSpPr>
        <p:spPr>
          <a:xfrm>
            <a:off x="992527" y="1946293"/>
            <a:ext cx="4445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Si en algún momento tienes una duda, por favor, házmela saber</a:t>
            </a:r>
          </a:p>
        </p:txBody>
      </p:sp>
    </p:spTree>
    <p:extLst>
      <p:ext uri="{BB962C8B-B14F-4D97-AF65-F5344CB8AC3E}">
        <p14:creationId xmlns:p14="http://schemas.microsoft.com/office/powerpoint/2010/main" val="1315749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pasto, exterior, cerca, campo&#10;&#10;Descripción generada automáticamente">
            <a:extLst>
              <a:ext uri="{FF2B5EF4-FFF2-40B4-BE49-F238E27FC236}">
                <a16:creationId xmlns:a16="http://schemas.microsoft.com/office/drawing/2014/main" id="{C9888F1D-6E19-44F0-9F0D-E3C542AC4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28" y="0"/>
            <a:ext cx="5171944" cy="6858000"/>
          </a:xfrm>
        </p:spPr>
      </p:pic>
    </p:spTree>
    <p:extLst>
      <p:ext uri="{BB962C8B-B14F-4D97-AF65-F5344CB8AC3E}">
        <p14:creationId xmlns:p14="http://schemas.microsoft.com/office/powerpoint/2010/main" val="2603450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C530BE0-7C4B-4CDF-86C5-2610B8EB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78" y="1239768"/>
            <a:ext cx="9351440" cy="1347790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solidFill>
                  <a:srgbClr val="2E2E2E"/>
                </a:solidFill>
                <a:latin typeface="Open Sans" panose="020B0606030504020204" pitchFamily="34" charset="0"/>
              </a:rPr>
              <a:t>(SHA2-512) 54DCF947960C71781BDB69A766A03A799FAEF47CAC90AA242CCDC95564B59BCFAF0FD6A715D389D8490E733B32C9F9B5D44354750F634DEB12280F8518AB2BBC</a:t>
            </a:r>
            <a:r>
              <a:rPr lang="es-MX" altLang="es-MX" sz="1200" dirty="0">
                <a:solidFill>
                  <a:srgbClr val="2E2E2E"/>
                </a:solidFill>
                <a:latin typeface="Open Sans" panose="020B0606030504020204" pitchFamily="34" charset="0"/>
              </a:rPr>
              <a:t>Hex</a:t>
            </a:r>
            <a:r>
              <a:rPr lang="es-MX" altLang="es-MX" dirty="0">
                <a:solidFill>
                  <a:schemeClr val="tx1"/>
                </a:solidFill>
              </a:rPr>
              <a:t> </a:t>
            </a:r>
            <a:endParaRPr lang="es-MX" altLang="es-MX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endParaRPr lang="es-MX" sz="2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E179870-B1D2-4EA0-8018-498DB604E11A}"/>
              </a:ext>
            </a:extLst>
          </p:cNvPr>
          <p:cNvSpPr/>
          <p:nvPr/>
        </p:nvSpPr>
        <p:spPr>
          <a:xfrm>
            <a:off x="5546384" y="2881620"/>
            <a:ext cx="1099226" cy="14494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013CF8-4929-49F7-96A3-9A6F6A64845B}"/>
              </a:ext>
            </a:extLst>
          </p:cNvPr>
          <p:cNvSpPr txBox="1"/>
          <p:nvPr/>
        </p:nvSpPr>
        <p:spPr>
          <a:xfrm>
            <a:off x="1820689" y="4625103"/>
            <a:ext cx="8550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/>
              <a:t>Gracias por su atención, buenas noches :)</a:t>
            </a:r>
          </a:p>
        </p:txBody>
      </p:sp>
    </p:spTree>
    <p:extLst>
      <p:ext uri="{BB962C8B-B14F-4D97-AF65-F5344CB8AC3E}">
        <p14:creationId xmlns:p14="http://schemas.microsoft.com/office/powerpoint/2010/main" val="16931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40A0DF-A715-46AD-B56F-1AADAC7B4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6"/>
          <a:stretch/>
        </p:blipFill>
        <p:spPr>
          <a:xfrm>
            <a:off x="212544" y="0"/>
            <a:ext cx="11766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7C2990-9A32-4116-8957-53D12A6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982494"/>
            <a:ext cx="6159273" cy="4199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4800" dirty="0"/>
              <a:t>¿Qué es una función hash?</a:t>
            </a:r>
          </a:p>
        </p:txBody>
      </p:sp>
    </p:spTree>
    <p:extLst>
      <p:ext uri="{BB962C8B-B14F-4D97-AF65-F5344CB8AC3E}">
        <p14:creationId xmlns:p14="http://schemas.microsoft.com/office/powerpoint/2010/main" val="111608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4319-DB7B-4996-809D-652BFD1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724" y="387721"/>
            <a:ext cx="6942072" cy="1207615"/>
          </a:xfrm>
        </p:spPr>
        <p:txBody>
          <a:bodyPr/>
          <a:lstStyle/>
          <a:p>
            <a:pPr algn="ctr"/>
            <a:r>
              <a:rPr lang="es-MX" dirty="0"/>
              <a:t>¿Qué es una función hash?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40719-C854-4857-87B6-2F4F6450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87" y="1796190"/>
            <a:ext cx="9289347" cy="130621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Una función hash o función digestora es una función que te permite transformar cualquier cadena arbitraria de información en una cadena de bits con longitud fija.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22609-EA92-4FEB-AD88-080C8993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97" y="3429000"/>
            <a:ext cx="64865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2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4319-DB7B-4996-809D-652BFD1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98" y="744799"/>
            <a:ext cx="2478483" cy="800209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40719-C854-4857-87B6-2F4F6450A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398" y="1910976"/>
                <a:ext cx="10341203" cy="1949592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MX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Convertimos las cadenas ‘Sistemas operativos’ y ‘Sistemas operativ0s’ usando el hash SHA-1 cuya salida es una cadena de 160 bits de longitud:</a:t>
                </a:r>
                <a:endParaRPr lang="es-MX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MX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‘Sistemas operativos’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(SHA-1)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24651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F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BC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FBC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F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705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F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2429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7521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BCD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0673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CAE</m:t>
                        </m:r>
                        <m: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h𝑒𝑥</m:t>
                        </m:r>
                      </m:sub>
                    </m:sSub>
                  </m:oMath>
                </a14:m>
                <a:endParaRPr lang="es-MX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MX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‘Sistemas o</a:t>
                </a:r>
                <a:r>
                  <a:rPr lang="en-US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perativ0s’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(SHA-1)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7684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1749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E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15022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58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95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AE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47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DB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60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555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CBE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𝑒𝑥</m:t>
                        </m:r>
                      </m:sub>
                    </m:sSub>
                  </m:oMath>
                </a14:m>
                <a:endParaRPr lang="es-MX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40719-C854-4857-87B6-2F4F6450A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398" y="1910976"/>
                <a:ext cx="10341203" cy="1949592"/>
              </a:xfrm>
              <a:blipFill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CC6CF4F-B59A-4738-BCF1-F3933B84E11F}"/>
              </a:ext>
            </a:extLst>
          </p:cNvPr>
          <p:cNvSpPr txBox="1">
            <a:spLocks/>
          </p:cNvSpPr>
          <p:nvPr/>
        </p:nvSpPr>
        <p:spPr>
          <a:xfrm>
            <a:off x="925398" y="4848706"/>
            <a:ext cx="7473884" cy="1024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r>
              <a:rPr lang="es-MX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*La longitud de la cadena de salida dependerá de la complejidad técnica y la función de compresión utilizada.</a:t>
            </a:r>
            <a:endParaRPr lang="es-MX" sz="18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4319-DB7B-4996-809D-652BFD1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44" y="678811"/>
            <a:ext cx="2478483" cy="800209"/>
          </a:xfrm>
        </p:spPr>
        <p:txBody>
          <a:bodyPr>
            <a:normAutofit/>
          </a:bodyPr>
          <a:lstStyle/>
          <a:p>
            <a:pPr algn="ctr"/>
            <a:r>
              <a:rPr lang="es-MX" sz="3200" dirty="0" err="1"/>
              <a:t>Elf</a:t>
            </a:r>
            <a:r>
              <a:rPr lang="es-MX" sz="3200" dirty="0"/>
              <a:t> hash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40719-C854-4857-87B6-2F4F6450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67" y="2107914"/>
            <a:ext cx="4286238" cy="302969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Función no criptográfica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Útil para almacenar valores en una tabla de hashes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Bloque de entrada de 8 bits</a:t>
            </a:r>
            <a:endParaRPr lang="es-MX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Devuelve un bloque de salida de 32 bits (</a:t>
            </a:r>
            <a:r>
              <a:rPr lang="es-MX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s-MX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32-bit </a:t>
            </a:r>
            <a:r>
              <a:rPr lang="es-MX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MX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0808CFC-BEA9-410B-98AE-958F8208B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4136"/>
            <a:ext cx="5028618" cy="48215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B877930-CB7D-46D0-A50F-BC7ED916DD64}"/>
              </a:ext>
            </a:extLst>
          </p:cNvPr>
          <p:cNvSpPr/>
          <p:nvPr/>
        </p:nvSpPr>
        <p:spPr>
          <a:xfrm>
            <a:off x="8982075" y="3200400"/>
            <a:ext cx="2113458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73B4FF-BA24-484F-80D0-51B945621F70}"/>
              </a:ext>
            </a:extLst>
          </p:cNvPr>
          <p:cNvSpPr/>
          <p:nvPr/>
        </p:nvSpPr>
        <p:spPr>
          <a:xfrm>
            <a:off x="6496851" y="5619114"/>
            <a:ext cx="1351749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5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4319-DB7B-4996-809D-652BFD1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98" y="782506"/>
            <a:ext cx="2478483" cy="800209"/>
          </a:xfrm>
        </p:spPr>
        <p:txBody>
          <a:bodyPr>
            <a:normAutofit/>
          </a:bodyPr>
          <a:lstStyle/>
          <a:p>
            <a:pPr algn="ctr"/>
            <a:r>
              <a:rPr lang="es-MX" sz="2800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40719-C854-4857-87B6-2F4F6450A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398" y="1910976"/>
                <a:ext cx="10341203" cy="1949592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MX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convirtieron las cadenas ‘Espero aprobar SO’ y ‘Espero @probar SO’ usando el hash ELF: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tx1"/>
                    </a:solidFill>
                  </a:rPr>
                  <a:t>‘Espero aprobar SO’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(ELF)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𝐂𝐃</m:t>
                        </m:r>
                        <m:r>
                          <a:rPr lang="es-MX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𝟒𝟐𝐅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h𝑒𝑥</m:t>
                        </m:r>
                      </m:sub>
                    </m:sSub>
                  </m:oMath>
                </a14:m>
                <a:endParaRPr lang="es-MX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tx1"/>
                    </a:solidFill>
                  </a:rPr>
                  <a:t>‘Espero @probar SO’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(ELF)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𝐂𝐃</m:t>
                        </m:r>
                        <m:r>
                          <a:rPr lang="es-MX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09</m:t>
                        </m:r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𝟒𝟐𝐅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hex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es-MX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40719-C854-4857-87B6-2F4F6450A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398" y="1910976"/>
                <a:ext cx="10341203" cy="1949592"/>
              </a:xfrm>
              <a:blipFill>
                <a:blip r:embed="rId3"/>
                <a:stretch>
                  <a:fillRect l="-118" t="-6250" r="-7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2981C4C-07B2-41E5-9EB9-8C2BD7DF9A4A}"/>
              </a:ext>
            </a:extLst>
          </p:cNvPr>
          <p:cNvSpPr txBox="1">
            <a:spLocks/>
          </p:cNvSpPr>
          <p:nvPr/>
        </p:nvSpPr>
        <p:spPr>
          <a:xfrm>
            <a:off x="1327607" y="4886414"/>
            <a:ext cx="5883898" cy="1024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r>
              <a:rPr lang="es-MX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-¿Existe alguna forma de robustecer el algoritmo?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r>
              <a:rPr lang="es-MX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-La neta si, pero no te </a:t>
            </a:r>
            <a:r>
              <a:rPr lang="es-MX" sz="18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voya</a:t>
            </a:r>
            <a:r>
              <a:rPr lang="es-MX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decir.</a:t>
            </a:r>
          </a:p>
        </p:txBody>
      </p:sp>
    </p:spTree>
    <p:extLst>
      <p:ext uri="{BB962C8B-B14F-4D97-AF65-F5344CB8AC3E}">
        <p14:creationId xmlns:p14="http://schemas.microsoft.com/office/powerpoint/2010/main" val="6025827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0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1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2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3.xml><?xml version="1.0" encoding="utf-8"?>
<a:themeOverride xmlns:a="http://schemas.openxmlformats.org/drawingml/2006/main">
  <a:clrScheme name="Naranja amarillo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4.xml><?xml version="1.0" encoding="utf-8"?>
<a:themeOverride xmlns:a="http://schemas.openxmlformats.org/drawingml/2006/main">
  <a:clrScheme name="Naranja amarillo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5.xml><?xml version="1.0" encoding="utf-8"?>
<a:themeOverride xmlns:a="http://schemas.openxmlformats.org/drawingml/2006/main">
  <a:clrScheme name="Naranja amarillo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6.xml><?xml version="1.0" encoding="utf-8"?>
<a:themeOverride xmlns:a="http://schemas.openxmlformats.org/drawingml/2006/main">
  <a:clrScheme name="Naranja amarillo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7.xml><?xml version="1.0" encoding="utf-8"?>
<a:themeOverride xmlns:a="http://schemas.openxmlformats.org/drawingml/2006/main">
  <a:clrScheme name="Naranja amarillo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8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6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7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8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9.xml><?xml version="1.0" encoding="utf-8"?>
<a:themeOverride xmlns:a="http://schemas.openxmlformats.org/drawingml/2006/main">
  <a:clrScheme name="Azul cálido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401</TotalTime>
  <Words>1234</Words>
  <Application>Microsoft Office PowerPoint</Application>
  <PresentationFormat>Panorámica</PresentationFormat>
  <Paragraphs>119</Paragraphs>
  <Slides>31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Open Sans</vt:lpstr>
      <vt:lpstr>Wingdings 3</vt:lpstr>
      <vt:lpstr>Sector</vt:lpstr>
      <vt:lpstr>Hashes, colisiones de hashes y actualidad</vt:lpstr>
      <vt:lpstr>OVERVIEW</vt:lpstr>
      <vt:lpstr>Presentación de PowerPoint</vt:lpstr>
      <vt:lpstr>Presentación de PowerPoint</vt:lpstr>
      <vt:lpstr>¿Qué es una función hash?</vt:lpstr>
      <vt:lpstr>¿Qué es una función hash?</vt:lpstr>
      <vt:lpstr>Ejemplo</vt:lpstr>
      <vt:lpstr>Elf hash</vt:lpstr>
      <vt:lpstr>Ejemplo</vt:lpstr>
      <vt:lpstr>Elf hash de 2 rondas</vt:lpstr>
      <vt:lpstr>Presentación de PowerPoint</vt:lpstr>
      <vt:lpstr>¿Qué se espera de un buen hash?</vt:lpstr>
      <vt:lpstr>¿Qué es una colisión?</vt:lpstr>
      <vt:lpstr>Tipos de hashes</vt:lpstr>
      <vt:lpstr>Presentación de PowerPoint</vt:lpstr>
      <vt:lpstr>Familia SHA (Secure Hash Algorithm)</vt:lpstr>
      <vt:lpstr>SHA-0</vt:lpstr>
      <vt:lpstr>SHA-1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SHA-2 y compañía</vt:lpstr>
      <vt:lpstr>SHA-3 (Keccak) y compañía</vt:lpstr>
      <vt:lpstr>La actualidad del sha</vt:lpstr>
      <vt:lpstr>Certificados SSL</vt:lpstr>
      <vt:lpstr>GIT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Hashes, colisiones de hashes y actualidad</dc:title>
  <dc:creator>bryan velasco</dc:creator>
  <cp:lastModifiedBy>bryan velasco</cp:lastModifiedBy>
  <cp:revision>8</cp:revision>
  <dcterms:created xsi:type="dcterms:W3CDTF">2022-04-03T19:56:29Z</dcterms:created>
  <dcterms:modified xsi:type="dcterms:W3CDTF">2022-04-05T10:01:08Z</dcterms:modified>
</cp:coreProperties>
</file>