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47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29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01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8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2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1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1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9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8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9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72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E176E5-6EFF-4944-97B6-D5BEB1D5A452}" type="datetimeFigureOut">
              <a:rPr lang="es-MX" smtClean="0"/>
              <a:t>17/04/2022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98A8186-5BBA-4E41-B603-BC275CB5A6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3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13E6-20E4-4C2D-8ED6-496E9502E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 Máquina Virtual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60FDB-FE1C-4A80-8696-E73A2FFF9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Sincronización de hilos</a:t>
            </a:r>
          </a:p>
        </p:txBody>
      </p:sp>
    </p:spTree>
    <p:extLst>
      <p:ext uri="{BB962C8B-B14F-4D97-AF65-F5344CB8AC3E}">
        <p14:creationId xmlns:p14="http://schemas.microsoft.com/office/powerpoint/2010/main" val="80288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4456-638D-4671-B642-2D4EF88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 de la MVJ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469DC-3383-4FDB-99C4-0D1DB1AD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342980" cy="4121737"/>
          </a:xfrm>
        </p:spPr>
        <p:txBody>
          <a:bodyPr/>
          <a:lstStyle/>
          <a:p>
            <a:r>
              <a:rPr lang="es-MX" i="1" dirty="0" err="1"/>
              <a:t>Notify</a:t>
            </a:r>
            <a:r>
              <a:rPr lang="es-MX" i="1" dirty="0"/>
              <a:t> and </a:t>
            </a:r>
            <a:r>
              <a:rPr lang="es-MX" i="1" dirty="0" err="1"/>
              <a:t>wait</a:t>
            </a:r>
            <a:endParaRPr lang="es-MX" i="1" dirty="0"/>
          </a:p>
          <a:p>
            <a:r>
              <a:rPr lang="es-MX" dirty="0"/>
              <a:t>Un proceso con el monitor adquirido puede suspenderse (</a:t>
            </a:r>
            <a:r>
              <a:rPr lang="es-MX" dirty="0" err="1"/>
              <a:t>wait</a:t>
            </a:r>
            <a:r>
              <a:rPr lang="es-MX" dirty="0"/>
              <a:t>)(→</a:t>
            </a:r>
            <a:r>
              <a:rPr lang="es-MX" i="1" dirty="0"/>
              <a:t>conjunto de espera</a:t>
            </a:r>
            <a:r>
              <a:rPr lang="es-MX" dirty="0"/>
              <a:t>)</a:t>
            </a:r>
          </a:p>
          <a:p>
            <a:r>
              <a:rPr lang="es-MX" dirty="0"/>
              <a:t>Otro hilo </a:t>
            </a:r>
            <a:r>
              <a:rPr lang="es-MX" i="1" dirty="0"/>
              <a:t>notificará</a:t>
            </a:r>
            <a:r>
              <a:rPr lang="es-MX" dirty="0"/>
              <a:t> al hilo en espera (mientras tiene al monitor)</a:t>
            </a:r>
          </a:p>
          <a:p>
            <a:r>
              <a:rPr lang="es-MX" dirty="0"/>
              <a:t>Cuando se libere el monitor, el hilo en espera </a:t>
            </a:r>
            <a:r>
              <a:rPr lang="es-MX" i="1" dirty="0"/>
              <a:t>resucitará</a:t>
            </a:r>
            <a:r>
              <a:rPr lang="es-MX" dirty="0"/>
              <a:t> y adquirirá al monitor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2060C6-4A40-44EC-BA2A-4ABFE9D04C5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96000" y="2121407"/>
            <a:ext cx="5506560" cy="3381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1087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4456-638D-4671-B642-2D4EF88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 de la MVJ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469DC-3383-4FDB-99C4-0D1DB1AD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342980" cy="4121737"/>
          </a:xfrm>
        </p:spPr>
        <p:txBody>
          <a:bodyPr/>
          <a:lstStyle/>
          <a:p>
            <a:r>
              <a:rPr lang="es-MX" dirty="0"/>
              <a:t>Hilos del </a:t>
            </a:r>
            <a:r>
              <a:rPr lang="es-MX" i="1" dirty="0"/>
              <a:t>conjunto de entrada </a:t>
            </a:r>
            <a:r>
              <a:rPr lang="es-MX" dirty="0"/>
              <a:t>competirán para adquirir el monitor</a:t>
            </a:r>
          </a:p>
          <a:p>
            <a:pPr marL="0" indent="0" algn="ctr">
              <a:buNone/>
            </a:pPr>
            <a:r>
              <a:rPr lang="es-MX" dirty="0" err="1"/>
              <a:t>Ó</a:t>
            </a:r>
            <a:endParaRPr lang="es-MX" dirty="0"/>
          </a:p>
          <a:p>
            <a:r>
              <a:rPr lang="es-MX" dirty="0"/>
              <a:t>Hilos del </a:t>
            </a:r>
            <a:r>
              <a:rPr lang="es-MX" i="1" dirty="0"/>
              <a:t>conjunto de entrada </a:t>
            </a:r>
            <a:r>
              <a:rPr lang="es-MX" dirty="0"/>
              <a:t>competirán con uno o varios del </a:t>
            </a:r>
            <a:r>
              <a:rPr lang="es-MX" i="1" dirty="0"/>
              <a:t>conjunto de espera </a:t>
            </a:r>
            <a:r>
              <a:rPr lang="es-MX" dirty="0"/>
              <a:t>para adquirir el monitor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2060C6-4A40-44EC-BA2A-4ABFE9D04C5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96000" y="2121407"/>
            <a:ext cx="5506560" cy="3381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1568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0AE5-1585-4D16-9381-2E62BF52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 de la MVJ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666BF7-D384-47A6-91D8-CC21509E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944" y="3506724"/>
            <a:ext cx="4754880" cy="640080"/>
          </a:xfrm>
        </p:spPr>
        <p:txBody>
          <a:bodyPr/>
          <a:lstStyle/>
          <a:p>
            <a:r>
              <a:rPr lang="es-MX" dirty="0" err="1"/>
              <a:t>notify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9026BF-1D64-4154-B676-794DB5B0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8992" y="4201668"/>
            <a:ext cx="4754880" cy="817372"/>
          </a:xfrm>
        </p:spPr>
        <p:txBody>
          <a:bodyPr/>
          <a:lstStyle/>
          <a:p>
            <a:r>
              <a:rPr lang="es-MX" dirty="0"/>
              <a:t>La MVJ selecciona un hilo aleatoriamente para </a:t>
            </a:r>
            <a:r>
              <a:rPr lang="es-MX" i="1" dirty="0"/>
              <a:t>resucitarlo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DFBAB5-1A92-4D90-B434-2BD6550D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5944" y="5073904"/>
            <a:ext cx="4754880" cy="640080"/>
          </a:xfrm>
        </p:spPr>
        <p:txBody>
          <a:bodyPr/>
          <a:lstStyle/>
          <a:p>
            <a:r>
              <a:rPr lang="es-MX" dirty="0" err="1"/>
              <a:t>notifyAll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2256FF-D037-4232-B3EF-25E14CDC1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5944" y="5768848"/>
            <a:ext cx="4754880" cy="817372"/>
          </a:xfrm>
        </p:spPr>
        <p:txBody>
          <a:bodyPr/>
          <a:lstStyle/>
          <a:p>
            <a:r>
              <a:rPr lang="es-MX" dirty="0"/>
              <a:t>La MVJ notifica a todos los hilos para su eventual resucitación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377AD0-18B4-432F-B1AB-DA08BB7D2375}"/>
              </a:ext>
            </a:extLst>
          </p:cNvPr>
          <p:cNvSpPr txBox="1">
            <a:spLocks/>
          </p:cNvSpPr>
          <p:nvPr/>
        </p:nvSpPr>
        <p:spPr>
          <a:xfrm>
            <a:off x="1063752" y="1898522"/>
            <a:ext cx="10058400" cy="145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buFont typeface="Wingdings" panose="05000000000000000000" pitchFamily="2" charset="2"/>
              <a:buChar char="§"/>
            </a:pPr>
            <a:r>
              <a:rPr lang="es-MX" b="0" dirty="0">
                <a:solidFill>
                  <a:schemeClr val="tx1"/>
                </a:solidFill>
              </a:rPr>
              <a:t>Los hilos que lancen un </a:t>
            </a:r>
            <a:r>
              <a:rPr lang="es-MX" b="0" i="1" dirty="0" err="1">
                <a:solidFill>
                  <a:schemeClr val="tx1"/>
                </a:solidFill>
              </a:rPr>
              <a:t>wait</a:t>
            </a:r>
            <a:r>
              <a:rPr lang="es-MX" b="0" dirty="0">
                <a:solidFill>
                  <a:schemeClr val="tx1"/>
                </a:solidFill>
              </a:rPr>
              <a:t> pueden especificar un tiempo de espera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MX" b="0" dirty="0">
                <a:solidFill>
                  <a:schemeClr val="tx1"/>
                </a:solidFill>
              </a:rPr>
              <a:t>Si el hilo en </a:t>
            </a:r>
            <a:r>
              <a:rPr lang="es-MX" b="0" i="1" dirty="0">
                <a:solidFill>
                  <a:schemeClr val="tx1"/>
                </a:solidFill>
              </a:rPr>
              <a:t>espera</a:t>
            </a:r>
            <a:r>
              <a:rPr lang="es-MX" b="0" dirty="0">
                <a:solidFill>
                  <a:schemeClr val="tx1"/>
                </a:solidFill>
              </a:rPr>
              <a:t> no recibe </a:t>
            </a:r>
            <a:r>
              <a:rPr lang="es-MX" b="0" i="1" dirty="0">
                <a:solidFill>
                  <a:schemeClr val="tx1"/>
                </a:solidFill>
              </a:rPr>
              <a:t>notificación</a:t>
            </a:r>
            <a:r>
              <a:rPr lang="es-MX" b="0" dirty="0">
                <a:solidFill>
                  <a:schemeClr val="tx1"/>
                </a:solidFill>
              </a:rPr>
              <a:t> en el tiempo especificado, la MVJ lo </a:t>
            </a:r>
            <a:r>
              <a:rPr lang="es-MX" b="0" i="1" dirty="0">
                <a:solidFill>
                  <a:schemeClr val="tx1"/>
                </a:solidFill>
              </a:rPr>
              <a:t>notifica </a:t>
            </a:r>
            <a:r>
              <a:rPr lang="es-MX" b="0" dirty="0">
                <a:solidFill>
                  <a:schemeClr val="tx1"/>
                </a:solidFill>
              </a:rPr>
              <a:t>automáticamente, y el hilo </a:t>
            </a:r>
            <a:r>
              <a:rPr lang="es-MX" b="0" i="1" dirty="0">
                <a:solidFill>
                  <a:schemeClr val="tx1"/>
                </a:solidFill>
              </a:rPr>
              <a:t>resucitará</a:t>
            </a:r>
            <a:endParaRPr lang="es-MX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CAD3A59A-CE28-4953-8E3B-63B03129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51" y="3246883"/>
            <a:ext cx="4754879" cy="35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1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BD54-30ED-4B9B-B3D7-71AC6042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locking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0FE64-FB23-46EC-831D-F770065D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1977"/>
            <a:ext cx="5002404" cy="2470023"/>
          </a:xfrm>
        </p:spPr>
        <p:txBody>
          <a:bodyPr/>
          <a:lstStyle/>
          <a:p>
            <a:r>
              <a:rPr lang="es-MX" i="1" dirty="0" err="1"/>
              <a:t>Method</a:t>
            </a:r>
            <a:r>
              <a:rPr lang="es-MX" i="1" dirty="0"/>
              <a:t> </a:t>
            </a:r>
            <a:r>
              <a:rPr lang="es-MX" i="1" dirty="0" err="1"/>
              <a:t>area</a:t>
            </a:r>
            <a:r>
              <a:rPr lang="es-MX" i="1" dirty="0"/>
              <a:t> </a:t>
            </a:r>
            <a:r>
              <a:rPr lang="es-MX" dirty="0"/>
              <a:t>(&lt;- variables de instancia) y </a:t>
            </a:r>
            <a:r>
              <a:rPr lang="es-MX" i="1" dirty="0" err="1"/>
              <a:t>heap</a:t>
            </a:r>
            <a:r>
              <a:rPr lang="es-MX" dirty="0"/>
              <a:t> (&lt;- variables de clase) son compartidos por todos los subprocesos</a:t>
            </a:r>
          </a:p>
          <a:p>
            <a:r>
              <a:rPr lang="es-MX" dirty="0"/>
              <a:t>Cada objeto y clase se asocia lógicamente con un monitor</a:t>
            </a:r>
          </a:p>
          <a:p>
            <a:r>
              <a:rPr lang="es-MX" dirty="0"/>
              <a:t>Para la exclusión mutua, la MVJ asocia un bloqueo (</a:t>
            </a:r>
            <a:r>
              <a:rPr lang="es-MX" i="1" dirty="0" err="1"/>
              <a:t>mutex</a:t>
            </a:r>
            <a:r>
              <a:rPr lang="es-MX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FF95AD-1945-440C-9094-6AE750747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49" y="2093976"/>
            <a:ext cx="5357876" cy="4050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26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8F1A-9E0B-458A-85D9-5231957F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locking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FCC3D-00B8-4321-9E62-5E993233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64072" cy="3288559"/>
          </a:xfrm>
        </p:spPr>
        <p:txBody>
          <a:bodyPr/>
          <a:lstStyle/>
          <a:p>
            <a:r>
              <a:rPr lang="es-MX" dirty="0"/>
              <a:t>Un subproceso puede bloquear un objeto varias veces</a:t>
            </a:r>
          </a:p>
          <a:p>
            <a:r>
              <a:rPr lang="es-MX" dirty="0"/>
              <a:t>La MVJ lleva un conteo de cuantas veces se ha bloqueado un objeto</a:t>
            </a:r>
          </a:p>
          <a:p>
            <a:r>
              <a:rPr lang="es-MX" dirty="0"/>
              <a:t>Cada bloqueo incrementa en 1 el contador</a:t>
            </a:r>
          </a:p>
          <a:p>
            <a:r>
              <a:rPr lang="es-MX" dirty="0"/>
              <a:t>Cuando se libera un bloqueo, el contador decrementa en 1</a:t>
            </a:r>
          </a:p>
          <a:p>
            <a:r>
              <a:rPr lang="es-MX" dirty="0"/>
              <a:t>Cuando el contador vale 0, el bloqueo se libera</a:t>
            </a:r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3A4C7181-2C6D-4B12-BDA2-B6EDC6CFC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/>
          <a:stretch/>
        </p:blipFill>
        <p:spPr bwMode="auto">
          <a:xfrm>
            <a:off x="7813039" y="3516736"/>
            <a:ext cx="4289425" cy="32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 las imágenes de origen">
            <a:extLst>
              <a:ext uri="{FF2B5EF4-FFF2-40B4-BE49-F238E27FC236}">
                <a16:creationId xmlns:a16="http://schemas.microsoft.com/office/drawing/2014/main" id="{FDE2B4E8-7A76-41D1-A33E-74832C4C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39" y="52705"/>
            <a:ext cx="4289425" cy="32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0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E79C-C2E9-4FDC-8950-9C7116C8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 sincronizadas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C2667-8F57-467A-92B4-909D6DCE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413752" cy="4050792"/>
          </a:xfrm>
        </p:spPr>
        <p:txBody>
          <a:bodyPr/>
          <a:lstStyle/>
          <a:p>
            <a:r>
              <a:rPr lang="es-MX" dirty="0"/>
              <a:t>La MVJ es una MV orientada a la pila</a:t>
            </a:r>
          </a:p>
          <a:p>
            <a:r>
              <a:rPr lang="es-MX" dirty="0"/>
              <a:t>Casi todas las operaciones toman operandos de la pila de operandos</a:t>
            </a:r>
          </a:p>
          <a:p>
            <a:r>
              <a:rPr lang="es-MX" dirty="0"/>
              <a:t>O mandan resultados a la pila de operandos</a:t>
            </a:r>
          </a:p>
          <a:p>
            <a:r>
              <a:rPr lang="es-MX" dirty="0"/>
              <a:t>De acuerdo a la trama actual</a:t>
            </a:r>
          </a:p>
          <a:p>
            <a:r>
              <a:rPr lang="es-MX" dirty="0"/>
              <a:t>Una nueva trama se crea cada que se invoca un método, creando una nueva pila de operandos</a:t>
            </a:r>
          </a:p>
        </p:txBody>
      </p:sp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95DB1F16-BA2D-438A-94F3-6FB17492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2121408"/>
            <a:ext cx="3185478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r las imágenes de origen">
            <a:extLst>
              <a:ext uri="{FF2B5EF4-FFF2-40B4-BE49-F238E27FC236}">
                <a16:creationId xmlns:a16="http://schemas.microsoft.com/office/drawing/2014/main" id="{38916202-024B-4649-A30A-A7AA4A4C1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7" y="4475479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F85E3-EFE8-431B-AA8D-D6BF00B8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 sincronizadas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3D1E1-1773-4AD9-95F1-FF380664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08352"/>
          </a:xfrm>
        </p:spPr>
        <p:txBody>
          <a:bodyPr/>
          <a:lstStyle/>
          <a:p>
            <a:r>
              <a:rPr lang="es-MX" dirty="0"/>
              <a:t>Toda instrucción de la MVJ generado por el JDK Oracle tiene la forma:</a:t>
            </a:r>
          </a:p>
          <a:p>
            <a:pPr marL="0" indent="0" algn="ctr">
              <a:buNone/>
            </a:pP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&lt;índice&gt; &lt;</a:t>
            </a:r>
            <a:r>
              <a:rPr lang="es-MX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opcode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[ &lt;operando1&gt; [ &lt;operando2&gt;... ]] [&lt;comentario&gt;]</a:t>
            </a:r>
            <a:endParaRPr lang="es-MX" dirty="0"/>
          </a:p>
          <a:p>
            <a:r>
              <a:rPr lang="es-MX" dirty="0"/>
              <a:t>&lt;</a:t>
            </a:r>
            <a:r>
              <a:rPr lang="es-MX" i="1" dirty="0"/>
              <a:t>índice</a:t>
            </a:r>
            <a:r>
              <a:rPr lang="es-MX" dirty="0"/>
              <a:t>&gt; Contiene los bytes de código de la MVJ para un método. Es el mnemotécnico para el &lt;</a:t>
            </a:r>
            <a:r>
              <a:rPr lang="es-MX" i="1" dirty="0" err="1"/>
              <a:t>Opcode</a:t>
            </a:r>
            <a:r>
              <a:rPr lang="es-MX" dirty="0"/>
              <a:t>&gt; de la instrucción, y esta instrucción puede tener 0 o más &lt;</a:t>
            </a:r>
            <a:r>
              <a:rPr lang="es-MX" i="1" dirty="0"/>
              <a:t>operandos</a:t>
            </a:r>
            <a:r>
              <a:rPr lang="es-MX" dirty="0"/>
              <a:t>&gt;. </a:t>
            </a:r>
          </a:p>
          <a:p>
            <a:r>
              <a:rPr lang="es-MX" dirty="0"/>
              <a:t>Opcionalmente se tiene un comentario.</a:t>
            </a:r>
          </a:p>
        </p:txBody>
      </p:sp>
    </p:spTree>
    <p:extLst>
      <p:ext uri="{BB962C8B-B14F-4D97-AF65-F5344CB8AC3E}">
        <p14:creationId xmlns:p14="http://schemas.microsoft.com/office/powerpoint/2010/main" val="164423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D8BE4-564D-415A-8A69-120474F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72" y="484632"/>
            <a:ext cx="10058400" cy="1609344"/>
          </a:xfrm>
        </p:spPr>
        <p:txBody>
          <a:bodyPr/>
          <a:lstStyle/>
          <a:p>
            <a:r>
              <a:rPr lang="es-MX" dirty="0"/>
              <a:t>Instrucciones sincronizadas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B25BC1-3AC1-4917-A54E-D499BEC1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596896"/>
            <a:ext cx="4754880" cy="640080"/>
          </a:xfrm>
        </p:spPr>
        <p:txBody>
          <a:bodyPr/>
          <a:lstStyle/>
          <a:p>
            <a:r>
              <a:rPr lang="es-MX" i="1" dirty="0" err="1"/>
              <a:t>monitorenter</a:t>
            </a:r>
            <a:endParaRPr lang="es-MX" i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1DD6C1-28EC-40B8-896C-89DD4EFA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896" y="3291840"/>
            <a:ext cx="4754880" cy="914400"/>
          </a:xfrm>
        </p:spPr>
        <p:txBody>
          <a:bodyPr/>
          <a:lstStyle/>
          <a:p>
            <a:r>
              <a:rPr lang="es-MX" dirty="0"/>
              <a:t>Adquiere el bloqueo asociado al objeto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825B58-3F75-44F0-B3C0-F08E6E6C9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2596896"/>
            <a:ext cx="4754880" cy="640080"/>
          </a:xfrm>
        </p:spPr>
        <p:txBody>
          <a:bodyPr/>
          <a:lstStyle/>
          <a:p>
            <a:r>
              <a:rPr lang="es-MX" dirty="0" err="1"/>
              <a:t>monitorexit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386CDC-B6A8-4C2B-85C1-F319DE282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3291840"/>
            <a:ext cx="4754880" cy="914400"/>
          </a:xfrm>
        </p:spPr>
        <p:txBody>
          <a:bodyPr/>
          <a:lstStyle/>
          <a:p>
            <a:r>
              <a:rPr lang="es-MX" dirty="0"/>
              <a:t>Libera el bloqueo asociado al objeto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1F5D69E-C1CF-4A54-B85D-2F990AC2D8C4}"/>
              </a:ext>
            </a:extLst>
          </p:cNvPr>
          <p:cNvSpPr txBox="1">
            <a:spLocks/>
          </p:cNvSpPr>
          <p:nvPr/>
        </p:nvSpPr>
        <p:spPr>
          <a:xfrm>
            <a:off x="1069848" y="2044700"/>
            <a:ext cx="10058400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0" dirty="0">
                <a:solidFill>
                  <a:schemeClr val="tx1"/>
                </a:solidFill>
              </a:rPr>
              <a:t>La sincronización se implementa mediante la entrada y salida al monitor</a:t>
            </a:r>
          </a:p>
        </p:txBody>
      </p:sp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A5D67E47-F3F7-4DBE-968C-006DA1FD5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9"/>
          <a:stretch/>
        </p:blipFill>
        <p:spPr bwMode="auto">
          <a:xfrm>
            <a:off x="1069848" y="4085844"/>
            <a:ext cx="476250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er las imágenes de origen">
            <a:extLst>
              <a:ext uri="{FF2B5EF4-FFF2-40B4-BE49-F238E27FC236}">
                <a16:creationId xmlns:a16="http://schemas.microsoft.com/office/drawing/2014/main" id="{2AB5F99D-12C7-4CEB-8325-399262AEA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48" b="21481"/>
          <a:stretch/>
        </p:blipFill>
        <p:spPr bwMode="auto">
          <a:xfrm>
            <a:off x="6367272" y="4068064"/>
            <a:ext cx="4762500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8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9E00A-4D59-40F1-BE88-CB92AF0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 sincronizadas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F5917-3C32-4276-A3F7-AEB9A881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737352" cy="489712"/>
          </a:xfrm>
        </p:spPr>
        <p:txBody>
          <a:bodyPr/>
          <a:lstStyle/>
          <a:p>
            <a:r>
              <a:rPr lang="es-MX" dirty="0"/>
              <a:t>Si se tiene un método como el siguiente: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CB5398-D3DA-4217-B157-7268B37D10CF}"/>
              </a:ext>
            </a:extLst>
          </p:cNvPr>
          <p:cNvSpPr txBox="1"/>
          <p:nvPr/>
        </p:nvSpPr>
        <p:spPr>
          <a:xfrm>
            <a:off x="2824480" y="2611120"/>
            <a:ext cx="45110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metodo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(Foo f){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synchronized (f) {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HazAlgo</a:t>
            </a: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790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A5802-303E-40FC-9423-1D5D7723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553"/>
            <a:ext cx="10058400" cy="499872"/>
          </a:xfrm>
        </p:spPr>
        <p:txBody>
          <a:bodyPr/>
          <a:lstStyle/>
          <a:p>
            <a:r>
              <a:rPr lang="es-MX" dirty="0"/>
              <a:t>La compilación para la MVJ queda de la siguiente forma: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90B204-520F-4D75-B428-387F8D03B1E0}"/>
              </a:ext>
            </a:extLst>
          </p:cNvPr>
          <p:cNvSpPr txBox="1"/>
          <p:nvPr/>
        </p:nvSpPr>
        <p:spPr>
          <a:xfrm>
            <a:off x="-15875" y="606425"/>
            <a:ext cx="12223750" cy="574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 void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metodo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(Foo)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  </a:t>
            </a:r>
            <a:r>
              <a:rPr lang="en-US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aload_1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Empuja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f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dup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// Se duplica en la pila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   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astore_2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// Se guarda el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duplicado en la variable local 2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 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monitorenter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// Se entra al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 asociado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 el objeto f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   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aload_0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Con el monitor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adquirido, se sigue a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 siguiente instrucción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 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invokevirtual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#5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Se llama a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HazAlgo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();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   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aload_2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 empuja la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 local 2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 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monitorexit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Se libera el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 asociado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 objeto f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18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 complete el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método normalmente, y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 salta a la línea 18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  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astore_3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// En caso de error,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terminar aquí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14  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aload_2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Empujar la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 local 2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monitorexit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Con error o no,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 debe de liberar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 monitor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16  </a:t>
            </a:r>
            <a:r>
              <a:rPr lang="es-MX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aload_3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Empujar el valor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arrojado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17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athrow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// ...y volver a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lanzar el valor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 invocador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18  </a:t>
            </a:r>
            <a:r>
              <a:rPr lang="es-MX" sz="18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// Termina el método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 el caso normal,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 erróneo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143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35B1D-45F6-432A-8A55-212B200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esta la MVJ?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EFD62-C4F8-4600-A752-5790ADD3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3242208" cy="1307592"/>
          </a:xfrm>
        </p:spPr>
        <p:txBody>
          <a:bodyPr/>
          <a:lstStyle/>
          <a:p>
            <a:r>
              <a:rPr lang="es-MX" dirty="0"/>
              <a:t>La arquitectura de Java cuenta con cuatro tecnologías distintas, relacionadas entre sí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8BFF9C2-6105-45B0-84E7-40FD50657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18152" y="2093976"/>
            <a:ext cx="6804000" cy="4050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9227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B347-5225-43ED-9B72-EB33412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sincronizados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F0027-AD79-4AA9-B707-B560611B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07592"/>
          </a:xfrm>
        </p:spPr>
        <p:txBody>
          <a:bodyPr/>
          <a:lstStyle/>
          <a:p>
            <a:r>
              <a:rPr lang="es-MX" dirty="0"/>
              <a:t>Si un método esta sincronizado, la MVJ adquiere un </a:t>
            </a:r>
            <a:r>
              <a:rPr lang="es-MX" dirty="0" err="1"/>
              <a:t>mutex</a:t>
            </a:r>
            <a:r>
              <a:rPr lang="es-MX" dirty="0"/>
              <a:t> para el objeto antes de invocar a un método</a:t>
            </a:r>
          </a:p>
          <a:p>
            <a:r>
              <a:rPr lang="es-MX" dirty="0"/>
              <a:t>Para declarar un método sincronizado, se usa: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6205CF-904C-4823-BE53-25FC10E9E63F}"/>
              </a:ext>
            </a:extLst>
          </p:cNvPr>
          <p:cNvSpPr txBox="1"/>
          <p:nvPr/>
        </p:nvSpPr>
        <p:spPr>
          <a:xfrm>
            <a:off x="2705100" y="3751349"/>
            <a:ext cx="6362700" cy="212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nombre_clase</a:t>
            </a: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synchronized</a:t>
            </a: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nombre_método</a:t>
            </a: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[Instrucciones]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9614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2000">
              <a:srgbClr val="92D050"/>
            </a:gs>
            <a:gs pos="72000">
              <a:schemeClr val="accent4">
                <a:lumMod val="7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r las imágenes de origen">
            <a:extLst>
              <a:ext uri="{FF2B5EF4-FFF2-40B4-BE49-F238E27FC236}">
                <a16:creationId xmlns:a16="http://schemas.microsoft.com/office/drawing/2014/main" id="{FA04A2E5-C604-4A79-9BA7-590DCD6E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957262"/>
            <a:ext cx="494347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35B1D-45F6-432A-8A55-212B200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esta la MVJ?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EFD62-C4F8-4600-A752-5790ADD3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3242208" cy="3470094"/>
          </a:xfrm>
        </p:spPr>
        <p:txBody>
          <a:bodyPr/>
          <a:lstStyle/>
          <a:p>
            <a:r>
              <a:rPr lang="es-MX" dirty="0"/>
              <a:t>Un programa Java esta expresado en archivos escritos en el </a:t>
            </a:r>
            <a:r>
              <a:rPr lang="es-MX" i="1" dirty="0"/>
              <a:t>lenguaje de programación Java</a:t>
            </a:r>
            <a:r>
              <a:rPr lang="es-MX" dirty="0"/>
              <a:t>.</a:t>
            </a:r>
          </a:p>
          <a:p>
            <a:r>
              <a:rPr lang="es-MX" dirty="0"/>
              <a:t>Posteriormente se compilan generando a </a:t>
            </a:r>
            <a:r>
              <a:rPr lang="es-MX" i="1" dirty="0"/>
              <a:t>los archivos de clase Java</a:t>
            </a:r>
            <a:r>
              <a:rPr lang="es-MX" dirty="0"/>
              <a:t>.</a:t>
            </a:r>
          </a:p>
          <a:p>
            <a:r>
              <a:rPr lang="es-MX" dirty="0"/>
              <a:t>Se ejecutan por la </a:t>
            </a:r>
            <a:r>
              <a:rPr lang="es-MX" i="1" dirty="0"/>
              <a:t>Máquina Virtual de Java</a:t>
            </a:r>
            <a:r>
              <a:rPr lang="es-MX" dirty="0"/>
              <a:t>. 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8BFF9C2-6105-45B0-84E7-40FD50657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18152" y="2093976"/>
            <a:ext cx="6804000" cy="4050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7167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35B1D-45F6-432A-8A55-212B200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esta la MVJ?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EFD62-C4F8-4600-A752-5790ADD3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3242208" cy="3470094"/>
          </a:xfrm>
        </p:spPr>
        <p:txBody>
          <a:bodyPr/>
          <a:lstStyle/>
          <a:p>
            <a:r>
              <a:rPr lang="es-MX" dirty="0"/>
              <a:t>Antes de, el programa debe de ser escrito</a:t>
            </a:r>
          </a:p>
          <a:p>
            <a:r>
              <a:rPr lang="es-MX" dirty="0"/>
              <a:t>Obteniendo acceso a determinados recursos del sistema, llamando a métodos de clases que utilizan </a:t>
            </a:r>
            <a:r>
              <a:rPr lang="es-MX" i="1" dirty="0"/>
              <a:t>la interfaz de programación de aplicaciones Java </a:t>
            </a:r>
            <a:r>
              <a:rPr lang="es-MX" dirty="0"/>
              <a:t>(API Java).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8BFF9C2-6105-45B0-84E7-40FD50657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18152" y="2093976"/>
            <a:ext cx="6804000" cy="4050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338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87F2D-7763-4D19-B740-13ED9292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Platform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60E5A-2647-4AD9-8BB7-E2256B0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57986" cy="2345489"/>
          </a:xfrm>
        </p:spPr>
        <p:txBody>
          <a:bodyPr/>
          <a:lstStyle/>
          <a:p>
            <a:r>
              <a:rPr lang="es-MX" dirty="0"/>
              <a:t>El Conjunto entre la MVJ y el API de Java</a:t>
            </a:r>
          </a:p>
          <a:p>
            <a:r>
              <a:rPr lang="es-MX" dirty="0"/>
              <a:t>Portabilidad: Los programas Java pueden ser ejecutados en cualquier tipo de computadora</a:t>
            </a:r>
          </a:p>
          <a:p>
            <a:r>
              <a:rPr lang="es-MX" dirty="0"/>
              <a:t>Implementación en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5EC73B-90DE-41E2-B890-1A4D78BBE6DE}"/>
              </a:ext>
            </a:extLst>
          </p:cNvPr>
          <p:cNvPicPr/>
          <p:nvPr/>
        </p:nvPicPr>
        <p:blipFill>
          <a:blip r:embed="rId2"/>
          <a:srcRect r="50253"/>
          <a:stretch/>
        </p:blipFill>
        <p:spPr>
          <a:xfrm>
            <a:off x="6264168" y="2093976"/>
            <a:ext cx="3823200" cy="3112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599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2F35D-CE8F-4E39-AB8A-D3FDA40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8FB2B-09FB-4DCF-AA25-395033523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Exclusión mutua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3A3BD3-1C92-49E7-9725-90845724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860331"/>
          </a:xfrm>
        </p:spPr>
        <p:txBody>
          <a:bodyPr/>
          <a:lstStyle/>
          <a:p>
            <a:r>
              <a:rPr lang="es-MX" dirty="0"/>
              <a:t>Los subprocesos trabajan de forma independiente</a:t>
            </a:r>
          </a:p>
          <a:p>
            <a:r>
              <a:rPr lang="es-MX" dirty="0"/>
              <a:t>No existe interacción entre ellos</a:t>
            </a:r>
          </a:p>
          <a:p>
            <a:r>
              <a:rPr lang="es-MX" dirty="0"/>
              <a:t>Implementada mediante el </a:t>
            </a:r>
            <a:r>
              <a:rPr lang="es-MX" i="1" dirty="0"/>
              <a:t>bloqueo de objetos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1BAFC0-8096-430E-A486-151FE19B6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6800" y="4557811"/>
            <a:ext cx="4754880" cy="640080"/>
          </a:xfrm>
        </p:spPr>
        <p:txBody>
          <a:bodyPr/>
          <a:lstStyle/>
          <a:p>
            <a:r>
              <a:rPr lang="es-MX" dirty="0"/>
              <a:t>Cooperación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B987D5-544D-4330-810C-F1490927C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6800" y="5252755"/>
            <a:ext cx="4754880" cy="685800"/>
          </a:xfrm>
        </p:spPr>
        <p:txBody>
          <a:bodyPr/>
          <a:lstStyle/>
          <a:p>
            <a:r>
              <a:rPr lang="es-MX" sz="2000" b="0" strike="noStrike" spc="-1" dirty="0">
                <a:solidFill>
                  <a:srgbClr val="000000"/>
                </a:solidFill>
                <a:latin typeface="Trebuchet MS"/>
              </a:rPr>
              <a:t>Los subprocesos trabajan en conjunto para lograr un objetivo en común</a:t>
            </a:r>
            <a:endParaRPr lang="en-US" sz="20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92B6DB-D1D5-487A-B346-A27EBF3A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96000" y="2048256"/>
            <a:ext cx="5366132" cy="4352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893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0BC7E-4033-4D97-99A9-E8BA2AFC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3E9A8-361D-47C4-B7A8-68368184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4128888" cy="3312440"/>
          </a:xfrm>
        </p:spPr>
        <p:txBody>
          <a:bodyPr/>
          <a:lstStyle/>
          <a:p>
            <a:r>
              <a:rPr lang="es-MX" dirty="0"/>
              <a:t>Cada objeto tiene un bloqueo</a:t>
            </a:r>
          </a:p>
          <a:p>
            <a:r>
              <a:rPr lang="es-MX" dirty="0"/>
              <a:t>Y un conjunto de instrucciones para manipularlo</a:t>
            </a:r>
          </a:p>
          <a:p>
            <a:pPr lvl="1"/>
            <a:r>
              <a:rPr lang="es-MX" dirty="0" err="1"/>
              <a:t>wait</a:t>
            </a:r>
            <a:endParaRPr lang="es-MX" dirty="0"/>
          </a:p>
          <a:p>
            <a:pPr lvl="1"/>
            <a:r>
              <a:rPr lang="es-MX" dirty="0" err="1"/>
              <a:t>notify</a:t>
            </a:r>
            <a:endParaRPr lang="es-MX" dirty="0"/>
          </a:p>
          <a:p>
            <a:pPr lvl="1"/>
            <a:r>
              <a:rPr lang="es-MX" dirty="0" err="1"/>
              <a:t>notifyAll</a:t>
            </a:r>
            <a:endParaRPr lang="es-MX" dirty="0"/>
          </a:p>
          <a:p>
            <a:pPr lvl="1"/>
            <a:r>
              <a:rPr lang="es-MX" dirty="0" err="1"/>
              <a:t>Thread.interrupt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AE3AB1-61FA-4A54-90EB-63122F7612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04832" y="2093976"/>
            <a:ext cx="5917320" cy="4191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481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8751D-5368-4FD6-8ECB-0F113B6A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626759" cy="1609344"/>
          </a:xfrm>
        </p:spPr>
        <p:txBody>
          <a:bodyPr/>
          <a:lstStyle/>
          <a:p>
            <a:r>
              <a:rPr lang="es-MX" dirty="0"/>
              <a:t>Monitor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20AD5-75BF-4FED-8149-21188C56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59200" cy="4050792"/>
          </a:xfrm>
        </p:spPr>
        <p:txBody>
          <a:bodyPr/>
          <a:lstStyle/>
          <a:p>
            <a:r>
              <a:rPr lang="es-MX" dirty="0"/>
              <a:t>Cualquier entidad que posea bloqueos y conjuntos de espera</a:t>
            </a:r>
          </a:p>
          <a:p>
            <a:r>
              <a:rPr lang="es-MX" dirty="0"/>
              <a:t>Cualquier objeto puede servir como </a:t>
            </a:r>
            <a:r>
              <a:rPr lang="es-MX" i="1" dirty="0"/>
              <a:t>monitor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18AA84-ED54-4200-B7E9-44458702C0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96607" y="484632"/>
            <a:ext cx="5884560" cy="5884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805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07D1-06C3-460A-A630-5C5C257A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 </a:t>
            </a:r>
            <a:r>
              <a:rPr lang="es-MX" dirty="0" err="1"/>
              <a:t>Regions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1236C-2370-40A3-B9BF-DBB240CC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04358"/>
          </a:xfrm>
        </p:spPr>
        <p:txBody>
          <a:bodyPr/>
          <a:lstStyle/>
          <a:p>
            <a:r>
              <a:rPr lang="es-MX" dirty="0"/>
              <a:t>Código que debe ejecutarse como indivisible con respecto a un monitor</a:t>
            </a:r>
          </a:p>
          <a:p>
            <a:r>
              <a:rPr lang="es-MX" dirty="0"/>
              <a:t>Para adquirir el monitor, se debe llegar a esta región del código</a:t>
            </a:r>
          </a:p>
          <a:p>
            <a:r>
              <a:rPr lang="es-MX" dirty="0"/>
              <a:t>Para ejecutar el código, se debe de adquirir el monitor</a:t>
            </a:r>
          </a:p>
          <a:p>
            <a:r>
              <a:rPr lang="es-MX" dirty="0"/>
              <a:t>Acceso exclusivo de los datos hasta que se libere el monitor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0C3517-508B-48A8-8803-3D64AAB6D33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102232" y="3822907"/>
            <a:ext cx="6019920" cy="3009960"/>
          </a:xfrm>
          <a:prstGeom prst="rect">
            <a:avLst/>
          </a:prstGeom>
          <a:ln w="0"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69047F-49A6-4803-937A-AFCB42E3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825766"/>
            <a:ext cx="3970703" cy="30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5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etras en made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0</TotalTime>
  <Words>925</Words>
  <Application>Microsoft Office PowerPoint</Application>
  <PresentationFormat>Panorámica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Trebuchet MS</vt:lpstr>
      <vt:lpstr>Wingdings</vt:lpstr>
      <vt:lpstr>Letras en madera</vt:lpstr>
      <vt:lpstr>La Máquina Virtual Java</vt:lpstr>
      <vt:lpstr>¿Dónde esta la MVJ?</vt:lpstr>
      <vt:lpstr>¿Dónde esta la MVJ?</vt:lpstr>
      <vt:lpstr>¿Dónde esta la MVJ?</vt:lpstr>
      <vt:lpstr>Java Platform</vt:lpstr>
      <vt:lpstr>Monitores</vt:lpstr>
      <vt:lpstr>Monitores</vt:lpstr>
      <vt:lpstr>Monitor</vt:lpstr>
      <vt:lpstr>Monitor Regions</vt:lpstr>
      <vt:lpstr>Monitor de la MVJ</vt:lpstr>
      <vt:lpstr>Monitor de la MVJ</vt:lpstr>
      <vt:lpstr>Monitor de la MVJ</vt:lpstr>
      <vt:lpstr>Object locking</vt:lpstr>
      <vt:lpstr>Object locking</vt:lpstr>
      <vt:lpstr>Instrucciones sincronizadas</vt:lpstr>
      <vt:lpstr>Instrucciones sincronizadas</vt:lpstr>
      <vt:lpstr>Instrucciones sincronizadas</vt:lpstr>
      <vt:lpstr>Instrucciones sincronizadas</vt:lpstr>
      <vt:lpstr>Presentación de PowerPoint</vt:lpstr>
      <vt:lpstr>Métodos sincronizados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Máquina Virtual Java</dc:title>
  <dc:creator>francis bl</dc:creator>
  <cp:lastModifiedBy>francis bl</cp:lastModifiedBy>
  <cp:revision>2</cp:revision>
  <dcterms:created xsi:type="dcterms:W3CDTF">2022-04-17T08:12:18Z</dcterms:created>
  <dcterms:modified xsi:type="dcterms:W3CDTF">2022-04-18T02:09:58Z</dcterms:modified>
</cp:coreProperties>
</file>