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0" r:id="rId4"/>
    <p:sldId id="259" r:id="rId5"/>
    <p:sldId id="261" r:id="rId6"/>
    <p:sldId id="265" r:id="rId7"/>
    <p:sldId id="266" r:id="rId8"/>
    <p:sldId id="267" r:id="rId9"/>
    <p:sldId id="268" r:id="rId10"/>
    <p:sldId id="262" r:id="rId11"/>
    <p:sldId id="263" r:id="rId12"/>
    <p:sldId id="264" r:id="rId13"/>
    <p:sldId id="269" r:id="rId14"/>
    <p:sldId id="270" r:id="rId15"/>
    <p:sldId id="271" r:id="rId16"/>
    <p:sldId id="272" r:id="rId17"/>
    <p:sldId id="273" r:id="rId18"/>
    <p:sldId id="274" r:id="rId19"/>
    <p:sldId id="275" r:id="rId20"/>
    <p:sldId id="276" r:id="rId21"/>
    <p:sldId id="278" r:id="rId22"/>
    <p:sldId id="277" r:id="rId23"/>
    <p:sldId id="279" r:id="rId24"/>
    <p:sldId id="281" r:id="rId25"/>
    <p:sldId id="282" r:id="rId26"/>
    <p:sldId id="283" r:id="rId27"/>
    <p:sldId id="280" r:id="rId28"/>
    <p:sldId id="284" r:id="rId29"/>
    <p:sldId id="285" r:id="rId30"/>
    <p:sldId id="286" r:id="rId31"/>
    <p:sldId id="288" r:id="rId32"/>
    <p:sldId id="287" r:id="rId33"/>
    <p:sldId id="289" r:id="rId34"/>
    <p:sldId id="290" r:id="rId35"/>
    <p:sldId id="291" r:id="rId36"/>
    <p:sldId id="292" r:id="rId37"/>
    <p:sldId id="293" r:id="rId38"/>
    <p:sldId id="296" r:id="rId39"/>
    <p:sldId id="294" r:id="rId40"/>
    <p:sldId id="295" r:id="rId41"/>
    <p:sldId id="297" r:id="rId42"/>
    <p:sldId id="298" r:id="rId43"/>
    <p:sldId id="299" r:id="rId44"/>
    <p:sldId id="300" r:id="rId45"/>
    <p:sldId id="301" r:id="rId46"/>
    <p:sldId id="302" r:id="rId47"/>
    <p:sldId id="304" r:id="rId48"/>
    <p:sldId id="303" r:id="rId49"/>
    <p:sldId id="30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7" autoAdjust="0"/>
    <p:restoredTop sz="94660"/>
  </p:normalViewPr>
  <p:slideViewPr>
    <p:cSldViewPr snapToGrid="0">
      <p:cViewPr varScale="1">
        <p:scale>
          <a:sx n="52" d="100"/>
          <a:sy n="52" d="100"/>
        </p:scale>
        <p:origin x="108" y="8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0AD75D-FB8D-47F2-AD84-92B52BFD7087}"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6D0CCE6-7701-4451-B490-C317295EE5E9}">
      <dgm:prSet/>
      <dgm:spPr/>
      <dgm:t>
        <a:bodyPr/>
        <a:lstStyle/>
        <a:p>
          <a:r>
            <a:rPr lang="es-MX"/>
            <a:t>Bajo consumo de energía.</a:t>
          </a:r>
          <a:endParaRPr lang="en-US"/>
        </a:p>
      </dgm:t>
    </dgm:pt>
    <dgm:pt modelId="{2D0D2B7C-610C-49CE-824D-E02777389447}" type="parTrans" cxnId="{2AB8D47A-0127-43A3-B6E3-B74424FBF03F}">
      <dgm:prSet/>
      <dgm:spPr/>
      <dgm:t>
        <a:bodyPr/>
        <a:lstStyle/>
        <a:p>
          <a:endParaRPr lang="en-US"/>
        </a:p>
      </dgm:t>
    </dgm:pt>
    <dgm:pt modelId="{50C86879-9362-4A18-B3A5-549A64FC0C9F}" type="sibTrans" cxnId="{2AB8D47A-0127-43A3-B6E3-B74424FBF03F}">
      <dgm:prSet/>
      <dgm:spPr/>
      <dgm:t>
        <a:bodyPr/>
        <a:lstStyle/>
        <a:p>
          <a:endParaRPr lang="en-US"/>
        </a:p>
      </dgm:t>
    </dgm:pt>
    <dgm:pt modelId="{A1927FC5-2C16-4897-9839-E285C7FBF706}">
      <dgm:prSet/>
      <dgm:spPr/>
      <dgm:t>
        <a:bodyPr/>
        <a:lstStyle/>
        <a:p>
          <a:r>
            <a:rPr lang="es-MX"/>
            <a:t>Alta densidad de integración.</a:t>
          </a:r>
          <a:endParaRPr lang="en-US"/>
        </a:p>
      </dgm:t>
    </dgm:pt>
    <dgm:pt modelId="{4A8198DA-2ADA-4586-B0DA-23E69EAB745B}" type="parTrans" cxnId="{1CB21FFF-514B-4151-B3DF-8F3B8ED76871}">
      <dgm:prSet/>
      <dgm:spPr/>
      <dgm:t>
        <a:bodyPr/>
        <a:lstStyle/>
        <a:p>
          <a:endParaRPr lang="en-US"/>
        </a:p>
      </dgm:t>
    </dgm:pt>
    <dgm:pt modelId="{3B01CDA0-EF44-44A4-A150-904C5A2B2BBA}" type="sibTrans" cxnId="{1CB21FFF-514B-4151-B3DF-8F3B8ED76871}">
      <dgm:prSet/>
      <dgm:spPr/>
      <dgm:t>
        <a:bodyPr/>
        <a:lstStyle/>
        <a:p>
          <a:endParaRPr lang="en-US"/>
        </a:p>
      </dgm:t>
    </dgm:pt>
    <dgm:pt modelId="{2FAF5251-310E-4DEA-A9CF-335A40BA1CF4}">
      <dgm:prSet/>
      <dgm:spPr/>
      <dgm:t>
        <a:bodyPr/>
        <a:lstStyle/>
        <a:p>
          <a:r>
            <a:rPr lang="es-MX"/>
            <a:t>Coste reducido.</a:t>
          </a:r>
          <a:endParaRPr lang="en-US"/>
        </a:p>
      </dgm:t>
    </dgm:pt>
    <dgm:pt modelId="{2C7FE4E0-6205-4184-B133-5DC955752A05}" type="parTrans" cxnId="{8BAE54DB-7782-490D-B886-5E57E19ECCA3}">
      <dgm:prSet/>
      <dgm:spPr/>
      <dgm:t>
        <a:bodyPr/>
        <a:lstStyle/>
        <a:p>
          <a:endParaRPr lang="en-US"/>
        </a:p>
      </dgm:t>
    </dgm:pt>
    <dgm:pt modelId="{EB2BDD07-022C-432C-AE25-EF47691C195B}" type="sibTrans" cxnId="{8BAE54DB-7782-490D-B886-5E57E19ECCA3}">
      <dgm:prSet/>
      <dgm:spPr/>
      <dgm:t>
        <a:bodyPr/>
        <a:lstStyle/>
        <a:p>
          <a:endParaRPr lang="en-US"/>
        </a:p>
      </dgm:t>
    </dgm:pt>
    <dgm:pt modelId="{9C0A4BF7-E9A3-4F99-8E9E-32D60C5E0FB3}">
      <dgm:prSet/>
      <dgm:spPr/>
      <dgm:t>
        <a:bodyPr/>
        <a:lstStyle/>
        <a:p>
          <a:r>
            <a:rPr lang="es-MX"/>
            <a:t>Tiempos de ciclo elevado.</a:t>
          </a:r>
          <a:endParaRPr lang="en-US"/>
        </a:p>
      </dgm:t>
    </dgm:pt>
    <dgm:pt modelId="{84A4860B-E358-4AA0-AD9B-2D2C21C16ADA}" type="parTrans" cxnId="{5DF8558D-A54F-47D1-B46E-99709872E4EE}">
      <dgm:prSet/>
      <dgm:spPr/>
      <dgm:t>
        <a:bodyPr/>
        <a:lstStyle/>
        <a:p>
          <a:endParaRPr lang="en-US"/>
        </a:p>
      </dgm:t>
    </dgm:pt>
    <dgm:pt modelId="{6727B037-B327-4158-BA17-E4AB48E70EC9}" type="sibTrans" cxnId="{5DF8558D-A54F-47D1-B46E-99709872E4EE}">
      <dgm:prSet/>
      <dgm:spPr/>
      <dgm:t>
        <a:bodyPr/>
        <a:lstStyle/>
        <a:p>
          <a:endParaRPr lang="en-US"/>
        </a:p>
      </dgm:t>
    </dgm:pt>
    <dgm:pt modelId="{C05F13B7-26DE-44B3-922C-FDE816F0860F}">
      <dgm:prSet/>
      <dgm:spPr/>
      <dgm:t>
        <a:bodyPr/>
        <a:lstStyle/>
        <a:p>
          <a:r>
            <a:rPr lang="es-MX"/>
            <a:t>Necesidad de refresco.</a:t>
          </a:r>
          <a:endParaRPr lang="en-US"/>
        </a:p>
      </dgm:t>
    </dgm:pt>
    <dgm:pt modelId="{3473EA08-83E5-4D17-AC68-8A08F8A10059}" type="parTrans" cxnId="{F398BAB3-6C03-474A-8308-E92A50EB54EE}">
      <dgm:prSet/>
      <dgm:spPr/>
      <dgm:t>
        <a:bodyPr/>
        <a:lstStyle/>
        <a:p>
          <a:endParaRPr lang="en-US"/>
        </a:p>
      </dgm:t>
    </dgm:pt>
    <dgm:pt modelId="{BA501D3B-A1FC-4C50-A7BA-63E26BFFB73F}" type="sibTrans" cxnId="{F398BAB3-6C03-474A-8308-E92A50EB54EE}">
      <dgm:prSet/>
      <dgm:spPr/>
      <dgm:t>
        <a:bodyPr/>
        <a:lstStyle/>
        <a:p>
          <a:endParaRPr lang="en-US"/>
        </a:p>
      </dgm:t>
    </dgm:pt>
    <dgm:pt modelId="{39F067A4-628D-47E7-80F9-C478EAFFB190}">
      <dgm:prSet/>
      <dgm:spPr/>
      <dgm:t>
        <a:bodyPr/>
        <a:lstStyle/>
        <a:p>
          <a:r>
            <a:rPr lang="es-MX"/>
            <a:t>Diseño de memoria principal</a:t>
          </a:r>
          <a:endParaRPr lang="en-US"/>
        </a:p>
      </dgm:t>
    </dgm:pt>
    <dgm:pt modelId="{113A4A5D-50CE-41E9-9C53-BA18C5B67928}" type="parTrans" cxnId="{4BBAC837-EE3B-48D8-B057-BF4C3EE556BC}">
      <dgm:prSet/>
      <dgm:spPr/>
      <dgm:t>
        <a:bodyPr/>
        <a:lstStyle/>
        <a:p>
          <a:endParaRPr lang="en-US"/>
        </a:p>
      </dgm:t>
    </dgm:pt>
    <dgm:pt modelId="{298D013B-FCEF-4268-8700-5F0AC6D0E27E}" type="sibTrans" cxnId="{4BBAC837-EE3B-48D8-B057-BF4C3EE556BC}">
      <dgm:prSet/>
      <dgm:spPr/>
      <dgm:t>
        <a:bodyPr/>
        <a:lstStyle/>
        <a:p>
          <a:endParaRPr lang="en-US"/>
        </a:p>
      </dgm:t>
    </dgm:pt>
    <dgm:pt modelId="{18519A07-5300-42C9-9439-528960DBA7C6}" type="pres">
      <dgm:prSet presAssocID="{CE0AD75D-FB8D-47F2-AD84-92B52BFD7087}" presName="root" presStyleCnt="0">
        <dgm:presLayoutVars>
          <dgm:dir/>
          <dgm:resizeHandles val="exact"/>
        </dgm:presLayoutVars>
      </dgm:prSet>
      <dgm:spPr/>
    </dgm:pt>
    <dgm:pt modelId="{AE51FCFD-5FA2-482B-982E-0113F13D28D2}" type="pres">
      <dgm:prSet presAssocID="{16D0CCE6-7701-4451-B490-C317295EE5E9}" presName="compNode" presStyleCnt="0"/>
      <dgm:spPr/>
    </dgm:pt>
    <dgm:pt modelId="{70A8A742-73A8-4694-AAC9-CE1747EF772F}" type="pres">
      <dgm:prSet presAssocID="{16D0CCE6-7701-4451-B490-C317295EE5E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ss clef"/>
        </a:ext>
      </dgm:extLst>
    </dgm:pt>
    <dgm:pt modelId="{7525B159-2329-470F-9642-DAD802F2FBEB}" type="pres">
      <dgm:prSet presAssocID="{16D0CCE6-7701-4451-B490-C317295EE5E9}" presName="spaceRect" presStyleCnt="0"/>
      <dgm:spPr/>
    </dgm:pt>
    <dgm:pt modelId="{63F88879-E9F7-4B5C-A593-C89A39452BC1}" type="pres">
      <dgm:prSet presAssocID="{16D0CCE6-7701-4451-B490-C317295EE5E9}" presName="textRect" presStyleLbl="revTx" presStyleIdx="0" presStyleCnt="6">
        <dgm:presLayoutVars>
          <dgm:chMax val="1"/>
          <dgm:chPref val="1"/>
        </dgm:presLayoutVars>
      </dgm:prSet>
      <dgm:spPr/>
    </dgm:pt>
    <dgm:pt modelId="{A5865B87-C916-4A20-A4F2-AA078DAFAF73}" type="pres">
      <dgm:prSet presAssocID="{50C86879-9362-4A18-B3A5-549A64FC0C9F}" presName="sibTrans" presStyleCnt="0"/>
      <dgm:spPr/>
    </dgm:pt>
    <dgm:pt modelId="{DC99665B-9FCA-444F-A07C-3B2066D21FC0}" type="pres">
      <dgm:prSet presAssocID="{A1927FC5-2C16-4897-9839-E285C7FBF706}" presName="compNode" presStyleCnt="0"/>
      <dgm:spPr/>
    </dgm:pt>
    <dgm:pt modelId="{D03033F5-2C4C-4027-8204-D51D95744CFB}" type="pres">
      <dgm:prSet presAssocID="{A1927FC5-2C16-4897-9839-E285C7FBF70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udad"/>
        </a:ext>
      </dgm:extLst>
    </dgm:pt>
    <dgm:pt modelId="{6E159512-5B5F-4F43-A2D1-3ADDCB0F4E81}" type="pres">
      <dgm:prSet presAssocID="{A1927FC5-2C16-4897-9839-E285C7FBF706}" presName="spaceRect" presStyleCnt="0"/>
      <dgm:spPr/>
    </dgm:pt>
    <dgm:pt modelId="{9D946099-3FD4-4A7B-86B4-1AB32FEFB8E7}" type="pres">
      <dgm:prSet presAssocID="{A1927FC5-2C16-4897-9839-E285C7FBF706}" presName="textRect" presStyleLbl="revTx" presStyleIdx="1" presStyleCnt="6">
        <dgm:presLayoutVars>
          <dgm:chMax val="1"/>
          <dgm:chPref val="1"/>
        </dgm:presLayoutVars>
      </dgm:prSet>
      <dgm:spPr/>
    </dgm:pt>
    <dgm:pt modelId="{EAF13D32-C492-4698-88CF-E4424517796B}" type="pres">
      <dgm:prSet presAssocID="{3B01CDA0-EF44-44A4-A150-904C5A2B2BBA}" presName="sibTrans" presStyleCnt="0"/>
      <dgm:spPr/>
    </dgm:pt>
    <dgm:pt modelId="{91386EC3-0168-4829-A698-0831344EEFF3}" type="pres">
      <dgm:prSet presAssocID="{2FAF5251-310E-4DEA-A9CF-335A40BA1CF4}" presName="compNode" presStyleCnt="0"/>
      <dgm:spPr/>
    </dgm:pt>
    <dgm:pt modelId="{D6968EF0-9F5B-43AA-9FF7-E5590E611CAB}" type="pres">
      <dgm:prSet presAssocID="{2FAF5251-310E-4DEA-A9CF-335A40BA1CF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nero"/>
        </a:ext>
      </dgm:extLst>
    </dgm:pt>
    <dgm:pt modelId="{8E9D3C19-F6C4-4754-80D1-F877576EAD21}" type="pres">
      <dgm:prSet presAssocID="{2FAF5251-310E-4DEA-A9CF-335A40BA1CF4}" presName="spaceRect" presStyleCnt="0"/>
      <dgm:spPr/>
    </dgm:pt>
    <dgm:pt modelId="{3A98ABD4-A545-4D7E-8384-0C7EE94C5ADE}" type="pres">
      <dgm:prSet presAssocID="{2FAF5251-310E-4DEA-A9CF-335A40BA1CF4}" presName="textRect" presStyleLbl="revTx" presStyleIdx="2" presStyleCnt="6">
        <dgm:presLayoutVars>
          <dgm:chMax val="1"/>
          <dgm:chPref val="1"/>
        </dgm:presLayoutVars>
      </dgm:prSet>
      <dgm:spPr/>
    </dgm:pt>
    <dgm:pt modelId="{8F14048B-9F7E-45DA-A769-82ABD1D924BA}" type="pres">
      <dgm:prSet presAssocID="{EB2BDD07-022C-432C-AE25-EF47691C195B}" presName="sibTrans" presStyleCnt="0"/>
      <dgm:spPr/>
    </dgm:pt>
    <dgm:pt modelId="{9A4FD294-842B-4272-8D29-B12766C80BE8}" type="pres">
      <dgm:prSet presAssocID="{9C0A4BF7-E9A3-4F99-8E9E-32D60C5E0FB3}" presName="compNode" presStyleCnt="0"/>
      <dgm:spPr/>
    </dgm:pt>
    <dgm:pt modelId="{53DA2AA9-DB96-4713-9F72-FC87E537E80F}" type="pres">
      <dgm:prSet presAssocID="{9C0A4BF7-E9A3-4F99-8E9E-32D60C5E0FB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petir"/>
        </a:ext>
      </dgm:extLst>
    </dgm:pt>
    <dgm:pt modelId="{3011B6BF-880C-445D-BBB3-4404F4F50FC8}" type="pres">
      <dgm:prSet presAssocID="{9C0A4BF7-E9A3-4F99-8E9E-32D60C5E0FB3}" presName="spaceRect" presStyleCnt="0"/>
      <dgm:spPr/>
    </dgm:pt>
    <dgm:pt modelId="{C6A1C401-64CE-4BC8-B544-62F4933034E8}" type="pres">
      <dgm:prSet presAssocID="{9C0A4BF7-E9A3-4F99-8E9E-32D60C5E0FB3}" presName="textRect" presStyleLbl="revTx" presStyleIdx="3" presStyleCnt="6">
        <dgm:presLayoutVars>
          <dgm:chMax val="1"/>
          <dgm:chPref val="1"/>
        </dgm:presLayoutVars>
      </dgm:prSet>
      <dgm:spPr/>
    </dgm:pt>
    <dgm:pt modelId="{A3C3B43E-1A35-4140-B1E5-CDF6EAE17DDB}" type="pres">
      <dgm:prSet presAssocID="{6727B037-B327-4158-BA17-E4AB48E70EC9}" presName="sibTrans" presStyleCnt="0"/>
      <dgm:spPr/>
    </dgm:pt>
    <dgm:pt modelId="{DDBB94BD-EA75-4C6C-AD4B-E15F3233EEDC}" type="pres">
      <dgm:prSet presAssocID="{C05F13B7-26DE-44B3-922C-FDE816F0860F}" presName="compNode" presStyleCnt="0"/>
      <dgm:spPr/>
    </dgm:pt>
    <dgm:pt modelId="{9C187071-87FC-480A-BD86-B061DF33A1F6}" type="pres">
      <dgm:prSet presAssocID="{C05F13B7-26DE-44B3-922C-FDE816F0860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tella"/>
        </a:ext>
      </dgm:extLst>
    </dgm:pt>
    <dgm:pt modelId="{E5CF0500-500C-49D6-9BF0-38DFC1A43F1B}" type="pres">
      <dgm:prSet presAssocID="{C05F13B7-26DE-44B3-922C-FDE816F0860F}" presName="spaceRect" presStyleCnt="0"/>
      <dgm:spPr/>
    </dgm:pt>
    <dgm:pt modelId="{4244F180-DA24-4F7B-BCCB-FB0C498D18A8}" type="pres">
      <dgm:prSet presAssocID="{C05F13B7-26DE-44B3-922C-FDE816F0860F}" presName="textRect" presStyleLbl="revTx" presStyleIdx="4" presStyleCnt="6">
        <dgm:presLayoutVars>
          <dgm:chMax val="1"/>
          <dgm:chPref val="1"/>
        </dgm:presLayoutVars>
      </dgm:prSet>
      <dgm:spPr/>
    </dgm:pt>
    <dgm:pt modelId="{F4E3E351-2077-4BE2-8094-8FE4572B0345}" type="pres">
      <dgm:prSet presAssocID="{BA501D3B-A1FC-4C50-A7BA-63E26BFFB73F}" presName="sibTrans" presStyleCnt="0"/>
      <dgm:spPr/>
    </dgm:pt>
    <dgm:pt modelId="{E560FEFF-A55F-49FF-AA33-2EF5521DCCB9}" type="pres">
      <dgm:prSet presAssocID="{39F067A4-628D-47E7-80F9-C478EAFFB190}" presName="compNode" presStyleCnt="0"/>
      <dgm:spPr/>
    </dgm:pt>
    <dgm:pt modelId="{F1B3E603-1FE7-4528-AD52-BD2ADE4600AC}" type="pres">
      <dgm:prSet presAssocID="{39F067A4-628D-47E7-80F9-C478EAFFB19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C83A46F2-7040-453A-ACF6-CFCF059D268A}" type="pres">
      <dgm:prSet presAssocID="{39F067A4-628D-47E7-80F9-C478EAFFB190}" presName="spaceRect" presStyleCnt="0"/>
      <dgm:spPr/>
    </dgm:pt>
    <dgm:pt modelId="{F0358D02-A769-470F-8085-B4CC12460CDD}" type="pres">
      <dgm:prSet presAssocID="{39F067A4-628D-47E7-80F9-C478EAFFB190}" presName="textRect" presStyleLbl="revTx" presStyleIdx="5" presStyleCnt="6">
        <dgm:presLayoutVars>
          <dgm:chMax val="1"/>
          <dgm:chPref val="1"/>
        </dgm:presLayoutVars>
      </dgm:prSet>
      <dgm:spPr/>
    </dgm:pt>
  </dgm:ptLst>
  <dgm:cxnLst>
    <dgm:cxn modelId="{0428CF02-BAB4-4625-8D0A-E0B90A5E601D}" type="presOf" srcId="{C05F13B7-26DE-44B3-922C-FDE816F0860F}" destId="{4244F180-DA24-4F7B-BCCB-FB0C498D18A8}" srcOrd="0" destOrd="0" presId="urn:microsoft.com/office/officeart/2018/2/layout/IconLabelList"/>
    <dgm:cxn modelId="{EF471034-8C4A-4B5F-B7E0-57A6A9D4F24A}" type="presOf" srcId="{2FAF5251-310E-4DEA-A9CF-335A40BA1CF4}" destId="{3A98ABD4-A545-4D7E-8384-0C7EE94C5ADE}" srcOrd="0" destOrd="0" presId="urn:microsoft.com/office/officeart/2018/2/layout/IconLabelList"/>
    <dgm:cxn modelId="{4BBAC837-EE3B-48D8-B057-BF4C3EE556BC}" srcId="{CE0AD75D-FB8D-47F2-AD84-92B52BFD7087}" destId="{39F067A4-628D-47E7-80F9-C478EAFFB190}" srcOrd="5" destOrd="0" parTransId="{113A4A5D-50CE-41E9-9C53-BA18C5B67928}" sibTransId="{298D013B-FCEF-4268-8700-5F0AC6D0E27E}"/>
    <dgm:cxn modelId="{9A37E572-D0F7-44DC-BA61-76746F7AC011}" type="presOf" srcId="{16D0CCE6-7701-4451-B490-C317295EE5E9}" destId="{63F88879-E9F7-4B5C-A593-C89A39452BC1}" srcOrd="0" destOrd="0" presId="urn:microsoft.com/office/officeart/2018/2/layout/IconLabelList"/>
    <dgm:cxn modelId="{2AB8D47A-0127-43A3-B6E3-B74424FBF03F}" srcId="{CE0AD75D-FB8D-47F2-AD84-92B52BFD7087}" destId="{16D0CCE6-7701-4451-B490-C317295EE5E9}" srcOrd="0" destOrd="0" parTransId="{2D0D2B7C-610C-49CE-824D-E02777389447}" sibTransId="{50C86879-9362-4A18-B3A5-549A64FC0C9F}"/>
    <dgm:cxn modelId="{5DF8558D-A54F-47D1-B46E-99709872E4EE}" srcId="{CE0AD75D-FB8D-47F2-AD84-92B52BFD7087}" destId="{9C0A4BF7-E9A3-4F99-8E9E-32D60C5E0FB3}" srcOrd="3" destOrd="0" parTransId="{84A4860B-E358-4AA0-AD9B-2D2C21C16ADA}" sibTransId="{6727B037-B327-4158-BA17-E4AB48E70EC9}"/>
    <dgm:cxn modelId="{4B48C597-771E-4474-85C3-B158FB3A0788}" type="presOf" srcId="{39F067A4-628D-47E7-80F9-C478EAFFB190}" destId="{F0358D02-A769-470F-8085-B4CC12460CDD}" srcOrd="0" destOrd="0" presId="urn:microsoft.com/office/officeart/2018/2/layout/IconLabelList"/>
    <dgm:cxn modelId="{F398BAB3-6C03-474A-8308-E92A50EB54EE}" srcId="{CE0AD75D-FB8D-47F2-AD84-92B52BFD7087}" destId="{C05F13B7-26DE-44B3-922C-FDE816F0860F}" srcOrd="4" destOrd="0" parTransId="{3473EA08-83E5-4D17-AC68-8A08F8A10059}" sibTransId="{BA501D3B-A1FC-4C50-A7BA-63E26BFFB73F}"/>
    <dgm:cxn modelId="{E0D00FBF-A254-4611-A043-0CE2510F4843}" type="presOf" srcId="{9C0A4BF7-E9A3-4F99-8E9E-32D60C5E0FB3}" destId="{C6A1C401-64CE-4BC8-B544-62F4933034E8}" srcOrd="0" destOrd="0" presId="urn:microsoft.com/office/officeart/2018/2/layout/IconLabelList"/>
    <dgm:cxn modelId="{45B93ADA-2128-47F7-AC9D-64ACF827FB74}" type="presOf" srcId="{CE0AD75D-FB8D-47F2-AD84-92B52BFD7087}" destId="{18519A07-5300-42C9-9439-528960DBA7C6}" srcOrd="0" destOrd="0" presId="urn:microsoft.com/office/officeart/2018/2/layout/IconLabelList"/>
    <dgm:cxn modelId="{8BAE54DB-7782-490D-B886-5E57E19ECCA3}" srcId="{CE0AD75D-FB8D-47F2-AD84-92B52BFD7087}" destId="{2FAF5251-310E-4DEA-A9CF-335A40BA1CF4}" srcOrd="2" destOrd="0" parTransId="{2C7FE4E0-6205-4184-B133-5DC955752A05}" sibTransId="{EB2BDD07-022C-432C-AE25-EF47691C195B}"/>
    <dgm:cxn modelId="{506E35DC-4C84-4D90-9479-231446F2AA0E}" type="presOf" srcId="{A1927FC5-2C16-4897-9839-E285C7FBF706}" destId="{9D946099-3FD4-4A7B-86B4-1AB32FEFB8E7}" srcOrd="0" destOrd="0" presId="urn:microsoft.com/office/officeart/2018/2/layout/IconLabelList"/>
    <dgm:cxn modelId="{1CB21FFF-514B-4151-B3DF-8F3B8ED76871}" srcId="{CE0AD75D-FB8D-47F2-AD84-92B52BFD7087}" destId="{A1927FC5-2C16-4897-9839-E285C7FBF706}" srcOrd="1" destOrd="0" parTransId="{4A8198DA-2ADA-4586-B0DA-23E69EAB745B}" sibTransId="{3B01CDA0-EF44-44A4-A150-904C5A2B2BBA}"/>
    <dgm:cxn modelId="{8C74AC5D-10CE-4E5B-8277-6B10152B0B9A}" type="presParOf" srcId="{18519A07-5300-42C9-9439-528960DBA7C6}" destId="{AE51FCFD-5FA2-482B-982E-0113F13D28D2}" srcOrd="0" destOrd="0" presId="urn:microsoft.com/office/officeart/2018/2/layout/IconLabelList"/>
    <dgm:cxn modelId="{3A2C9CD6-4856-4A60-861B-0E9888A242B2}" type="presParOf" srcId="{AE51FCFD-5FA2-482B-982E-0113F13D28D2}" destId="{70A8A742-73A8-4694-AAC9-CE1747EF772F}" srcOrd="0" destOrd="0" presId="urn:microsoft.com/office/officeart/2018/2/layout/IconLabelList"/>
    <dgm:cxn modelId="{209E9F65-3BEE-4FE7-8FF0-38928612BDCA}" type="presParOf" srcId="{AE51FCFD-5FA2-482B-982E-0113F13D28D2}" destId="{7525B159-2329-470F-9642-DAD802F2FBEB}" srcOrd="1" destOrd="0" presId="urn:microsoft.com/office/officeart/2018/2/layout/IconLabelList"/>
    <dgm:cxn modelId="{974BD899-2113-4F22-878B-A3D0D79F1A8E}" type="presParOf" srcId="{AE51FCFD-5FA2-482B-982E-0113F13D28D2}" destId="{63F88879-E9F7-4B5C-A593-C89A39452BC1}" srcOrd="2" destOrd="0" presId="urn:microsoft.com/office/officeart/2018/2/layout/IconLabelList"/>
    <dgm:cxn modelId="{FF74E5A6-0B2D-48BF-9A0E-48E8B7F021A4}" type="presParOf" srcId="{18519A07-5300-42C9-9439-528960DBA7C6}" destId="{A5865B87-C916-4A20-A4F2-AA078DAFAF73}" srcOrd="1" destOrd="0" presId="urn:microsoft.com/office/officeart/2018/2/layout/IconLabelList"/>
    <dgm:cxn modelId="{88551974-04F3-48E8-BA50-44172A450D2D}" type="presParOf" srcId="{18519A07-5300-42C9-9439-528960DBA7C6}" destId="{DC99665B-9FCA-444F-A07C-3B2066D21FC0}" srcOrd="2" destOrd="0" presId="urn:microsoft.com/office/officeart/2018/2/layout/IconLabelList"/>
    <dgm:cxn modelId="{B2D2D8C9-8547-4137-8027-C1C798F609B1}" type="presParOf" srcId="{DC99665B-9FCA-444F-A07C-3B2066D21FC0}" destId="{D03033F5-2C4C-4027-8204-D51D95744CFB}" srcOrd="0" destOrd="0" presId="urn:microsoft.com/office/officeart/2018/2/layout/IconLabelList"/>
    <dgm:cxn modelId="{4A62760F-CFFF-4230-BD48-C3B3B62F9FCD}" type="presParOf" srcId="{DC99665B-9FCA-444F-A07C-3B2066D21FC0}" destId="{6E159512-5B5F-4F43-A2D1-3ADDCB0F4E81}" srcOrd="1" destOrd="0" presId="urn:microsoft.com/office/officeart/2018/2/layout/IconLabelList"/>
    <dgm:cxn modelId="{C42F3B12-F7B9-498D-87A9-06E155CF6C80}" type="presParOf" srcId="{DC99665B-9FCA-444F-A07C-3B2066D21FC0}" destId="{9D946099-3FD4-4A7B-86B4-1AB32FEFB8E7}" srcOrd="2" destOrd="0" presId="urn:microsoft.com/office/officeart/2018/2/layout/IconLabelList"/>
    <dgm:cxn modelId="{7DC8D9BA-3B63-4FB7-B3B1-B3137AD06956}" type="presParOf" srcId="{18519A07-5300-42C9-9439-528960DBA7C6}" destId="{EAF13D32-C492-4698-88CF-E4424517796B}" srcOrd="3" destOrd="0" presId="urn:microsoft.com/office/officeart/2018/2/layout/IconLabelList"/>
    <dgm:cxn modelId="{5253FD97-5ED5-4849-B573-A4EAA4A83B2E}" type="presParOf" srcId="{18519A07-5300-42C9-9439-528960DBA7C6}" destId="{91386EC3-0168-4829-A698-0831344EEFF3}" srcOrd="4" destOrd="0" presId="urn:microsoft.com/office/officeart/2018/2/layout/IconLabelList"/>
    <dgm:cxn modelId="{C8434693-B71F-4372-A5DC-3D3211AE2B6D}" type="presParOf" srcId="{91386EC3-0168-4829-A698-0831344EEFF3}" destId="{D6968EF0-9F5B-43AA-9FF7-E5590E611CAB}" srcOrd="0" destOrd="0" presId="urn:microsoft.com/office/officeart/2018/2/layout/IconLabelList"/>
    <dgm:cxn modelId="{DC86E13D-67EF-44B3-B6AF-869E859063D5}" type="presParOf" srcId="{91386EC3-0168-4829-A698-0831344EEFF3}" destId="{8E9D3C19-F6C4-4754-80D1-F877576EAD21}" srcOrd="1" destOrd="0" presId="urn:microsoft.com/office/officeart/2018/2/layout/IconLabelList"/>
    <dgm:cxn modelId="{DA633190-8E30-49A4-8604-622FD0E5EBE0}" type="presParOf" srcId="{91386EC3-0168-4829-A698-0831344EEFF3}" destId="{3A98ABD4-A545-4D7E-8384-0C7EE94C5ADE}" srcOrd="2" destOrd="0" presId="urn:microsoft.com/office/officeart/2018/2/layout/IconLabelList"/>
    <dgm:cxn modelId="{F996BC3B-9C66-40EE-A7BC-BC7BE71817A7}" type="presParOf" srcId="{18519A07-5300-42C9-9439-528960DBA7C6}" destId="{8F14048B-9F7E-45DA-A769-82ABD1D924BA}" srcOrd="5" destOrd="0" presId="urn:microsoft.com/office/officeart/2018/2/layout/IconLabelList"/>
    <dgm:cxn modelId="{FB90C90B-9BAB-49AD-ABD3-78AE14209F8A}" type="presParOf" srcId="{18519A07-5300-42C9-9439-528960DBA7C6}" destId="{9A4FD294-842B-4272-8D29-B12766C80BE8}" srcOrd="6" destOrd="0" presId="urn:microsoft.com/office/officeart/2018/2/layout/IconLabelList"/>
    <dgm:cxn modelId="{FA8E75BC-A19A-4683-A165-1F5364BB8415}" type="presParOf" srcId="{9A4FD294-842B-4272-8D29-B12766C80BE8}" destId="{53DA2AA9-DB96-4713-9F72-FC87E537E80F}" srcOrd="0" destOrd="0" presId="urn:microsoft.com/office/officeart/2018/2/layout/IconLabelList"/>
    <dgm:cxn modelId="{81F35687-EED1-4856-9068-C449E751751E}" type="presParOf" srcId="{9A4FD294-842B-4272-8D29-B12766C80BE8}" destId="{3011B6BF-880C-445D-BBB3-4404F4F50FC8}" srcOrd="1" destOrd="0" presId="urn:microsoft.com/office/officeart/2018/2/layout/IconLabelList"/>
    <dgm:cxn modelId="{07597F16-0FCA-4E9A-BBDC-8EAA3F287CA4}" type="presParOf" srcId="{9A4FD294-842B-4272-8D29-B12766C80BE8}" destId="{C6A1C401-64CE-4BC8-B544-62F4933034E8}" srcOrd="2" destOrd="0" presId="urn:microsoft.com/office/officeart/2018/2/layout/IconLabelList"/>
    <dgm:cxn modelId="{D8CE0458-36A3-4FD5-8B72-6ACA866ABABE}" type="presParOf" srcId="{18519A07-5300-42C9-9439-528960DBA7C6}" destId="{A3C3B43E-1A35-4140-B1E5-CDF6EAE17DDB}" srcOrd="7" destOrd="0" presId="urn:microsoft.com/office/officeart/2018/2/layout/IconLabelList"/>
    <dgm:cxn modelId="{3B800432-9CC4-49F2-812B-DC37FCCB34B6}" type="presParOf" srcId="{18519A07-5300-42C9-9439-528960DBA7C6}" destId="{DDBB94BD-EA75-4C6C-AD4B-E15F3233EEDC}" srcOrd="8" destOrd="0" presId="urn:microsoft.com/office/officeart/2018/2/layout/IconLabelList"/>
    <dgm:cxn modelId="{C4874CD2-043D-4F5B-8174-C306F2DFA78B}" type="presParOf" srcId="{DDBB94BD-EA75-4C6C-AD4B-E15F3233EEDC}" destId="{9C187071-87FC-480A-BD86-B061DF33A1F6}" srcOrd="0" destOrd="0" presId="urn:microsoft.com/office/officeart/2018/2/layout/IconLabelList"/>
    <dgm:cxn modelId="{33CDBBEB-EEC0-4E87-B61B-BA123BFABA32}" type="presParOf" srcId="{DDBB94BD-EA75-4C6C-AD4B-E15F3233EEDC}" destId="{E5CF0500-500C-49D6-9BF0-38DFC1A43F1B}" srcOrd="1" destOrd="0" presId="urn:microsoft.com/office/officeart/2018/2/layout/IconLabelList"/>
    <dgm:cxn modelId="{A7F5B757-258D-4033-A1C7-29AD9BDB1FF7}" type="presParOf" srcId="{DDBB94BD-EA75-4C6C-AD4B-E15F3233EEDC}" destId="{4244F180-DA24-4F7B-BCCB-FB0C498D18A8}" srcOrd="2" destOrd="0" presId="urn:microsoft.com/office/officeart/2018/2/layout/IconLabelList"/>
    <dgm:cxn modelId="{F1236606-FD6C-4B8D-8D0D-0754747F34DD}" type="presParOf" srcId="{18519A07-5300-42C9-9439-528960DBA7C6}" destId="{F4E3E351-2077-4BE2-8094-8FE4572B0345}" srcOrd="9" destOrd="0" presId="urn:microsoft.com/office/officeart/2018/2/layout/IconLabelList"/>
    <dgm:cxn modelId="{E2830D0E-51A5-4C2E-BC62-D041510B8CB8}" type="presParOf" srcId="{18519A07-5300-42C9-9439-528960DBA7C6}" destId="{E560FEFF-A55F-49FF-AA33-2EF5521DCCB9}" srcOrd="10" destOrd="0" presId="urn:microsoft.com/office/officeart/2018/2/layout/IconLabelList"/>
    <dgm:cxn modelId="{D9FD7F53-1D2E-4B72-85A1-B15596115C42}" type="presParOf" srcId="{E560FEFF-A55F-49FF-AA33-2EF5521DCCB9}" destId="{F1B3E603-1FE7-4528-AD52-BD2ADE4600AC}" srcOrd="0" destOrd="0" presId="urn:microsoft.com/office/officeart/2018/2/layout/IconLabelList"/>
    <dgm:cxn modelId="{959A24C6-5FCF-466B-A006-EED26254F98D}" type="presParOf" srcId="{E560FEFF-A55F-49FF-AA33-2EF5521DCCB9}" destId="{C83A46F2-7040-453A-ACF6-CFCF059D268A}" srcOrd="1" destOrd="0" presId="urn:microsoft.com/office/officeart/2018/2/layout/IconLabelList"/>
    <dgm:cxn modelId="{C63C5ED5-D43E-4A21-AE55-DA2D323B4892}" type="presParOf" srcId="{E560FEFF-A55F-49FF-AA33-2EF5521DCCB9}" destId="{F0358D02-A769-470F-8085-B4CC12460CD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53E46D-0F1A-4AAD-82A6-9EE9DCA1590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8A4E2C5-6A28-4D29-B746-FFB457BEB9BA}">
      <dgm:prSet/>
      <dgm:spPr/>
      <dgm:t>
        <a:bodyPr/>
        <a:lstStyle/>
        <a:p>
          <a:r>
            <a:rPr lang="es-MX"/>
            <a:t>Para superar algunos de los problemas de latencias inherentes a los módulos de memoria DRAM estándar, varios fabricantes han incluido una pequeña cantidad de SRAM directamente en el chip, creando efectivamente una memoria cache en el chip. </a:t>
          </a:r>
          <a:endParaRPr lang="en-US"/>
        </a:p>
      </dgm:t>
    </dgm:pt>
    <dgm:pt modelId="{7D289163-B47C-4642-8A9F-F67E254D77BE}" type="parTrans" cxnId="{7232798C-189B-4A65-886F-908E48742A49}">
      <dgm:prSet/>
      <dgm:spPr/>
      <dgm:t>
        <a:bodyPr/>
        <a:lstStyle/>
        <a:p>
          <a:endParaRPr lang="en-US"/>
        </a:p>
      </dgm:t>
    </dgm:pt>
    <dgm:pt modelId="{1DD30744-4D3C-4D2A-8F78-D409A588C017}" type="sibTrans" cxnId="{7232798C-189B-4A65-886F-908E48742A49}">
      <dgm:prSet/>
      <dgm:spPr/>
      <dgm:t>
        <a:bodyPr/>
        <a:lstStyle/>
        <a:p>
          <a:endParaRPr lang="en-US"/>
        </a:p>
      </dgm:t>
    </dgm:pt>
    <dgm:pt modelId="{EAE9249F-F7AA-48C5-A6B7-FE4CE735F8BA}">
      <dgm:prSet/>
      <dgm:spPr/>
      <dgm:t>
        <a:bodyPr/>
        <a:lstStyle/>
        <a:p>
          <a:r>
            <a:rPr lang="es-MX"/>
            <a:t>Al igual que con la memoria caché externa, el objetivo de una memoria caché DRAM es mantener los datos utilizados con mayor frecuencia en la memoria caché SRAM para minimizar los accesos a la DRAM más lenta.</a:t>
          </a:r>
          <a:endParaRPr lang="en-US"/>
        </a:p>
      </dgm:t>
    </dgm:pt>
    <dgm:pt modelId="{AF5677EF-C192-4DEA-9C66-4F3CBC6D2024}" type="parTrans" cxnId="{64D1FCB3-1CA0-4FB3-A314-0C9D7942BD04}">
      <dgm:prSet/>
      <dgm:spPr/>
      <dgm:t>
        <a:bodyPr/>
        <a:lstStyle/>
        <a:p>
          <a:endParaRPr lang="en-US"/>
        </a:p>
      </dgm:t>
    </dgm:pt>
    <dgm:pt modelId="{17CD0A89-5AF0-45EC-8FA8-1DE9FD860355}" type="sibTrans" cxnId="{64D1FCB3-1CA0-4FB3-A314-0C9D7942BD04}">
      <dgm:prSet/>
      <dgm:spPr/>
      <dgm:t>
        <a:bodyPr/>
        <a:lstStyle/>
        <a:p>
          <a:endParaRPr lang="en-US"/>
        </a:p>
      </dgm:t>
    </dgm:pt>
    <dgm:pt modelId="{A2AA7D3D-64CB-4769-8069-02B4897B7EA4}" type="pres">
      <dgm:prSet presAssocID="{4353E46D-0F1A-4AAD-82A6-9EE9DCA15909}" presName="vert0" presStyleCnt="0">
        <dgm:presLayoutVars>
          <dgm:dir/>
          <dgm:animOne val="branch"/>
          <dgm:animLvl val="lvl"/>
        </dgm:presLayoutVars>
      </dgm:prSet>
      <dgm:spPr/>
    </dgm:pt>
    <dgm:pt modelId="{51B61C90-5F32-49E8-8F0E-8D0D2C866D3E}" type="pres">
      <dgm:prSet presAssocID="{E8A4E2C5-6A28-4D29-B746-FFB457BEB9BA}" presName="thickLine" presStyleLbl="alignNode1" presStyleIdx="0" presStyleCnt="2"/>
      <dgm:spPr/>
    </dgm:pt>
    <dgm:pt modelId="{1A3546FF-65C8-4016-B858-F284DB538D02}" type="pres">
      <dgm:prSet presAssocID="{E8A4E2C5-6A28-4D29-B746-FFB457BEB9BA}" presName="horz1" presStyleCnt="0"/>
      <dgm:spPr/>
    </dgm:pt>
    <dgm:pt modelId="{B39DB9F9-20F8-4A62-A114-43B01540392A}" type="pres">
      <dgm:prSet presAssocID="{E8A4E2C5-6A28-4D29-B746-FFB457BEB9BA}" presName="tx1" presStyleLbl="revTx" presStyleIdx="0" presStyleCnt="2"/>
      <dgm:spPr/>
    </dgm:pt>
    <dgm:pt modelId="{024BA95A-0472-48FD-B6AC-99CC3E53ED1D}" type="pres">
      <dgm:prSet presAssocID="{E8A4E2C5-6A28-4D29-B746-FFB457BEB9BA}" presName="vert1" presStyleCnt="0"/>
      <dgm:spPr/>
    </dgm:pt>
    <dgm:pt modelId="{6E5512C6-9492-4423-B924-CCD9A2C85F7C}" type="pres">
      <dgm:prSet presAssocID="{EAE9249F-F7AA-48C5-A6B7-FE4CE735F8BA}" presName="thickLine" presStyleLbl="alignNode1" presStyleIdx="1" presStyleCnt="2"/>
      <dgm:spPr/>
    </dgm:pt>
    <dgm:pt modelId="{93975E39-7963-4A13-9332-19C2D1468312}" type="pres">
      <dgm:prSet presAssocID="{EAE9249F-F7AA-48C5-A6B7-FE4CE735F8BA}" presName="horz1" presStyleCnt="0"/>
      <dgm:spPr/>
    </dgm:pt>
    <dgm:pt modelId="{7DB142C6-74F1-47E9-A1B3-BB5E5B04AEDB}" type="pres">
      <dgm:prSet presAssocID="{EAE9249F-F7AA-48C5-A6B7-FE4CE735F8BA}" presName="tx1" presStyleLbl="revTx" presStyleIdx="1" presStyleCnt="2"/>
      <dgm:spPr/>
    </dgm:pt>
    <dgm:pt modelId="{3C348845-7C3B-428E-A12B-1A6638C900C4}" type="pres">
      <dgm:prSet presAssocID="{EAE9249F-F7AA-48C5-A6B7-FE4CE735F8BA}" presName="vert1" presStyleCnt="0"/>
      <dgm:spPr/>
    </dgm:pt>
  </dgm:ptLst>
  <dgm:cxnLst>
    <dgm:cxn modelId="{C170CE02-B9F6-4FCD-8A7F-24A6ECC8461D}" type="presOf" srcId="{4353E46D-0F1A-4AAD-82A6-9EE9DCA15909}" destId="{A2AA7D3D-64CB-4769-8069-02B4897B7EA4}" srcOrd="0" destOrd="0" presId="urn:microsoft.com/office/officeart/2008/layout/LinedList"/>
    <dgm:cxn modelId="{7232798C-189B-4A65-886F-908E48742A49}" srcId="{4353E46D-0F1A-4AAD-82A6-9EE9DCA15909}" destId="{E8A4E2C5-6A28-4D29-B746-FFB457BEB9BA}" srcOrd="0" destOrd="0" parTransId="{7D289163-B47C-4642-8A9F-F67E254D77BE}" sibTransId="{1DD30744-4D3C-4D2A-8F78-D409A588C017}"/>
    <dgm:cxn modelId="{0555CEAA-20B1-4FA5-A3C9-D71DE15B5F62}" type="presOf" srcId="{E8A4E2C5-6A28-4D29-B746-FFB457BEB9BA}" destId="{B39DB9F9-20F8-4A62-A114-43B01540392A}" srcOrd="0" destOrd="0" presId="urn:microsoft.com/office/officeart/2008/layout/LinedList"/>
    <dgm:cxn modelId="{64D1FCB3-1CA0-4FB3-A314-0C9D7942BD04}" srcId="{4353E46D-0F1A-4AAD-82A6-9EE9DCA15909}" destId="{EAE9249F-F7AA-48C5-A6B7-FE4CE735F8BA}" srcOrd="1" destOrd="0" parTransId="{AF5677EF-C192-4DEA-9C66-4F3CBC6D2024}" sibTransId="{17CD0A89-5AF0-45EC-8FA8-1DE9FD860355}"/>
    <dgm:cxn modelId="{8B1FBBC4-5827-4C1E-9A7E-69EF9B8DF64C}" type="presOf" srcId="{EAE9249F-F7AA-48C5-A6B7-FE4CE735F8BA}" destId="{7DB142C6-74F1-47E9-A1B3-BB5E5B04AEDB}" srcOrd="0" destOrd="0" presId="urn:microsoft.com/office/officeart/2008/layout/LinedList"/>
    <dgm:cxn modelId="{6F3F027E-6CEB-42A2-8D15-450F9EFB6D92}" type="presParOf" srcId="{A2AA7D3D-64CB-4769-8069-02B4897B7EA4}" destId="{51B61C90-5F32-49E8-8F0E-8D0D2C866D3E}" srcOrd="0" destOrd="0" presId="urn:microsoft.com/office/officeart/2008/layout/LinedList"/>
    <dgm:cxn modelId="{7D3B70E8-1B4B-47BF-BBFD-C3AAD321B02B}" type="presParOf" srcId="{A2AA7D3D-64CB-4769-8069-02B4897B7EA4}" destId="{1A3546FF-65C8-4016-B858-F284DB538D02}" srcOrd="1" destOrd="0" presId="urn:microsoft.com/office/officeart/2008/layout/LinedList"/>
    <dgm:cxn modelId="{B5D5B230-7941-480A-9CA4-B8232EA38E2E}" type="presParOf" srcId="{1A3546FF-65C8-4016-B858-F284DB538D02}" destId="{B39DB9F9-20F8-4A62-A114-43B01540392A}" srcOrd="0" destOrd="0" presId="urn:microsoft.com/office/officeart/2008/layout/LinedList"/>
    <dgm:cxn modelId="{9F56C021-A66F-4C90-9E8F-8B8D7F76363D}" type="presParOf" srcId="{1A3546FF-65C8-4016-B858-F284DB538D02}" destId="{024BA95A-0472-48FD-B6AC-99CC3E53ED1D}" srcOrd="1" destOrd="0" presId="urn:microsoft.com/office/officeart/2008/layout/LinedList"/>
    <dgm:cxn modelId="{E7879394-3F42-406A-940D-2DAECB8F7791}" type="presParOf" srcId="{A2AA7D3D-64CB-4769-8069-02B4897B7EA4}" destId="{6E5512C6-9492-4423-B924-CCD9A2C85F7C}" srcOrd="2" destOrd="0" presId="urn:microsoft.com/office/officeart/2008/layout/LinedList"/>
    <dgm:cxn modelId="{AC90C5A5-AFD6-4531-BF61-C7B68E813A9C}" type="presParOf" srcId="{A2AA7D3D-64CB-4769-8069-02B4897B7EA4}" destId="{93975E39-7963-4A13-9332-19C2D1468312}" srcOrd="3" destOrd="0" presId="urn:microsoft.com/office/officeart/2008/layout/LinedList"/>
    <dgm:cxn modelId="{9453D52C-2C16-463C-A654-584070537312}" type="presParOf" srcId="{93975E39-7963-4A13-9332-19C2D1468312}" destId="{7DB142C6-74F1-47E9-A1B3-BB5E5B04AEDB}" srcOrd="0" destOrd="0" presId="urn:microsoft.com/office/officeart/2008/layout/LinedList"/>
    <dgm:cxn modelId="{1FB3278F-82C2-4928-9415-25C66DDC029B}" type="presParOf" srcId="{93975E39-7963-4A13-9332-19C2D1468312}" destId="{3C348845-7C3B-428E-A12B-1A6638C900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8A742-73A8-4694-AAC9-CE1747EF772F}">
      <dsp:nvSpPr>
        <dsp:cNvPr id="0" name=""/>
        <dsp:cNvSpPr/>
      </dsp:nvSpPr>
      <dsp:spPr>
        <a:xfrm>
          <a:off x="400111" y="851509"/>
          <a:ext cx="647841" cy="6478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F88879-E9F7-4B5C-A593-C89A39452BC1}">
      <dsp:nvSpPr>
        <dsp:cNvPr id="0" name=""/>
        <dsp:cNvSpPr/>
      </dsp:nvSpPr>
      <dsp:spPr>
        <a:xfrm>
          <a:off x="4208" y="1715352"/>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s-MX" sz="1500" kern="1200"/>
            <a:t>Bajo consumo de energía.</a:t>
          </a:r>
          <a:endParaRPr lang="en-US" sz="1500" kern="1200"/>
        </a:p>
      </dsp:txBody>
      <dsp:txXfrm>
        <a:off x="4208" y="1715352"/>
        <a:ext cx="1439648" cy="575859"/>
      </dsp:txXfrm>
    </dsp:sp>
    <dsp:sp modelId="{D03033F5-2C4C-4027-8204-D51D95744CFB}">
      <dsp:nvSpPr>
        <dsp:cNvPr id="0" name=""/>
        <dsp:cNvSpPr/>
      </dsp:nvSpPr>
      <dsp:spPr>
        <a:xfrm>
          <a:off x="2091698" y="851509"/>
          <a:ext cx="647841" cy="6478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946099-3FD4-4A7B-86B4-1AB32FEFB8E7}">
      <dsp:nvSpPr>
        <dsp:cNvPr id="0" name=""/>
        <dsp:cNvSpPr/>
      </dsp:nvSpPr>
      <dsp:spPr>
        <a:xfrm>
          <a:off x="1695795" y="1715352"/>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s-MX" sz="1500" kern="1200"/>
            <a:t>Alta densidad de integración.</a:t>
          </a:r>
          <a:endParaRPr lang="en-US" sz="1500" kern="1200"/>
        </a:p>
      </dsp:txBody>
      <dsp:txXfrm>
        <a:off x="1695795" y="1715352"/>
        <a:ext cx="1439648" cy="575859"/>
      </dsp:txXfrm>
    </dsp:sp>
    <dsp:sp modelId="{D6968EF0-9F5B-43AA-9FF7-E5590E611CAB}">
      <dsp:nvSpPr>
        <dsp:cNvPr id="0" name=""/>
        <dsp:cNvSpPr/>
      </dsp:nvSpPr>
      <dsp:spPr>
        <a:xfrm>
          <a:off x="3783285" y="851509"/>
          <a:ext cx="647841" cy="6478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98ABD4-A545-4D7E-8384-0C7EE94C5ADE}">
      <dsp:nvSpPr>
        <dsp:cNvPr id="0" name=""/>
        <dsp:cNvSpPr/>
      </dsp:nvSpPr>
      <dsp:spPr>
        <a:xfrm>
          <a:off x="3387382" y="1715352"/>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s-MX" sz="1500" kern="1200"/>
            <a:t>Coste reducido.</a:t>
          </a:r>
          <a:endParaRPr lang="en-US" sz="1500" kern="1200"/>
        </a:p>
      </dsp:txBody>
      <dsp:txXfrm>
        <a:off x="3387382" y="1715352"/>
        <a:ext cx="1439648" cy="575859"/>
      </dsp:txXfrm>
    </dsp:sp>
    <dsp:sp modelId="{53DA2AA9-DB96-4713-9F72-FC87E537E80F}">
      <dsp:nvSpPr>
        <dsp:cNvPr id="0" name=""/>
        <dsp:cNvSpPr/>
      </dsp:nvSpPr>
      <dsp:spPr>
        <a:xfrm>
          <a:off x="5474872" y="851509"/>
          <a:ext cx="647841" cy="6478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A1C401-64CE-4BC8-B544-62F4933034E8}">
      <dsp:nvSpPr>
        <dsp:cNvPr id="0" name=""/>
        <dsp:cNvSpPr/>
      </dsp:nvSpPr>
      <dsp:spPr>
        <a:xfrm>
          <a:off x="5078969" y="1715352"/>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s-MX" sz="1500" kern="1200"/>
            <a:t>Tiempos de ciclo elevado.</a:t>
          </a:r>
          <a:endParaRPr lang="en-US" sz="1500" kern="1200"/>
        </a:p>
      </dsp:txBody>
      <dsp:txXfrm>
        <a:off x="5078969" y="1715352"/>
        <a:ext cx="1439648" cy="575859"/>
      </dsp:txXfrm>
    </dsp:sp>
    <dsp:sp modelId="{9C187071-87FC-480A-BD86-B061DF33A1F6}">
      <dsp:nvSpPr>
        <dsp:cNvPr id="0" name=""/>
        <dsp:cNvSpPr/>
      </dsp:nvSpPr>
      <dsp:spPr>
        <a:xfrm>
          <a:off x="7166459" y="851509"/>
          <a:ext cx="647841" cy="6478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44F180-DA24-4F7B-BCCB-FB0C498D18A8}">
      <dsp:nvSpPr>
        <dsp:cNvPr id="0" name=""/>
        <dsp:cNvSpPr/>
      </dsp:nvSpPr>
      <dsp:spPr>
        <a:xfrm>
          <a:off x="6770556" y="1715352"/>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s-MX" sz="1500" kern="1200"/>
            <a:t>Necesidad de refresco.</a:t>
          </a:r>
          <a:endParaRPr lang="en-US" sz="1500" kern="1200"/>
        </a:p>
      </dsp:txBody>
      <dsp:txXfrm>
        <a:off x="6770556" y="1715352"/>
        <a:ext cx="1439648" cy="575859"/>
      </dsp:txXfrm>
    </dsp:sp>
    <dsp:sp modelId="{F1B3E603-1FE7-4528-AD52-BD2ADE4600AC}">
      <dsp:nvSpPr>
        <dsp:cNvPr id="0" name=""/>
        <dsp:cNvSpPr/>
      </dsp:nvSpPr>
      <dsp:spPr>
        <a:xfrm>
          <a:off x="8858046" y="851509"/>
          <a:ext cx="647841" cy="64784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358D02-A769-470F-8085-B4CC12460CDD}">
      <dsp:nvSpPr>
        <dsp:cNvPr id="0" name=""/>
        <dsp:cNvSpPr/>
      </dsp:nvSpPr>
      <dsp:spPr>
        <a:xfrm>
          <a:off x="8462143" y="1715352"/>
          <a:ext cx="1439648" cy="575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s-MX" sz="1500" kern="1200"/>
            <a:t>Diseño de memoria principal</a:t>
          </a:r>
          <a:endParaRPr lang="en-US" sz="1500" kern="1200"/>
        </a:p>
      </dsp:txBody>
      <dsp:txXfrm>
        <a:off x="8462143" y="1715352"/>
        <a:ext cx="1439648" cy="575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61C90-5F32-49E8-8F0E-8D0D2C866D3E}">
      <dsp:nvSpPr>
        <dsp:cNvPr id="0" name=""/>
        <dsp:cNvSpPr/>
      </dsp:nvSpPr>
      <dsp:spPr>
        <a:xfrm>
          <a:off x="0" y="0"/>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9DB9F9-20F8-4A62-A114-43B01540392A}">
      <dsp:nvSpPr>
        <dsp:cNvPr id="0" name=""/>
        <dsp:cNvSpPr/>
      </dsp:nvSpPr>
      <dsp:spPr>
        <a:xfrm>
          <a:off x="0" y="0"/>
          <a:ext cx="9905999" cy="1770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MX" sz="3000" kern="1200"/>
            <a:t>Para superar algunos de los problemas de latencias inherentes a los módulos de memoria DRAM estándar, varios fabricantes han incluido una pequeña cantidad de SRAM directamente en el chip, creando efectivamente una memoria cache en el chip. </a:t>
          </a:r>
          <a:endParaRPr lang="en-US" sz="3000" kern="1200"/>
        </a:p>
      </dsp:txBody>
      <dsp:txXfrm>
        <a:off x="0" y="0"/>
        <a:ext cx="9905999" cy="1770857"/>
      </dsp:txXfrm>
    </dsp:sp>
    <dsp:sp modelId="{6E5512C6-9492-4423-B924-CCD9A2C85F7C}">
      <dsp:nvSpPr>
        <dsp:cNvPr id="0" name=""/>
        <dsp:cNvSpPr/>
      </dsp:nvSpPr>
      <dsp:spPr>
        <a:xfrm>
          <a:off x="0" y="1770857"/>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B142C6-74F1-47E9-A1B3-BB5E5B04AEDB}">
      <dsp:nvSpPr>
        <dsp:cNvPr id="0" name=""/>
        <dsp:cNvSpPr/>
      </dsp:nvSpPr>
      <dsp:spPr>
        <a:xfrm>
          <a:off x="0" y="1770857"/>
          <a:ext cx="9905999" cy="1770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MX" sz="3000" kern="1200"/>
            <a:t>Al igual que con la memoria caché externa, el objetivo de una memoria caché DRAM es mantener los datos utilizados con mayor frecuencia en la memoria caché SRAM para minimizar los accesos a la DRAM más lenta.</a:t>
          </a:r>
          <a:endParaRPr lang="en-US" sz="3000" kern="1200"/>
        </a:p>
      </dsp:txBody>
      <dsp:txXfrm>
        <a:off x="0" y="1770857"/>
        <a:ext cx="9905999" cy="177085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9001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0630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156869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51924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95022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58479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65882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97082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5544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324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602055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38121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3618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5356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0615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1213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8224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62494427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1.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crucial.mx/support/articles-faq-memory/difference-between-ddr4-ddr3-ddr2-ddr-sdram" TargetMode="External"/><Relationship Id="rId2" Type="http://schemas.openxmlformats.org/officeDocument/2006/relationships/hyperlink" Target="https://sites.google.com/site/pablomanzanofhw/memoria-ram" TargetMode="External"/><Relationship Id="rId1" Type="http://schemas.openxmlformats.org/officeDocument/2006/relationships/slideLayout" Target="../slideLayouts/slideLayout2.xml"/><Relationship Id="rId6" Type="http://schemas.openxmlformats.org/officeDocument/2006/relationships/hyperlink" Target="http://www.fdi.ucm.es/profesor/mendias/512/docs/tema12.pdf" TargetMode="External"/><Relationship Id="rId5" Type="http://schemas.openxmlformats.org/officeDocument/2006/relationships/hyperlink" Target="https://www.dell.com/support/kbdoc/es-es/000148441/what-is-memory-ram" TargetMode="External"/><Relationship Id="rId4" Type="http://schemas.openxmlformats.org/officeDocument/2006/relationships/hyperlink" Target="https://www.profesionalreview.com/2021/05/01/ddr-ram-ddr2-ddr3-ddr4-y-ddr5/"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ww.crucial.mx/articles/about-memory/support-what-does-computer-memory-do" TargetMode="External"/><Relationship Id="rId2" Type="http://schemas.openxmlformats.org/officeDocument/2006/relationships/hyperlink" Target="https://edu.gcfglobal.org/es/informatica-basica/memoria-ram-y-disco-duro/1/" TargetMode="External"/><Relationship Id="rId1" Type="http://schemas.openxmlformats.org/officeDocument/2006/relationships/slideLayout" Target="../slideLayouts/slideLayout2.xml"/><Relationship Id="rId6" Type="http://schemas.openxmlformats.org/officeDocument/2006/relationships/hyperlink" Target="https://www.nextu.com/blog/evolucion-memoria-ram/" TargetMode="External"/><Relationship Id="rId5" Type="http://schemas.openxmlformats.org/officeDocument/2006/relationships/hyperlink" Target="https://en.bmstu.wiki/FPM_DRAM_(Fast_Page_Mode_DRAM)" TargetMode="External"/><Relationship Id="rId4" Type="http://schemas.openxmlformats.org/officeDocument/2006/relationships/hyperlink" Target="https://www.tomshardware.com/reviews/ram-guide,89.html"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guru99.com/different-types-ram-random-access-memory.html" TargetMode="External"/><Relationship Id="rId2" Type="http://schemas.openxmlformats.org/officeDocument/2006/relationships/hyperlink" Target="https://www.pctechguide.com/computer-memory/the-evolution-of-memory" TargetMode="External"/><Relationship Id="rId1" Type="http://schemas.openxmlformats.org/officeDocument/2006/relationships/slideLayout" Target="../slideLayouts/slideLayout2.xml"/><Relationship Id="rId4" Type="http://schemas.openxmlformats.org/officeDocument/2006/relationships/hyperlink" Target="https://www.timetoast.com/timelines/evolucion-de-la-memoria-ram-fd77159b-0248-4a82-b5ae-d2367e5170c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6A640B-6684-4338-9199-6EE75873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BAB052D-92E4-4715-895B-E42323075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305051" cy="6858001"/>
            <a:chOff x="0" y="0"/>
            <a:chExt cx="2305051" cy="6858001"/>
          </a:xfrm>
          <a:solidFill>
            <a:schemeClr val="bg2">
              <a:lumMod val="60000"/>
              <a:lumOff val="40000"/>
              <a:alpha val="60000"/>
            </a:schemeClr>
          </a:solidFill>
          <a:effectLst/>
        </p:grpSpPr>
        <p:sp>
          <p:nvSpPr>
            <p:cNvPr id="11" name="Rectangle 5">
              <a:extLst>
                <a:ext uri="{FF2B5EF4-FFF2-40B4-BE49-F238E27FC236}">
                  <a16:creationId xmlns:a16="http://schemas.microsoft.com/office/drawing/2014/main" id="{F9792D54-14D4-44D6-A491-DEA72C26C37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D3CB19E7-637B-4FA1-B5E7-E35CF50AD3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B8CED72B-CBE7-450E-BE7C-247E884393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id="{3BBD7465-3665-40AE-98E8-F8503EE209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86CB6F49-3080-4A29-860D-F8F1AC4AC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EA3A8EBB-EC1C-42C6-B409-E065ACD0E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0F0AAA08-BD9A-4F88-A60C-F2ECB84CE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44ACFC6E-01EE-4A01-8C39-0C4BC6B4EF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DE8B861-702A-45C6-A7C5-D20764B55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28DFAFFC-4BAC-4606-8F45-47284ED21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B141C913-8CB4-4E5B-B684-BD40367775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81E80ADE-DC6D-491B-BAC4-A90D44FD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4A425A61-47B5-41CA-A1D6-21C358B89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B44D4532-40A1-4CEB-8A1C-711180D58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31056221-3B7D-4E0B-A366-3E03523EF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0F4CE988-2CA1-4875-8419-BC9914E7A9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D5E11DED-8522-4839-A2C5-9D64FBB031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3A1EE55C-F160-4A56-ABFE-5EE18FE21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519A9CFB-FBD5-4742-9228-976E852B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E808A3F5-6663-49E0-B6BB-AFBBCD50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33A492F1-3A43-47FE-8E3E-4BF2B7864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2ED7DF23-0B1F-4E17-8EC2-1B74D318FB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FE1204BD-7481-4989-957D-B61AEA964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DD3C5673-1874-477D-AE35-B37A919741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DA963A0C-386F-4A9E-89E8-67081094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D527BB52-D4EE-4CAA-A8A0-53A27DC7FF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2A037511-5E0A-4293-81AB-28C5DC96B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42A7FE1C-EF14-483B-B5FC-FDC150282A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Rectangle 33">
              <a:extLst>
                <a:ext uri="{FF2B5EF4-FFF2-40B4-BE49-F238E27FC236}">
                  <a16:creationId xmlns:a16="http://schemas.microsoft.com/office/drawing/2014/main" id="{45A82D49-825B-47BC-8622-A1D54C5C21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039D74A5-B4AF-4800-B941-E5F8CD44E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5">
              <a:extLst>
                <a:ext uri="{FF2B5EF4-FFF2-40B4-BE49-F238E27FC236}">
                  <a16:creationId xmlns:a16="http://schemas.microsoft.com/office/drawing/2014/main" id="{70B5D059-1472-474F-BDE6-881B5D1CD7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736D79CC-81E0-4C87-ABAC-58197ADB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7E72BA97-1228-4006-B095-8D9FB45FB1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36FA3A99-37FB-4B03-A810-425BC9B37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2E45B959-2AD5-4FE4-BF6A-4F011011CF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CEE29A17-924F-4EED-A18C-E6A0137E52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EFB8BDF1-3A59-4EE5-BFAB-4F4B301E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8F94E417-93B4-4071-A6D1-AE66CA6822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A18F44A8-385D-4EB4-A013-7EB252A27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B25FB320-9784-4EA9-B1AE-3BF9106E6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C9EB05E6-5BE4-4EE1-9F0C-E8B57B362EA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C66CAA98-15DB-4EF7-B2CA-54F523A3C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7A30C330-EB27-4D08-82D2-7311A8505E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285C54D0-DCD8-43CD-AE6D-00487565C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BC525C34-0A4A-4042-8FA3-F64A115AEA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870751A2-DBE9-4631-86D3-800E774916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ED6D7806-3E23-488D-80ED-281D3DA72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170E0895-F9C9-44BA-AF81-F7938C7E4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75AD3DD3-BD4A-4DD9-9AC1-C60E341744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D047B55E-0847-4696-8101-A643C3C7E9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CB3EF1DB-37BD-463B-A542-7AA57DC9F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95D0E013-2F18-4248-9D83-3BFF25A05C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E7D95722-3A1F-4917-8C16-D4D409941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A54912BE-A961-4720-992C-09A2D13DE2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useBgFill="1">
        <p:nvSpPr>
          <p:cNvPr id="66" name="Round Diagonal Corner Rectangle 7">
            <a:extLst>
              <a:ext uri="{FF2B5EF4-FFF2-40B4-BE49-F238E27FC236}">
                <a16:creationId xmlns:a16="http://schemas.microsoft.com/office/drawing/2014/main" id="{FF5E4228-419E-44B9-B090-94A9540E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079" y="0"/>
            <a:ext cx="8132922"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4654296" y="963613"/>
            <a:ext cx="6013703" cy="4149724"/>
          </a:xfrm>
        </p:spPr>
        <p:txBody>
          <a:bodyPr anchor="ctr">
            <a:normAutofit/>
          </a:bodyPr>
          <a:lstStyle/>
          <a:p>
            <a:r>
              <a:rPr lang="es-MX" sz="6000"/>
              <a:t>LOS BUSES DE Memoria	</a:t>
            </a:r>
          </a:p>
        </p:txBody>
      </p:sp>
      <p:sp>
        <p:nvSpPr>
          <p:cNvPr id="3" name="Subtítulo 2"/>
          <p:cNvSpPr>
            <a:spLocks noGrp="1"/>
          </p:cNvSpPr>
          <p:nvPr>
            <p:ph type="subTitle" idx="1"/>
          </p:nvPr>
        </p:nvSpPr>
        <p:spPr>
          <a:xfrm>
            <a:off x="1180571" y="963612"/>
            <a:ext cx="2502269" cy="4149725"/>
          </a:xfrm>
        </p:spPr>
        <p:txBody>
          <a:bodyPr anchor="ctr">
            <a:normAutofit/>
          </a:bodyPr>
          <a:lstStyle/>
          <a:p>
            <a:pPr algn="r"/>
            <a:r>
              <a:rPr lang="es-MX">
                <a:solidFill>
                  <a:schemeClr val="tx1"/>
                </a:solidFill>
              </a:rPr>
              <a:t>Evolución  y la actualidad.</a:t>
            </a:r>
          </a:p>
        </p:txBody>
      </p:sp>
    </p:spTree>
    <p:extLst>
      <p:ext uri="{BB962C8B-B14F-4D97-AF65-F5344CB8AC3E}">
        <p14:creationId xmlns:p14="http://schemas.microsoft.com/office/powerpoint/2010/main" val="60062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99"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00" name="Group 12">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4"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ítulo 3"/>
          <p:cNvSpPr>
            <a:spLocks noGrp="1"/>
          </p:cNvSpPr>
          <p:nvPr>
            <p:ph type="title"/>
          </p:nvPr>
        </p:nvSpPr>
        <p:spPr>
          <a:xfrm>
            <a:off x="1876424" y="4141693"/>
            <a:ext cx="8791575" cy="1301673"/>
          </a:xfrm>
        </p:spPr>
        <p:txBody>
          <a:bodyPr vert="horz" lIns="91440" tIns="45720" rIns="91440" bIns="45720" rtlCol="0" anchor="b">
            <a:normAutofit/>
          </a:bodyPr>
          <a:lstStyle/>
          <a:p>
            <a:r>
              <a:rPr lang="en-US" sz="4800"/>
              <a:t>EVOLUCION DE LA RAM</a:t>
            </a:r>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1169" y="1108038"/>
            <a:ext cx="5702084"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680235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ítulo 1"/>
          <p:cNvSpPr>
            <a:spLocks noGrp="1"/>
          </p:cNvSpPr>
          <p:nvPr>
            <p:ph type="title"/>
          </p:nvPr>
        </p:nvSpPr>
        <p:spPr>
          <a:xfrm>
            <a:off x="1141413" y="1082673"/>
            <a:ext cx="2869416" cy="4708528"/>
          </a:xfrm>
        </p:spPr>
        <p:txBody>
          <a:bodyPr>
            <a:normAutofit/>
          </a:bodyPr>
          <a:lstStyle/>
          <a:p>
            <a:pPr algn="r"/>
            <a:r>
              <a:rPr lang="es-MX" sz="2800"/>
              <a:t>Asinchronous operation</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5297763" y="1082673"/>
            <a:ext cx="5751237" cy="4708528"/>
          </a:xfrm>
        </p:spPr>
        <p:txBody>
          <a:bodyPr anchor="ctr">
            <a:normAutofit/>
          </a:bodyPr>
          <a:lstStyle/>
          <a:p>
            <a:r>
              <a:rPr lang="es-MX" sz="1800"/>
              <a:t>Es aquella en la que es necesario un periodo de tiempo mínimo para garantizar que se complete una operación.</a:t>
            </a:r>
          </a:p>
          <a:p>
            <a:r>
              <a:rPr lang="es-MX" sz="1800"/>
              <a:t>A cada una de las operaciones internas de un chip DRAM asíncrono se le asignan valores de tiempo minimo.</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189474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7"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2"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4"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6"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useBgFill="1">
        <p:nvSpPr>
          <p:cNvPr id="68" name="Rectangle 67">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71"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2"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5"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0"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2"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26"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ítulo 3"/>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Buses basados en operación asíncrona</a:t>
            </a:r>
          </a:p>
        </p:txBody>
      </p:sp>
      <p:sp>
        <p:nvSpPr>
          <p:cNvPr id="5" name="Marcador de texto 4"/>
          <p:cNvSpPr>
            <a:spLocks noGrp="1"/>
          </p:cNvSpPr>
          <p:nvPr>
            <p:ph type="body" idx="1"/>
          </p:nvPr>
        </p:nvSpPr>
        <p:spPr>
          <a:xfrm>
            <a:off x="7851631" y="1122363"/>
            <a:ext cx="2816368" cy="4287834"/>
          </a:xfrm>
        </p:spPr>
        <p:txBody>
          <a:bodyPr vert="horz" lIns="91440" tIns="45720" rIns="91440" bIns="45720" rtlCol="0" anchor="ctr">
            <a:normAutofit/>
          </a:bodyPr>
          <a:lstStyle/>
          <a:p>
            <a:r>
              <a:rPr lang="en-US" sz="2400">
                <a:solidFill>
                  <a:schemeClr val="tx2"/>
                </a:solidFill>
              </a:rPr>
              <a:t>Page mode Access, fast page mode, Hyper page mode o extended dataout (edo) y burst edo</a:t>
            </a:r>
          </a:p>
        </p:txBody>
      </p:sp>
      <p:cxnSp>
        <p:nvCxnSpPr>
          <p:cNvPr id="128" name="Straight Connector 127">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40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3"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ítulo 3">
            <a:extLst>
              <a:ext uri="{FF2B5EF4-FFF2-40B4-BE49-F238E27FC236}">
                <a16:creationId xmlns:a16="http://schemas.microsoft.com/office/drawing/2014/main" id="{1CBAAA25-8846-4297-AB94-52F11CE94F6B}"/>
              </a:ext>
            </a:extLst>
          </p:cNvPr>
          <p:cNvSpPr>
            <a:spLocks noGrp="1"/>
          </p:cNvSpPr>
          <p:nvPr>
            <p:ph type="title"/>
          </p:nvPr>
        </p:nvSpPr>
        <p:spPr>
          <a:xfrm>
            <a:off x="1141413" y="1082673"/>
            <a:ext cx="2869416" cy="4708528"/>
          </a:xfrm>
        </p:spPr>
        <p:txBody>
          <a:bodyPr>
            <a:normAutofit/>
          </a:bodyPr>
          <a:lstStyle/>
          <a:p>
            <a:pPr algn="r"/>
            <a:r>
              <a:rPr lang="es-MX" sz="4000"/>
              <a:t>PAGE MODE ACCESS</a:t>
            </a:r>
          </a:p>
        </p:txBody>
      </p:sp>
      <p:cxnSp>
        <p:nvCxnSpPr>
          <p:cNvPr id="41" name="Straight Connector 40">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5" name="Marcador de contenido 4">
            <a:extLst>
              <a:ext uri="{FF2B5EF4-FFF2-40B4-BE49-F238E27FC236}">
                <a16:creationId xmlns:a16="http://schemas.microsoft.com/office/drawing/2014/main" id="{3647A29D-0E30-4F03-B0B3-C4C3ED369153}"/>
              </a:ext>
            </a:extLst>
          </p:cNvPr>
          <p:cNvSpPr>
            <a:spLocks noGrp="1"/>
          </p:cNvSpPr>
          <p:nvPr>
            <p:ph idx="1"/>
          </p:nvPr>
        </p:nvSpPr>
        <p:spPr>
          <a:xfrm>
            <a:off x="5297763" y="1082673"/>
            <a:ext cx="5751237" cy="4708528"/>
          </a:xfrm>
        </p:spPr>
        <p:txBody>
          <a:bodyPr anchor="ctr">
            <a:normAutofit/>
          </a:bodyPr>
          <a:lstStyle/>
          <a:p>
            <a:r>
              <a:rPr lang="es-MX" sz="1800"/>
              <a:t>Con este método, la señal RAS se mantiene activa de modo que una ‘Pagina’ completa de datos se mantiene en los amplificadores de detección. Las nuevas direcciones de columna se puede registrar repetidamente solo ciclando CAS. </a:t>
            </a:r>
          </a:p>
          <a:p>
            <a:r>
              <a:rPr lang="es-MX" sz="1800"/>
              <a:t>Esto proporciona lecturas de acceso aleatorio mucho más rápidas, ya que eliminan la configuración de la dirección de fila y los tiempos de espera.</a:t>
            </a:r>
          </a:p>
        </p:txBody>
      </p:sp>
      <p:grpSp>
        <p:nvGrpSpPr>
          <p:cNvPr id="43" name="Group 42">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4"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152333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72BF729-5F8A-46AB-BE41-37D93F8BF5F7}"/>
              </a:ext>
            </a:extLst>
          </p:cNvPr>
          <p:cNvSpPr>
            <a:spLocks noGrp="1"/>
          </p:cNvSpPr>
          <p:nvPr>
            <p:ph type="title"/>
          </p:nvPr>
        </p:nvSpPr>
        <p:spPr/>
        <p:txBody>
          <a:bodyPr/>
          <a:lstStyle/>
          <a:p>
            <a:r>
              <a:rPr lang="es-MX" dirty="0"/>
              <a:t>PAGE MODE ACCESS</a:t>
            </a:r>
          </a:p>
        </p:txBody>
      </p:sp>
      <p:sp>
        <p:nvSpPr>
          <p:cNvPr id="5" name="Marcador de texto 4">
            <a:extLst>
              <a:ext uri="{FF2B5EF4-FFF2-40B4-BE49-F238E27FC236}">
                <a16:creationId xmlns:a16="http://schemas.microsoft.com/office/drawing/2014/main" id="{C3389F37-EAB6-4107-B18A-D0AE5F44F202}"/>
              </a:ext>
            </a:extLst>
          </p:cNvPr>
          <p:cNvSpPr>
            <a:spLocks noGrp="1"/>
          </p:cNvSpPr>
          <p:nvPr>
            <p:ph type="body" idx="1"/>
          </p:nvPr>
        </p:nvSpPr>
        <p:spPr/>
        <p:txBody>
          <a:bodyPr/>
          <a:lstStyle/>
          <a:p>
            <a:r>
              <a:rPr lang="es-MX" dirty="0"/>
              <a:t>Ventajas</a:t>
            </a:r>
          </a:p>
        </p:txBody>
      </p:sp>
      <p:sp>
        <p:nvSpPr>
          <p:cNvPr id="6" name="Marcador de contenido 5">
            <a:extLst>
              <a:ext uri="{FF2B5EF4-FFF2-40B4-BE49-F238E27FC236}">
                <a16:creationId xmlns:a16="http://schemas.microsoft.com/office/drawing/2014/main" id="{AECF2C9C-9862-4B70-AB1F-4B115F3E8652}"/>
              </a:ext>
            </a:extLst>
          </p:cNvPr>
          <p:cNvSpPr>
            <a:spLocks noGrp="1"/>
          </p:cNvSpPr>
          <p:nvPr>
            <p:ph sz="half" idx="2"/>
          </p:nvPr>
        </p:nvSpPr>
        <p:spPr>
          <a:xfrm>
            <a:off x="1141410" y="3073398"/>
            <a:ext cx="4878391" cy="978650"/>
          </a:xfrm>
        </p:spPr>
        <p:txBody>
          <a:bodyPr>
            <a:normAutofit fontScale="92500" lnSpcReduction="20000"/>
          </a:bodyPr>
          <a:lstStyle/>
          <a:p>
            <a:r>
              <a:rPr lang="es-MX" dirty="0"/>
              <a:t>Ciertas aplicaciones se beneficiaban mucho de este modo.</a:t>
            </a:r>
          </a:p>
        </p:txBody>
      </p:sp>
      <p:sp>
        <p:nvSpPr>
          <p:cNvPr id="7" name="Marcador de texto 6">
            <a:extLst>
              <a:ext uri="{FF2B5EF4-FFF2-40B4-BE49-F238E27FC236}">
                <a16:creationId xmlns:a16="http://schemas.microsoft.com/office/drawing/2014/main" id="{9AC1253C-8C1B-4C76-8F7B-27E0B8E6AB5E}"/>
              </a:ext>
            </a:extLst>
          </p:cNvPr>
          <p:cNvSpPr>
            <a:spLocks noGrp="1"/>
          </p:cNvSpPr>
          <p:nvPr>
            <p:ph type="body" sz="quarter" idx="3"/>
          </p:nvPr>
        </p:nvSpPr>
        <p:spPr/>
        <p:txBody>
          <a:bodyPr/>
          <a:lstStyle/>
          <a:p>
            <a:r>
              <a:rPr lang="es-MX" dirty="0"/>
              <a:t>Desventajas</a:t>
            </a:r>
          </a:p>
        </p:txBody>
      </p:sp>
      <p:sp>
        <p:nvSpPr>
          <p:cNvPr id="8" name="Marcador de contenido 7">
            <a:extLst>
              <a:ext uri="{FF2B5EF4-FFF2-40B4-BE49-F238E27FC236}">
                <a16:creationId xmlns:a16="http://schemas.microsoft.com/office/drawing/2014/main" id="{CFCA0692-A60A-437C-AA4D-8D418FF4624C}"/>
              </a:ext>
            </a:extLst>
          </p:cNvPr>
          <p:cNvSpPr>
            <a:spLocks noGrp="1"/>
          </p:cNvSpPr>
          <p:nvPr>
            <p:ph sz="quarter" idx="4"/>
          </p:nvPr>
        </p:nvSpPr>
        <p:spPr/>
        <p:txBody>
          <a:bodyPr>
            <a:normAutofit fontScale="92500" lnSpcReduction="20000"/>
          </a:bodyPr>
          <a:lstStyle/>
          <a:p>
            <a:r>
              <a:rPr lang="es-MX" dirty="0"/>
              <a:t>No todas las aplicaciones se benefician mucho de este tipo de acceso.</a:t>
            </a:r>
          </a:p>
          <a:p>
            <a:r>
              <a:rPr lang="es-MX" dirty="0"/>
              <a:t>El modo original se mejoro y reemplazo muy rápidamente.</a:t>
            </a:r>
          </a:p>
          <a:p>
            <a:r>
              <a:rPr lang="es-MX" dirty="0"/>
              <a:t>Muchos de los métodos de acceso posteriores poseen ventajas muy significativas.</a:t>
            </a:r>
          </a:p>
        </p:txBody>
      </p:sp>
    </p:spTree>
    <p:extLst>
      <p:ext uri="{BB962C8B-B14F-4D97-AF65-F5344CB8AC3E}">
        <p14:creationId xmlns:p14="http://schemas.microsoft.com/office/powerpoint/2010/main" val="3148465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4DE8D-AC12-4A79-A673-1301C8DCB74A}"/>
              </a:ext>
            </a:extLst>
          </p:cNvPr>
          <p:cNvSpPr>
            <a:spLocks noGrp="1"/>
          </p:cNvSpPr>
          <p:nvPr>
            <p:ph type="title"/>
          </p:nvPr>
        </p:nvSpPr>
        <p:spPr>
          <a:xfrm>
            <a:off x="6569957" y="618518"/>
            <a:ext cx="4747088" cy="1478570"/>
          </a:xfrm>
        </p:spPr>
        <p:txBody>
          <a:bodyPr>
            <a:normAutofit/>
          </a:bodyPr>
          <a:lstStyle/>
          <a:p>
            <a:r>
              <a:rPr lang="es-MX" dirty="0" err="1"/>
              <a:t>Fast</a:t>
            </a:r>
            <a:r>
              <a:rPr lang="es-MX" dirty="0"/>
              <a:t> Page </a:t>
            </a:r>
            <a:r>
              <a:rPr lang="es-MX" dirty="0" err="1"/>
              <a:t>Mode</a:t>
            </a:r>
            <a:r>
              <a:rPr lang="es-MX" dirty="0"/>
              <a:t> (FPM)</a:t>
            </a:r>
          </a:p>
        </p:txBody>
      </p:sp>
      <p:sp>
        <p:nvSpPr>
          <p:cNvPr id="10"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electrónica, circuito&#10;&#10;Descripción generada automáticamente">
            <a:extLst>
              <a:ext uri="{FF2B5EF4-FFF2-40B4-BE49-F238E27FC236}">
                <a16:creationId xmlns:a16="http://schemas.microsoft.com/office/drawing/2014/main" id="{87B618EF-DFC5-4605-BFB8-6DE184969B5C}"/>
              </a:ext>
            </a:extLst>
          </p:cNvPr>
          <p:cNvPicPr>
            <a:picLocks noChangeAspect="1"/>
          </p:cNvPicPr>
          <p:nvPr/>
        </p:nvPicPr>
        <p:blipFill>
          <a:blip r:embed="rId3"/>
          <a:stretch>
            <a:fillRect/>
          </a:stretch>
        </p:blipFill>
        <p:spPr>
          <a:xfrm>
            <a:off x="1152893" y="1147145"/>
            <a:ext cx="4567773" cy="4567773"/>
          </a:xfrm>
          <a:prstGeom prst="rect">
            <a:avLst/>
          </a:prstGeom>
        </p:spPr>
      </p:pic>
      <p:sp>
        <p:nvSpPr>
          <p:cNvPr id="3" name="Marcador de contenido 2">
            <a:extLst>
              <a:ext uri="{FF2B5EF4-FFF2-40B4-BE49-F238E27FC236}">
                <a16:creationId xmlns:a16="http://schemas.microsoft.com/office/drawing/2014/main" id="{73B9A4FD-2C26-49D6-AED4-290853169113}"/>
              </a:ext>
            </a:extLst>
          </p:cNvPr>
          <p:cNvSpPr>
            <a:spLocks noGrp="1"/>
          </p:cNvSpPr>
          <p:nvPr>
            <p:ph idx="1"/>
          </p:nvPr>
        </p:nvSpPr>
        <p:spPr>
          <a:xfrm>
            <a:off x="6569957" y="2249487"/>
            <a:ext cx="4747087" cy="3541714"/>
          </a:xfrm>
        </p:spPr>
        <p:txBody>
          <a:bodyPr>
            <a:normAutofit/>
          </a:bodyPr>
          <a:lstStyle/>
          <a:p>
            <a:pPr>
              <a:lnSpc>
                <a:spcPct val="110000"/>
              </a:lnSpc>
            </a:pPr>
            <a:r>
              <a:rPr lang="es-MX" sz="1700"/>
              <a:t>Esta mejora vino al eliminar el tiempo de configuración de la dirección de columna durante el ciclo de la pagina.</a:t>
            </a:r>
          </a:p>
          <a:p>
            <a:pPr>
              <a:lnSpc>
                <a:spcPct val="110000"/>
              </a:lnSpc>
            </a:pPr>
            <a:r>
              <a:rPr lang="es-MX" sz="1700"/>
              <a:t>Se logro activando los búferes de dirección de columna en el flanco descendente de RAS(en lugar de CAS). Dado que RAS permanece bajo durante todo el ciclo de la pagina, esto actúa como un cerrojo transparente cuando CAS es alto y permite que la configuración de la dirección ocurra tan pronto como la dirección de la columna sea valida, en lugar de esperar a que CAS caiga</a:t>
            </a:r>
          </a:p>
        </p:txBody>
      </p:sp>
    </p:spTree>
    <p:extLst>
      <p:ext uri="{BB962C8B-B14F-4D97-AF65-F5344CB8AC3E}">
        <p14:creationId xmlns:p14="http://schemas.microsoft.com/office/powerpoint/2010/main" val="1722006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4C8CD6EC-6A44-49B2-8570-25B32DB4ADD0}"/>
              </a:ext>
            </a:extLst>
          </p:cNvPr>
          <p:cNvSpPr>
            <a:spLocks noGrp="1"/>
          </p:cNvSpPr>
          <p:nvPr>
            <p:ph type="title"/>
          </p:nvPr>
        </p:nvSpPr>
        <p:spPr/>
        <p:txBody>
          <a:bodyPr/>
          <a:lstStyle/>
          <a:p>
            <a:r>
              <a:rPr lang="es-MX" dirty="0" err="1"/>
              <a:t>Fast</a:t>
            </a:r>
            <a:r>
              <a:rPr lang="es-MX" dirty="0"/>
              <a:t> page </a:t>
            </a:r>
            <a:r>
              <a:rPr lang="es-MX" dirty="0" err="1"/>
              <a:t>mode</a:t>
            </a:r>
            <a:endParaRPr lang="es-MX" dirty="0"/>
          </a:p>
        </p:txBody>
      </p:sp>
      <p:sp>
        <p:nvSpPr>
          <p:cNvPr id="5" name="Marcador de texto 4">
            <a:extLst>
              <a:ext uri="{FF2B5EF4-FFF2-40B4-BE49-F238E27FC236}">
                <a16:creationId xmlns:a16="http://schemas.microsoft.com/office/drawing/2014/main" id="{FCF14EC6-2A63-47E5-8A8F-D974AF25A32C}"/>
              </a:ext>
            </a:extLst>
          </p:cNvPr>
          <p:cNvSpPr>
            <a:spLocks noGrp="1"/>
          </p:cNvSpPr>
          <p:nvPr>
            <p:ph type="body" idx="1"/>
          </p:nvPr>
        </p:nvSpPr>
        <p:spPr/>
        <p:txBody>
          <a:bodyPr/>
          <a:lstStyle/>
          <a:p>
            <a:r>
              <a:rPr lang="es-MX" dirty="0"/>
              <a:t>Lo bueno</a:t>
            </a:r>
          </a:p>
        </p:txBody>
      </p:sp>
      <p:sp>
        <p:nvSpPr>
          <p:cNvPr id="6" name="Marcador de contenido 5">
            <a:extLst>
              <a:ext uri="{FF2B5EF4-FFF2-40B4-BE49-F238E27FC236}">
                <a16:creationId xmlns:a16="http://schemas.microsoft.com/office/drawing/2014/main" id="{83B4CAC2-BC90-44EE-972B-C4743C7A2EB2}"/>
              </a:ext>
            </a:extLst>
          </p:cNvPr>
          <p:cNvSpPr>
            <a:spLocks noGrp="1"/>
          </p:cNvSpPr>
          <p:nvPr>
            <p:ph sz="half" idx="2"/>
          </p:nvPr>
        </p:nvSpPr>
        <p:spPr/>
        <p:txBody>
          <a:bodyPr>
            <a:normAutofit fontScale="92500"/>
          </a:bodyPr>
          <a:lstStyle/>
          <a:p>
            <a:r>
              <a:rPr lang="es-MX" dirty="0"/>
              <a:t>Método de acceso anteriormente más usado para la DRAM</a:t>
            </a:r>
          </a:p>
          <a:p>
            <a:r>
              <a:rPr lang="es-MX" dirty="0"/>
              <a:t>Consumo de energía reducido</a:t>
            </a:r>
          </a:p>
        </p:txBody>
      </p:sp>
      <p:sp>
        <p:nvSpPr>
          <p:cNvPr id="7" name="Marcador de texto 6">
            <a:extLst>
              <a:ext uri="{FF2B5EF4-FFF2-40B4-BE49-F238E27FC236}">
                <a16:creationId xmlns:a16="http://schemas.microsoft.com/office/drawing/2014/main" id="{2B837C31-4D70-4D07-8D33-890CAD452812}"/>
              </a:ext>
            </a:extLst>
          </p:cNvPr>
          <p:cNvSpPr>
            <a:spLocks noGrp="1"/>
          </p:cNvSpPr>
          <p:nvPr>
            <p:ph type="body" sz="quarter" idx="3"/>
          </p:nvPr>
        </p:nvSpPr>
        <p:spPr/>
        <p:txBody>
          <a:bodyPr/>
          <a:lstStyle/>
          <a:p>
            <a:r>
              <a:rPr lang="es-MX" dirty="0"/>
              <a:t>Lo malo</a:t>
            </a:r>
          </a:p>
        </p:txBody>
      </p:sp>
      <p:sp>
        <p:nvSpPr>
          <p:cNvPr id="8" name="Marcador de contenido 7">
            <a:extLst>
              <a:ext uri="{FF2B5EF4-FFF2-40B4-BE49-F238E27FC236}">
                <a16:creationId xmlns:a16="http://schemas.microsoft.com/office/drawing/2014/main" id="{774BAE38-FC23-4673-B0BB-E35FB651A9A8}"/>
              </a:ext>
            </a:extLst>
          </p:cNvPr>
          <p:cNvSpPr>
            <a:spLocks noGrp="1"/>
          </p:cNvSpPr>
          <p:nvPr>
            <p:ph sz="quarter" idx="4"/>
          </p:nvPr>
        </p:nvSpPr>
        <p:spPr/>
        <p:txBody>
          <a:bodyPr>
            <a:normAutofit fontScale="92500"/>
          </a:bodyPr>
          <a:lstStyle/>
          <a:p>
            <a:r>
              <a:rPr lang="es-MX" dirty="0"/>
              <a:t>Los búferes de salida se apagan cuando CAS sube.</a:t>
            </a:r>
          </a:p>
          <a:p>
            <a:r>
              <a:rPr lang="es-MX" dirty="0"/>
              <a:t>El tiempo de ciclo mínimo es de 5ns antes de que se apaguen los búferes de salida, esencialmente agrega al menos 5ns al tiempo de ciclo</a:t>
            </a:r>
          </a:p>
        </p:txBody>
      </p:sp>
    </p:spTree>
    <p:extLst>
      <p:ext uri="{BB962C8B-B14F-4D97-AF65-F5344CB8AC3E}">
        <p14:creationId xmlns:p14="http://schemas.microsoft.com/office/powerpoint/2010/main" val="1024782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5D39BD-EA13-47FC-AB4A-5BFFF22B2BD4}"/>
              </a:ext>
            </a:extLst>
          </p:cNvPr>
          <p:cNvSpPr>
            <a:spLocks noGrp="1"/>
          </p:cNvSpPr>
          <p:nvPr>
            <p:ph type="title"/>
          </p:nvPr>
        </p:nvSpPr>
        <p:spPr>
          <a:xfrm>
            <a:off x="1141413" y="618518"/>
            <a:ext cx="9905998" cy="1478570"/>
          </a:xfrm>
        </p:spPr>
        <p:txBody>
          <a:bodyPr>
            <a:normAutofit/>
          </a:bodyPr>
          <a:lstStyle/>
          <a:p>
            <a:pPr algn="r"/>
            <a:r>
              <a:rPr lang="es-MX" sz="4000"/>
              <a:t>Datos sobre la Fpm</a:t>
            </a:r>
          </a:p>
        </p:txBody>
      </p:sp>
      <p:sp>
        <p:nvSpPr>
          <p:cNvPr id="58" name="Marcador de contenido 2">
            <a:extLst>
              <a:ext uri="{FF2B5EF4-FFF2-40B4-BE49-F238E27FC236}">
                <a16:creationId xmlns:a16="http://schemas.microsoft.com/office/drawing/2014/main" id="{0E86D010-74CA-49FD-9AD4-8DE75423B0A8}"/>
              </a:ext>
            </a:extLst>
          </p:cNvPr>
          <p:cNvSpPr>
            <a:spLocks noGrp="1"/>
          </p:cNvSpPr>
          <p:nvPr>
            <p:ph idx="1"/>
          </p:nvPr>
        </p:nvSpPr>
        <p:spPr>
          <a:xfrm>
            <a:off x="1141411" y="2249487"/>
            <a:ext cx="7631927" cy="3541714"/>
          </a:xfrm>
        </p:spPr>
        <p:txBody>
          <a:bodyPr anchor="t">
            <a:normAutofit/>
          </a:bodyPr>
          <a:lstStyle/>
          <a:p>
            <a:r>
              <a:rPr lang="es-MX" sz="2000"/>
              <a:t>Alcanza velocidades de hasta 60ns.</a:t>
            </a:r>
          </a:p>
          <a:p>
            <a:r>
              <a:rPr lang="es-MX" sz="2000"/>
              <a:t>Se encuentran en los SIMM de 30 contactos y los posteriores de 72.</a:t>
            </a:r>
          </a:p>
          <a:p>
            <a:r>
              <a:rPr lang="es-MX" sz="2000"/>
              <a:t>En la actualidad FPM es la menos deseable de todas las memorias DRAM disponibles.</a:t>
            </a:r>
          </a:p>
          <a:p>
            <a:r>
              <a:rPr lang="es-MX" sz="2000"/>
              <a:t>Debido a la demanda limitada, FPM es en realidad más caro ahora que la mayoría de las memorias más rápidas disponibles en la actualidad.</a:t>
            </a:r>
          </a:p>
        </p:txBody>
      </p:sp>
    </p:spTree>
    <p:extLst>
      <p:ext uri="{BB962C8B-B14F-4D97-AF65-F5344CB8AC3E}">
        <p14:creationId xmlns:p14="http://schemas.microsoft.com/office/powerpoint/2010/main" val="3842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5CD77E-DEF6-401E-B2B9-81D28D66E043}"/>
              </a:ext>
            </a:extLst>
          </p:cNvPr>
          <p:cNvSpPr>
            <a:spLocks noGrp="1"/>
          </p:cNvSpPr>
          <p:nvPr>
            <p:ph type="title"/>
          </p:nvPr>
        </p:nvSpPr>
        <p:spPr>
          <a:xfrm>
            <a:off x="1141413" y="618518"/>
            <a:ext cx="9905998" cy="1478570"/>
          </a:xfrm>
        </p:spPr>
        <p:txBody>
          <a:bodyPr>
            <a:normAutofit/>
          </a:bodyPr>
          <a:lstStyle/>
          <a:p>
            <a:pPr algn="ctr"/>
            <a:r>
              <a:rPr lang="es-MX" dirty="0" err="1"/>
              <a:t>Hyperpage</a:t>
            </a:r>
            <a:r>
              <a:rPr lang="es-MX" dirty="0"/>
              <a:t> </a:t>
            </a:r>
            <a:r>
              <a:rPr lang="es-MX" dirty="0" err="1"/>
              <a:t>mode</a:t>
            </a:r>
            <a:r>
              <a:rPr lang="es-MX" dirty="0"/>
              <a:t> o extended </a:t>
            </a:r>
            <a:r>
              <a:rPr lang="es-MX" dirty="0" err="1"/>
              <a:t>dataout</a:t>
            </a:r>
            <a:r>
              <a:rPr lang="es-MX" dirty="0"/>
              <a:t> (</a:t>
            </a:r>
            <a:r>
              <a:rPr lang="es-MX" dirty="0" err="1"/>
              <a:t>edo</a:t>
            </a:r>
            <a:r>
              <a:rPr lang="es-MX" dirty="0"/>
              <a:t>)</a:t>
            </a:r>
            <a:endParaRPr lang="es-MX"/>
          </a:p>
        </p:txBody>
      </p:sp>
      <p:sp>
        <p:nvSpPr>
          <p:cNvPr id="3" name="Marcador de contenido 2">
            <a:extLst>
              <a:ext uri="{FF2B5EF4-FFF2-40B4-BE49-F238E27FC236}">
                <a16:creationId xmlns:a16="http://schemas.microsoft.com/office/drawing/2014/main" id="{530A4297-2AF2-4C60-9291-D0B9F37D93E6}"/>
              </a:ext>
            </a:extLst>
          </p:cNvPr>
          <p:cNvSpPr>
            <a:spLocks noGrp="1"/>
          </p:cNvSpPr>
          <p:nvPr>
            <p:ph idx="1"/>
          </p:nvPr>
        </p:nvSpPr>
        <p:spPr>
          <a:xfrm>
            <a:off x="1141412" y="2249487"/>
            <a:ext cx="4844521" cy="3541714"/>
          </a:xfrm>
        </p:spPr>
        <p:txBody>
          <a:bodyPr anchor="ctr">
            <a:normAutofit/>
          </a:bodyPr>
          <a:lstStyle/>
          <a:p>
            <a:pPr>
              <a:lnSpc>
                <a:spcPct val="110000"/>
              </a:lnSpc>
            </a:pPr>
            <a:r>
              <a:rPr lang="es-MX" sz="1900"/>
              <a:t>Ultima gran mejora de las DRAM asíncronas.</a:t>
            </a:r>
          </a:p>
          <a:p>
            <a:pPr>
              <a:lnSpc>
                <a:spcPct val="110000"/>
              </a:lnSpc>
            </a:pPr>
            <a:r>
              <a:rPr lang="es-MX" sz="1900"/>
              <a:t>consistía simplemente en dejar de desactivar los búferes de salida en el flanco ascendente de CAS.</a:t>
            </a:r>
          </a:p>
          <a:p>
            <a:pPr>
              <a:lnSpc>
                <a:spcPct val="110000"/>
              </a:lnSpc>
            </a:pPr>
            <a:r>
              <a:rPr lang="es-MX" sz="1900"/>
              <a:t>En </a:t>
            </a:r>
            <a:r>
              <a:rPr lang="es-MX" sz="1900" err="1"/>
              <a:t>escencia</a:t>
            </a:r>
            <a:r>
              <a:rPr lang="es-MX" sz="1900"/>
              <a:t> esto elimina el tiempo de precarga de la columna mientras se bloquean los datos. Esto permite reducir el tiempo </a:t>
            </a:r>
            <a:r>
              <a:rPr lang="es-MX" sz="1900" err="1"/>
              <a:t>minimo</a:t>
            </a:r>
            <a:r>
              <a:rPr lang="es-MX" sz="1900"/>
              <a:t> para que CAS este bajo y el flanco ascendente puede llegara antes.</a:t>
            </a:r>
          </a:p>
        </p:txBody>
      </p:sp>
      <p:pic>
        <p:nvPicPr>
          <p:cNvPr id="5" name="Imagen 4" descr="Imagen que contiene electrónica, circuito&#10;&#10;Descripción generada automáticamente">
            <a:extLst>
              <a:ext uri="{FF2B5EF4-FFF2-40B4-BE49-F238E27FC236}">
                <a16:creationId xmlns:a16="http://schemas.microsoft.com/office/drawing/2014/main" id="{742AB464-E7DB-41ED-928B-94EAA4DC78DC}"/>
              </a:ext>
            </a:extLst>
          </p:cNvPr>
          <p:cNvPicPr>
            <a:picLocks noChangeAspect="1"/>
          </p:cNvPicPr>
          <p:nvPr/>
        </p:nvPicPr>
        <p:blipFill rotWithShape="1">
          <a:blip r:embed="rId3"/>
          <a:srcRect l="26382" r="12908" b="-1"/>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44689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9E9E22-EEE6-4E5A-8323-04860C4AC8DB}"/>
              </a:ext>
            </a:extLst>
          </p:cNvPr>
          <p:cNvSpPr>
            <a:spLocks noGrp="1"/>
          </p:cNvSpPr>
          <p:nvPr>
            <p:ph type="title"/>
          </p:nvPr>
        </p:nvSpPr>
        <p:spPr>
          <a:xfrm>
            <a:off x="1141413" y="618518"/>
            <a:ext cx="9905998" cy="1478570"/>
          </a:xfrm>
        </p:spPr>
        <p:txBody>
          <a:bodyPr>
            <a:normAutofit/>
          </a:bodyPr>
          <a:lstStyle/>
          <a:p>
            <a:r>
              <a:rPr lang="es-MX" dirty="0" err="1"/>
              <a:t>Hyperpage</a:t>
            </a:r>
            <a:r>
              <a:rPr lang="es-MX" dirty="0"/>
              <a:t> </a:t>
            </a:r>
            <a:r>
              <a:rPr lang="es-MX" dirty="0" err="1"/>
              <a:t>mode</a:t>
            </a:r>
            <a:r>
              <a:rPr lang="es-MX" dirty="0"/>
              <a:t> o extended </a:t>
            </a:r>
            <a:r>
              <a:rPr lang="es-MX" dirty="0" err="1"/>
              <a:t>dataout</a:t>
            </a:r>
            <a:r>
              <a:rPr lang="es-MX" dirty="0"/>
              <a:t> (</a:t>
            </a:r>
            <a:r>
              <a:rPr lang="es-MX" dirty="0" err="1"/>
              <a:t>edo</a:t>
            </a:r>
            <a:r>
              <a:rPr lang="es-MX" dirty="0"/>
              <a:t>)</a:t>
            </a:r>
          </a:p>
        </p:txBody>
      </p:sp>
      <p:pic>
        <p:nvPicPr>
          <p:cNvPr id="13" name="Imagen 12" descr="Imagen que contiene Texto&#10;&#10;Descripción generada automáticamente">
            <a:extLst>
              <a:ext uri="{FF2B5EF4-FFF2-40B4-BE49-F238E27FC236}">
                <a16:creationId xmlns:a16="http://schemas.microsoft.com/office/drawing/2014/main" id="{09D5E45E-EE1C-46CC-89EE-9038E58DC6C7}"/>
              </a:ext>
            </a:extLst>
          </p:cNvPr>
          <p:cNvPicPr>
            <a:picLocks noChangeAspect="1"/>
          </p:cNvPicPr>
          <p:nvPr/>
        </p:nvPicPr>
        <p:blipFill rotWithShape="1">
          <a:blip r:embed="rId3"/>
          <a:srcRect l="7911" t="50000" r="55823" b="21124"/>
          <a:stretch/>
        </p:blipFill>
        <p:spPr>
          <a:xfrm>
            <a:off x="1141411" y="2980877"/>
            <a:ext cx="3494597" cy="208687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Marcador de texto 10">
            <a:extLst>
              <a:ext uri="{FF2B5EF4-FFF2-40B4-BE49-F238E27FC236}">
                <a16:creationId xmlns:a16="http://schemas.microsoft.com/office/drawing/2014/main" id="{5AE3F164-508E-4668-B35C-E55479466C5D}"/>
              </a:ext>
            </a:extLst>
          </p:cNvPr>
          <p:cNvSpPr>
            <a:spLocks noGrp="1"/>
          </p:cNvSpPr>
          <p:nvPr>
            <p:ph idx="1"/>
          </p:nvPr>
        </p:nvSpPr>
        <p:spPr>
          <a:xfrm>
            <a:off x="5034579" y="2249487"/>
            <a:ext cx="6012832" cy="3541714"/>
          </a:xfrm>
        </p:spPr>
        <p:txBody>
          <a:bodyPr>
            <a:normAutofit/>
          </a:bodyPr>
          <a:lstStyle/>
          <a:p>
            <a:pPr>
              <a:lnSpc>
                <a:spcPct val="110000"/>
              </a:lnSpc>
            </a:pPr>
            <a:r>
              <a:rPr lang="es-MX" sz="1900"/>
              <a:t>Tiene una mejora del 40% o más en tiempos de acceso</a:t>
            </a:r>
          </a:p>
          <a:p>
            <a:pPr>
              <a:lnSpc>
                <a:spcPct val="110000"/>
              </a:lnSpc>
            </a:pPr>
            <a:r>
              <a:rPr lang="es-MX" sz="1900"/>
              <a:t>Utiliza la misma cantidad de silicio y el mismo tamaño de paquete.</a:t>
            </a:r>
          </a:p>
          <a:p>
            <a:pPr>
              <a:lnSpc>
                <a:spcPct val="110000"/>
              </a:lnSpc>
            </a:pPr>
            <a:r>
              <a:rPr lang="es-MX" sz="1900"/>
              <a:t>Funciona bien con velocidades de bus de memoria de hasta 83 MHz con poca o ninguna penalización de rendimiento</a:t>
            </a:r>
          </a:p>
          <a:p>
            <a:pPr>
              <a:lnSpc>
                <a:spcPct val="110000"/>
              </a:lnSpc>
            </a:pPr>
            <a:r>
              <a:rPr lang="es-MX" sz="1900"/>
              <a:t>Se encuentra en SIMM de 72 contactos y en los primeros DIMM de 168 contactos.</a:t>
            </a:r>
          </a:p>
          <a:p>
            <a:pPr>
              <a:lnSpc>
                <a:spcPct val="110000"/>
              </a:lnSpc>
            </a:pPr>
            <a:r>
              <a:rPr lang="es-MX" sz="1900"/>
              <a:t>Funcionando a 5 y 3.3 voltios.</a:t>
            </a:r>
          </a:p>
        </p:txBody>
      </p:sp>
    </p:spTree>
    <p:extLst>
      <p:ext uri="{BB962C8B-B14F-4D97-AF65-F5344CB8AC3E}">
        <p14:creationId xmlns:p14="http://schemas.microsoft.com/office/powerpoint/2010/main" val="420997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¿Qué es la </a:t>
            </a:r>
            <a:r>
              <a:rPr lang="es-MX" dirty="0" err="1"/>
              <a:t>ram</a:t>
            </a:r>
            <a:r>
              <a:rPr lang="es-MX" dirty="0"/>
              <a:t>?</a:t>
            </a:r>
          </a:p>
        </p:txBody>
      </p:sp>
      <p:sp>
        <p:nvSpPr>
          <p:cNvPr id="3" name="Marcador de contenido 2"/>
          <p:cNvSpPr>
            <a:spLocks noGrp="1"/>
          </p:cNvSpPr>
          <p:nvPr>
            <p:ph idx="1"/>
          </p:nvPr>
        </p:nvSpPr>
        <p:spPr>
          <a:xfrm>
            <a:off x="762589" y="2097088"/>
            <a:ext cx="4397239" cy="3380604"/>
          </a:xfrm>
        </p:spPr>
        <p:txBody>
          <a:bodyPr>
            <a:normAutofit fontScale="92500" lnSpcReduction="10000"/>
          </a:bodyPr>
          <a:lstStyle/>
          <a:p>
            <a:pPr>
              <a:lnSpc>
                <a:spcPct val="100000"/>
              </a:lnSpc>
            </a:pPr>
            <a:r>
              <a:rPr lang="es-MX" dirty="0"/>
              <a:t>Crucial</a:t>
            </a:r>
          </a:p>
          <a:p>
            <a:pPr marL="0" indent="0">
              <a:lnSpc>
                <a:spcPct val="100000"/>
              </a:lnSpc>
              <a:buNone/>
            </a:pPr>
            <a:r>
              <a:rPr lang="es-MX" dirty="0"/>
              <a:t>	La memoria de acceso aleatorio (RAM) es su almacenamiento de datos a corto plazo del sistema. Almacena la información que usa de forma activa su computadora para que pueda acceder a ella de manera rápida. Cuantos más programas ejecute su sistema, más memoria necesitará.</a:t>
            </a:r>
          </a:p>
        </p:txBody>
      </p:sp>
      <p:sp>
        <p:nvSpPr>
          <p:cNvPr id="4" name="Marcador de contenido 2"/>
          <p:cNvSpPr txBox="1">
            <a:spLocks/>
          </p:cNvSpPr>
          <p:nvPr/>
        </p:nvSpPr>
        <p:spPr>
          <a:xfrm>
            <a:off x="5538652" y="370324"/>
            <a:ext cx="4952999" cy="31435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0000"/>
              </a:lnSpc>
            </a:pPr>
            <a:r>
              <a:rPr lang="es-MX" dirty="0"/>
              <a:t>DELL</a:t>
            </a:r>
          </a:p>
          <a:p>
            <a:pPr marL="0" indent="0">
              <a:lnSpc>
                <a:spcPct val="100000"/>
              </a:lnSpc>
              <a:buNone/>
            </a:pPr>
            <a:r>
              <a:rPr lang="es-MX" dirty="0"/>
              <a:t>La memoria de acceso aleatorio (RAM) es la memoria de la computadora que almacena la información que un programa necesita mientras se ejecuta. La memoria de acceso aleatorio se refiere al tipo de almacenamiento de datos que permite que se pueda acceder a los datos almacenados en cualquier orden, es decir, de manera aleatoria y no en secuencia.</a:t>
            </a:r>
          </a:p>
        </p:txBody>
      </p:sp>
      <p:sp>
        <p:nvSpPr>
          <p:cNvPr id="5" name="Marcador de contenido 2"/>
          <p:cNvSpPr txBox="1">
            <a:spLocks/>
          </p:cNvSpPr>
          <p:nvPr/>
        </p:nvSpPr>
        <p:spPr>
          <a:xfrm>
            <a:off x="5538651" y="3513909"/>
            <a:ext cx="4952999" cy="314358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ct val="100000"/>
              </a:lnSpc>
            </a:pPr>
            <a:r>
              <a:rPr lang="es-MX" dirty="0"/>
              <a:t>Definición</a:t>
            </a:r>
          </a:p>
          <a:p>
            <a:pPr marL="0" indent="0">
              <a:lnSpc>
                <a:spcPct val="100000"/>
              </a:lnSpc>
              <a:buNone/>
            </a:pPr>
            <a:r>
              <a:rPr lang="es-MX" dirty="0"/>
              <a:t>Es la memoria de corto plazo del computador. Su función principal es recordar la información que tienes en cada una de las aplicaciones abiertas en el computador, mientras este se encuentre encendido.</a:t>
            </a:r>
          </a:p>
        </p:txBody>
      </p:sp>
    </p:spTree>
    <p:extLst>
      <p:ext uri="{BB962C8B-B14F-4D97-AF65-F5344CB8AC3E}">
        <p14:creationId xmlns:p14="http://schemas.microsoft.com/office/powerpoint/2010/main" val="11914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ítulo 1">
            <a:extLst>
              <a:ext uri="{FF2B5EF4-FFF2-40B4-BE49-F238E27FC236}">
                <a16:creationId xmlns:a16="http://schemas.microsoft.com/office/drawing/2014/main" id="{EEC82B0D-3A0B-44A4-BD95-AC3A7428C89A}"/>
              </a:ext>
            </a:extLst>
          </p:cNvPr>
          <p:cNvSpPr>
            <a:spLocks noGrp="1"/>
          </p:cNvSpPr>
          <p:nvPr>
            <p:ph type="title"/>
          </p:nvPr>
        </p:nvSpPr>
        <p:spPr>
          <a:xfrm>
            <a:off x="1141413" y="1082673"/>
            <a:ext cx="2869416" cy="4708528"/>
          </a:xfrm>
        </p:spPr>
        <p:txBody>
          <a:bodyPr>
            <a:normAutofit/>
          </a:bodyPr>
          <a:lstStyle/>
          <a:p>
            <a:pPr algn="r"/>
            <a:r>
              <a:rPr lang="es-MX" sz="4000" dirty="0" err="1"/>
              <a:t>Burst</a:t>
            </a:r>
            <a:r>
              <a:rPr lang="es-MX" sz="4000" dirty="0"/>
              <a:t> </a:t>
            </a:r>
            <a:r>
              <a:rPr lang="es-MX" sz="4000" dirty="0" err="1"/>
              <a:t>edo</a:t>
            </a:r>
            <a:r>
              <a:rPr lang="es-MX" sz="4000" dirty="0"/>
              <a:t> (</a:t>
            </a:r>
            <a:r>
              <a:rPr lang="es-MX" sz="4000" dirty="0" err="1"/>
              <a:t>bedo</a:t>
            </a:r>
            <a:r>
              <a:rPr lang="es-MX" sz="4000" dirty="0"/>
              <a:t>)</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656E23DE-6262-4B58-8735-980473471D39}"/>
              </a:ext>
            </a:extLst>
          </p:cNvPr>
          <p:cNvSpPr>
            <a:spLocks noGrp="1"/>
          </p:cNvSpPr>
          <p:nvPr>
            <p:ph idx="1"/>
          </p:nvPr>
        </p:nvSpPr>
        <p:spPr>
          <a:xfrm>
            <a:off x="5297763" y="1082673"/>
            <a:ext cx="5751237" cy="4708528"/>
          </a:xfrm>
        </p:spPr>
        <p:txBody>
          <a:bodyPr anchor="ctr">
            <a:normAutofit/>
          </a:bodyPr>
          <a:lstStyle/>
          <a:p>
            <a:r>
              <a:rPr lang="es-MX" sz="1800"/>
              <a:t>Adición de un modo de ráfaga, junto con una arquitectura de doble banco, habría proporcionado los tiempos de acceso 4-1-1-1 a 66MHz que muchos esperaban con SDRAM.</a:t>
            </a:r>
          </a:p>
          <a:p>
            <a:r>
              <a:rPr lang="es-MX" sz="1800"/>
              <a:t>El modo de ráfaga es un avance sobre el Page Mode, ya que después de ingresar la primera dirección, las siguientes 3 direcciones se generan internamente, eliminando así el tiempo necesario para ingresar una nueva dirección de columna.</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191230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E2BD53A-64EB-4861-8367-3A2A49198E9A}"/>
              </a:ext>
            </a:extLst>
          </p:cNvPr>
          <p:cNvSpPr>
            <a:spLocks noGrp="1"/>
          </p:cNvSpPr>
          <p:nvPr>
            <p:ph type="title"/>
          </p:nvPr>
        </p:nvSpPr>
        <p:spPr>
          <a:xfrm>
            <a:off x="1085427" y="1015062"/>
            <a:ext cx="3859797" cy="823912"/>
          </a:xfrm>
        </p:spPr>
        <p:txBody>
          <a:bodyPr/>
          <a:lstStyle/>
          <a:p>
            <a:r>
              <a:rPr lang="es-MX" dirty="0" err="1"/>
              <a:t>Burst</a:t>
            </a:r>
            <a:r>
              <a:rPr lang="es-MX" dirty="0"/>
              <a:t> </a:t>
            </a:r>
            <a:r>
              <a:rPr lang="es-MX" dirty="0" err="1"/>
              <a:t>edo</a:t>
            </a:r>
            <a:r>
              <a:rPr lang="es-MX" dirty="0"/>
              <a:t> (</a:t>
            </a:r>
            <a:r>
              <a:rPr lang="es-MX" dirty="0" err="1"/>
              <a:t>bedo</a:t>
            </a:r>
            <a:r>
              <a:rPr lang="es-MX" dirty="0"/>
              <a:t>)</a:t>
            </a:r>
          </a:p>
        </p:txBody>
      </p:sp>
      <p:sp>
        <p:nvSpPr>
          <p:cNvPr id="5" name="Marcador de texto 4">
            <a:extLst>
              <a:ext uri="{FF2B5EF4-FFF2-40B4-BE49-F238E27FC236}">
                <a16:creationId xmlns:a16="http://schemas.microsoft.com/office/drawing/2014/main" id="{CBF577E5-6E35-4DBF-B2B0-91F093786642}"/>
              </a:ext>
            </a:extLst>
          </p:cNvPr>
          <p:cNvSpPr>
            <a:spLocks noGrp="1"/>
          </p:cNvSpPr>
          <p:nvPr>
            <p:ph type="body" idx="1"/>
          </p:nvPr>
        </p:nvSpPr>
        <p:spPr>
          <a:xfrm>
            <a:off x="991702" y="1608492"/>
            <a:ext cx="4649783" cy="554133"/>
          </a:xfrm>
        </p:spPr>
        <p:txBody>
          <a:bodyPr/>
          <a:lstStyle/>
          <a:p>
            <a:r>
              <a:rPr lang="es-MX" dirty="0"/>
              <a:t>Empiezan los problemas</a:t>
            </a:r>
          </a:p>
        </p:txBody>
      </p:sp>
      <p:sp>
        <p:nvSpPr>
          <p:cNvPr id="6" name="Marcador de contenido 5">
            <a:extLst>
              <a:ext uri="{FF2B5EF4-FFF2-40B4-BE49-F238E27FC236}">
                <a16:creationId xmlns:a16="http://schemas.microsoft.com/office/drawing/2014/main" id="{0CE1048B-7582-4033-8EB0-E04045467C52}"/>
              </a:ext>
            </a:extLst>
          </p:cNvPr>
          <p:cNvSpPr>
            <a:spLocks noGrp="1"/>
          </p:cNvSpPr>
          <p:nvPr>
            <p:ph sz="half" idx="2"/>
          </p:nvPr>
        </p:nvSpPr>
        <p:spPr>
          <a:xfrm>
            <a:off x="5641485" y="1427018"/>
            <a:ext cx="5669937" cy="3822490"/>
          </a:xfrm>
        </p:spPr>
        <p:txBody>
          <a:bodyPr>
            <a:normAutofit fontScale="92500"/>
          </a:bodyPr>
          <a:lstStyle/>
          <a:p>
            <a:r>
              <a:rPr lang="es-MX" dirty="0"/>
              <a:t>Aunque era una buena idea, estaba muerto antes de que naciera.</a:t>
            </a:r>
          </a:p>
          <a:p>
            <a:r>
              <a:rPr lang="es-MX" dirty="0"/>
              <a:t>Intel decide que EDO ya no era viable.</a:t>
            </a:r>
          </a:p>
          <a:p>
            <a:r>
              <a:rPr lang="es-MX" dirty="0"/>
              <a:t>Varios fabricantes habían invertido mucho dinero y tiempo en el desarrollo de SDRAM</a:t>
            </a:r>
          </a:p>
          <a:p>
            <a:r>
              <a:rPr lang="es-MX" dirty="0"/>
              <a:t>BEDO perdió apoyo tanto por razones políticas y económicas como técnicas al parecer</a:t>
            </a:r>
          </a:p>
        </p:txBody>
      </p:sp>
      <p:pic>
        <p:nvPicPr>
          <p:cNvPr id="11" name="Imagen 10" descr="Imagen que contiene Texto&#10;&#10;Descripción generada automáticamente">
            <a:extLst>
              <a:ext uri="{FF2B5EF4-FFF2-40B4-BE49-F238E27FC236}">
                <a16:creationId xmlns:a16="http://schemas.microsoft.com/office/drawing/2014/main" id="{79E17CF4-EA51-40DE-B880-7326CC08629D}"/>
              </a:ext>
            </a:extLst>
          </p:cNvPr>
          <p:cNvPicPr>
            <a:picLocks noChangeAspect="1"/>
          </p:cNvPicPr>
          <p:nvPr/>
        </p:nvPicPr>
        <p:blipFill rotWithShape="1">
          <a:blip r:embed="rId2"/>
          <a:srcRect l="58027" t="20808" r="6871" b="52381"/>
          <a:stretch/>
        </p:blipFill>
        <p:spPr>
          <a:xfrm>
            <a:off x="1085427" y="2756055"/>
            <a:ext cx="3918857" cy="2244919"/>
          </a:xfrm>
          <a:prstGeom prst="rect">
            <a:avLst/>
          </a:prstGeom>
        </p:spPr>
      </p:pic>
    </p:spTree>
    <p:extLst>
      <p:ext uri="{BB962C8B-B14F-4D97-AF65-F5344CB8AC3E}">
        <p14:creationId xmlns:p14="http://schemas.microsoft.com/office/powerpoint/2010/main" val="4281366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11E02B7-EE19-4352-AECB-12CBB6D931B8}"/>
              </a:ext>
            </a:extLst>
          </p:cNvPr>
          <p:cNvSpPr>
            <a:spLocks noGrp="1"/>
          </p:cNvSpPr>
          <p:nvPr>
            <p:ph type="title"/>
          </p:nvPr>
        </p:nvSpPr>
        <p:spPr>
          <a:xfrm>
            <a:off x="6826090" y="1951039"/>
            <a:ext cx="3953103" cy="1477961"/>
          </a:xfrm>
        </p:spPr>
        <p:txBody>
          <a:bodyPr/>
          <a:lstStyle/>
          <a:p>
            <a:r>
              <a:rPr lang="es-MX" sz="3600" dirty="0" err="1"/>
              <a:t>Burst</a:t>
            </a:r>
            <a:r>
              <a:rPr lang="es-MX" sz="3600" dirty="0"/>
              <a:t> </a:t>
            </a:r>
            <a:r>
              <a:rPr lang="es-MX" sz="3600" dirty="0" err="1"/>
              <a:t>edo</a:t>
            </a:r>
            <a:r>
              <a:rPr lang="es-MX" sz="3600" dirty="0"/>
              <a:t> (</a:t>
            </a:r>
            <a:r>
              <a:rPr lang="es-MX" sz="3600" dirty="0" err="1"/>
              <a:t>bedo</a:t>
            </a:r>
            <a:r>
              <a:rPr lang="es-MX" sz="3600" dirty="0"/>
              <a:t>)</a:t>
            </a:r>
            <a:endParaRPr lang="es-MX" dirty="0"/>
          </a:p>
        </p:txBody>
      </p:sp>
      <p:sp>
        <p:nvSpPr>
          <p:cNvPr id="5" name="Marcador de texto 4">
            <a:extLst>
              <a:ext uri="{FF2B5EF4-FFF2-40B4-BE49-F238E27FC236}">
                <a16:creationId xmlns:a16="http://schemas.microsoft.com/office/drawing/2014/main" id="{770DE2D4-DE31-42BB-8787-406A56282C3F}"/>
              </a:ext>
            </a:extLst>
          </p:cNvPr>
          <p:cNvSpPr>
            <a:spLocks noGrp="1"/>
          </p:cNvSpPr>
          <p:nvPr>
            <p:ph type="body" idx="1"/>
          </p:nvPr>
        </p:nvSpPr>
        <p:spPr>
          <a:xfrm>
            <a:off x="7248305" y="3859503"/>
            <a:ext cx="3108675" cy="572794"/>
          </a:xfrm>
        </p:spPr>
        <p:txBody>
          <a:bodyPr/>
          <a:lstStyle/>
          <a:p>
            <a:r>
              <a:rPr lang="es-MX" dirty="0"/>
              <a:t>Solo posibilidades</a:t>
            </a:r>
          </a:p>
        </p:txBody>
      </p:sp>
      <p:sp>
        <p:nvSpPr>
          <p:cNvPr id="6" name="Marcador de contenido 5">
            <a:extLst>
              <a:ext uri="{FF2B5EF4-FFF2-40B4-BE49-F238E27FC236}">
                <a16:creationId xmlns:a16="http://schemas.microsoft.com/office/drawing/2014/main" id="{B692D391-01C9-4B54-B78B-9BACBF73C94E}"/>
              </a:ext>
            </a:extLst>
          </p:cNvPr>
          <p:cNvSpPr>
            <a:spLocks noGrp="1"/>
          </p:cNvSpPr>
          <p:nvPr>
            <p:ph sz="half" idx="2"/>
          </p:nvPr>
        </p:nvSpPr>
        <p:spPr>
          <a:xfrm>
            <a:off x="1216054" y="2362977"/>
            <a:ext cx="5464663" cy="2132045"/>
          </a:xfrm>
        </p:spPr>
        <p:txBody>
          <a:bodyPr/>
          <a:lstStyle/>
          <a:p>
            <a:r>
              <a:rPr lang="es-MX" dirty="0"/>
              <a:t>Excepto por el soporte de velocidades de bus de 100 MHz y mas, BEDO probablemente habría sido una memoria mucho más rápida y estable que SDRAM</a:t>
            </a:r>
          </a:p>
          <a:p>
            <a:endParaRPr lang="es-MX" dirty="0"/>
          </a:p>
        </p:txBody>
      </p:sp>
    </p:spTree>
    <p:extLst>
      <p:ext uri="{BB962C8B-B14F-4D97-AF65-F5344CB8AC3E}">
        <p14:creationId xmlns:p14="http://schemas.microsoft.com/office/powerpoint/2010/main" val="2791757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7" name="Título 6">
            <a:extLst>
              <a:ext uri="{FF2B5EF4-FFF2-40B4-BE49-F238E27FC236}">
                <a16:creationId xmlns:a16="http://schemas.microsoft.com/office/drawing/2014/main" id="{EF5071F5-822E-49BC-9151-C2B7094B3AF5}"/>
              </a:ext>
            </a:extLst>
          </p:cNvPr>
          <p:cNvSpPr>
            <a:spLocks noGrp="1"/>
          </p:cNvSpPr>
          <p:nvPr>
            <p:ph type="title"/>
          </p:nvPr>
        </p:nvSpPr>
        <p:spPr>
          <a:xfrm>
            <a:off x="1019015" y="1093787"/>
            <a:ext cx="3059969" cy="4697413"/>
          </a:xfrm>
        </p:spPr>
        <p:txBody>
          <a:bodyPr>
            <a:normAutofit/>
          </a:bodyPr>
          <a:lstStyle/>
          <a:p>
            <a:r>
              <a:rPr lang="es-MX" sz="3300"/>
              <a:t>SYNCHRONOUS DYNAMIC RAM</a:t>
            </a:r>
          </a:p>
        </p:txBody>
      </p:sp>
      <p:sp useBgFill="1">
        <p:nvSpPr>
          <p:cNvPr id="4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Marcador de contenido 7">
            <a:extLst>
              <a:ext uri="{FF2B5EF4-FFF2-40B4-BE49-F238E27FC236}">
                <a16:creationId xmlns:a16="http://schemas.microsoft.com/office/drawing/2014/main" id="{AB2C2853-2062-4401-A66E-927F0096ECD6}"/>
              </a:ext>
            </a:extLst>
          </p:cNvPr>
          <p:cNvSpPr>
            <a:spLocks noGrp="1"/>
          </p:cNvSpPr>
          <p:nvPr>
            <p:ph idx="1"/>
          </p:nvPr>
        </p:nvSpPr>
        <p:spPr>
          <a:xfrm>
            <a:off x="5215467" y="1093788"/>
            <a:ext cx="5831944" cy="4697413"/>
          </a:xfrm>
        </p:spPr>
        <p:txBody>
          <a:bodyPr>
            <a:normAutofit/>
          </a:bodyPr>
          <a:lstStyle/>
          <a:p>
            <a:r>
              <a:rPr lang="es-MX" dirty="0"/>
              <a:t>Es capaz de sincronizar todas las señales de entrada y salida con la velocidad de reloj del sistema, lo cual se traduce en memorias super rápidas.</a:t>
            </a:r>
          </a:p>
          <a:p>
            <a:r>
              <a:rPr lang="es-MX" dirty="0"/>
              <a:t>La memoria síncrona puede funcionar a velocidades de reloj superiores a los 100Mhz, cosa impensable en el resto de los módulos de memoria existentes.</a:t>
            </a:r>
          </a:p>
        </p:txBody>
      </p:sp>
    </p:spTree>
    <p:extLst>
      <p:ext uri="{BB962C8B-B14F-4D97-AF65-F5344CB8AC3E}">
        <p14:creationId xmlns:p14="http://schemas.microsoft.com/office/powerpoint/2010/main" val="942992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7" name="Título 6">
            <a:extLst>
              <a:ext uri="{FF2B5EF4-FFF2-40B4-BE49-F238E27FC236}">
                <a16:creationId xmlns:a16="http://schemas.microsoft.com/office/drawing/2014/main" id="{62FD2965-88B1-44EE-9992-7A715CCE944E}"/>
              </a:ext>
            </a:extLst>
          </p:cNvPr>
          <p:cNvSpPr>
            <a:spLocks noGrp="1"/>
          </p:cNvSpPr>
          <p:nvPr>
            <p:ph type="title"/>
          </p:nvPr>
        </p:nvSpPr>
        <p:spPr>
          <a:xfrm>
            <a:off x="1141413" y="618518"/>
            <a:ext cx="9905998" cy="1478570"/>
          </a:xfrm>
        </p:spPr>
        <p:txBody>
          <a:bodyPr>
            <a:normAutofit/>
          </a:bodyPr>
          <a:lstStyle/>
          <a:p>
            <a:r>
              <a:rPr lang="es-MX" dirty="0"/>
              <a:t>JEDEC SDRAM</a:t>
            </a:r>
          </a:p>
        </p:txBody>
      </p:sp>
      <p:sp>
        <p:nvSpPr>
          <p:cNvPr id="8" name="Marcador de contenido 7">
            <a:extLst>
              <a:ext uri="{FF2B5EF4-FFF2-40B4-BE49-F238E27FC236}">
                <a16:creationId xmlns:a16="http://schemas.microsoft.com/office/drawing/2014/main" id="{563944CB-AA15-4654-8A7C-51A731D69550}"/>
              </a:ext>
            </a:extLst>
          </p:cNvPr>
          <p:cNvSpPr>
            <a:spLocks noGrp="1"/>
          </p:cNvSpPr>
          <p:nvPr>
            <p:ph idx="1"/>
          </p:nvPr>
        </p:nvSpPr>
        <p:spPr>
          <a:xfrm>
            <a:off x="1141412" y="2249487"/>
            <a:ext cx="9905999" cy="3541714"/>
          </a:xfrm>
        </p:spPr>
        <p:txBody>
          <a:bodyPr>
            <a:normAutofit/>
          </a:bodyPr>
          <a:lstStyle/>
          <a:p>
            <a:r>
              <a:rPr lang="es-MX" dirty="0"/>
              <a:t>No solo tiene una interfaz síncrona controlada por el reloj del sistema, sino que también incluye una arquitectura de doble banco y modo de ráfaga (1 bit, 2 bits, 4 bits, 8 bits y página completa).</a:t>
            </a:r>
          </a:p>
          <a:p>
            <a:r>
              <a:rPr lang="es-MX" dirty="0"/>
              <a:t>Esto significa que el tiempo de acceso a la columna es el factor limitante para la latencia CAS.</a:t>
            </a:r>
          </a:p>
        </p:txBody>
      </p:sp>
      <p:grpSp>
        <p:nvGrpSpPr>
          <p:cNvPr id="44" name="Group 43">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5"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458306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08B58FD-C08B-4C12-8B1F-CA8D0BC6F701}"/>
              </a:ext>
            </a:extLst>
          </p:cNvPr>
          <p:cNvSpPr>
            <a:spLocks noGrp="1"/>
          </p:cNvSpPr>
          <p:nvPr>
            <p:ph type="title"/>
          </p:nvPr>
        </p:nvSpPr>
        <p:spPr>
          <a:xfrm>
            <a:off x="1370019" y="2297273"/>
            <a:ext cx="3729169" cy="823913"/>
          </a:xfrm>
        </p:spPr>
        <p:txBody>
          <a:bodyPr/>
          <a:lstStyle/>
          <a:p>
            <a:r>
              <a:rPr lang="es-MX" dirty="0"/>
              <a:t>JEDEC SDRAM</a:t>
            </a:r>
          </a:p>
        </p:txBody>
      </p:sp>
      <p:sp>
        <p:nvSpPr>
          <p:cNvPr id="5" name="Marcador de texto 4">
            <a:extLst>
              <a:ext uri="{FF2B5EF4-FFF2-40B4-BE49-F238E27FC236}">
                <a16:creationId xmlns:a16="http://schemas.microsoft.com/office/drawing/2014/main" id="{F562069C-5DDA-473D-900E-E92F53323AC7}"/>
              </a:ext>
            </a:extLst>
          </p:cNvPr>
          <p:cNvSpPr>
            <a:spLocks noGrp="1"/>
          </p:cNvSpPr>
          <p:nvPr>
            <p:ph type="body" idx="1"/>
          </p:nvPr>
        </p:nvSpPr>
        <p:spPr>
          <a:xfrm>
            <a:off x="909711" y="2964366"/>
            <a:ext cx="4649783" cy="464634"/>
          </a:xfrm>
        </p:spPr>
        <p:txBody>
          <a:bodyPr/>
          <a:lstStyle/>
          <a:p>
            <a:r>
              <a:rPr lang="es-MX" dirty="0"/>
              <a:t>¿Mejora o solo problemas?</a:t>
            </a:r>
          </a:p>
        </p:txBody>
      </p:sp>
      <p:sp>
        <p:nvSpPr>
          <p:cNvPr id="6" name="Marcador de contenido 5">
            <a:extLst>
              <a:ext uri="{FF2B5EF4-FFF2-40B4-BE49-F238E27FC236}">
                <a16:creationId xmlns:a16="http://schemas.microsoft.com/office/drawing/2014/main" id="{B4A508F5-FD89-4B28-9F98-21DDE8922208}"/>
              </a:ext>
            </a:extLst>
          </p:cNvPr>
          <p:cNvSpPr>
            <a:spLocks noGrp="1"/>
          </p:cNvSpPr>
          <p:nvPr>
            <p:ph sz="half" idx="2"/>
          </p:nvPr>
        </p:nvSpPr>
        <p:spPr>
          <a:xfrm>
            <a:off x="5943590" y="1923662"/>
            <a:ext cx="4878391" cy="3010676"/>
          </a:xfrm>
        </p:spPr>
        <p:txBody>
          <a:bodyPr/>
          <a:lstStyle/>
          <a:p>
            <a:r>
              <a:rPr lang="es-MX" dirty="0"/>
              <a:t>Introducida como la respuesta a todos los problemas de rendimiento.</a:t>
            </a:r>
          </a:p>
          <a:p>
            <a:r>
              <a:rPr lang="es-MX" dirty="0"/>
              <a:t>Pocos beneficios de rendimiento</a:t>
            </a:r>
          </a:p>
          <a:p>
            <a:r>
              <a:rPr lang="es-MX" dirty="0"/>
              <a:t>Muchos problemas de compatibilidad</a:t>
            </a:r>
          </a:p>
          <a:p>
            <a:endParaRPr lang="es-MX" dirty="0"/>
          </a:p>
        </p:txBody>
      </p:sp>
    </p:spTree>
    <p:extLst>
      <p:ext uri="{BB962C8B-B14F-4D97-AF65-F5344CB8AC3E}">
        <p14:creationId xmlns:p14="http://schemas.microsoft.com/office/powerpoint/2010/main" val="2613947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EC08A7-781D-46A9-80AE-2D65E0DBB53D}"/>
              </a:ext>
            </a:extLst>
          </p:cNvPr>
          <p:cNvSpPr>
            <a:spLocks noGrp="1"/>
          </p:cNvSpPr>
          <p:nvPr>
            <p:ph type="title"/>
          </p:nvPr>
        </p:nvSpPr>
        <p:spPr>
          <a:xfrm>
            <a:off x="1141413" y="618518"/>
            <a:ext cx="9905998" cy="1478570"/>
          </a:xfrm>
        </p:spPr>
        <p:txBody>
          <a:bodyPr>
            <a:normAutofit/>
          </a:bodyPr>
          <a:lstStyle/>
          <a:p>
            <a:pPr algn="r"/>
            <a:r>
              <a:rPr lang="es-MX" sz="4000"/>
              <a:t>PC100 SDRAM</a:t>
            </a:r>
          </a:p>
        </p:txBody>
      </p:sp>
      <p:sp>
        <p:nvSpPr>
          <p:cNvPr id="3" name="Marcador de contenido 2">
            <a:extLst>
              <a:ext uri="{FF2B5EF4-FFF2-40B4-BE49-F238E27FC236}">
                <a16:creationId xmlns:a16="http://schemas.microsoft.com/office/drawing/2014/main" id="{8BF00C7D-ADB7-4AF9-9F10-0C6581A6919E}"/>
              </a:ext>
            </a:extLst>
          </p:cNvPr>
          <p:cNvSpPr>
            <a:spLocks noGrp="1"/>
          </p:cNvSpPr>
          <p:nvPr>
            <p:ph idx="1"/>
          </p:nvPr>
        </p:nvSpPr>
        <p:spPr>
          <a:xfrm>
            <a:off x="1141411" y="2249487"/>
            <a:ext cx="7631927" cy="3541714"/>
          </a:xfrm>
        </p:spPr>
        <p:txBody>
          <a:bodyPr anchor="t">
            <a:normAutofit/>
          </a:bodyPr>
          <a:lstStyle/>
          <a:p>
            <a:r>
              <a:rPr lang="es-MX" sz="2000"/>
              <a:t>Nace cuando Intel decidió implementar oficialmente una velocidad del bus del sistema de 100MHz</a:t>
            </a:r>
          </a:p>
          <a:p>
            <a:r>
              <a:rPr lang="es-MX" sz="2000"/>
              <a:t>Comprendio que la mayoría de módulos SDRAM disponibles en ese momento no funvionarian correctamente por encima de los 83MHz.</a:t>
            </a:r>
          </a:p>
        </p:txBody>
      </p:sp>
    </p:spTree>
    <p:extLst>
      <p:ext uri="{BB962C8B-B14F-4D97-AF65-F5344CB8AC3E}">
        <p14:creationId xmlns:p14="http://schemas.microsoft.com/office/powerpoint/2010/main" val="2917722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864A1-898B-46B2-89DB-7CAE14DC4A9A}"/>
              </a:ext>
            </a:extLst>
          </p:cNvPr>
          <p:cNvSpPr>
            <a:spLocks noGrp="1"/>
          </p:cNvSpPr>
          <p:nvPr>
            <p:ph type="title"/>
          </p:nvPr>
        </p:nvSpPr>
        <p:spPr>
          <a:xfrm>
            <a:off x="824170" y="2372891"/>
            <a:ext cx="2982720" cy="823912"/>
          </a:xfrm>
        </p:spPr>
        <p:txBody>
          <a:bodyPr/>
          <a:lstStyle/>
          <a:p>
            <a:r>
              <a:rPr lang="es-MX" dirty="0"/>
              <a:t>PC100 RAM</a:t>
            </a:r>
          </a:p>
        </p:txBody>
      </p:sp>
      <p:sp>
        <p:nvSpPr>
          <p:cNvPr id="3" name="Marcador de texto 2">
            <a:extLst>
              <a:ext uri="{FF2B5EF4-FFF2-40B4-BE49-F238E27FC236}">
                <a16:creationId xmlns:a16="http://schemas.microsoft.com/office/drawing/2014/main" id="{88CEBC1E-2551-4632-B5A6-6BD3880E23A4}"/>
              </a:ext>
            </a:extLst>
          </p:cNvPr>
          <p:cNvSpPr>
            <a:spLocks noGrp="1"/>
          </p:cNvSpPr>
          <p:nvPr>
            <p:ph type="body" idx="1"/>
          </p:nvPr>
        </p:nvSpPr>
        <p:spPr>
          <a:xfrm>
            <a:off x="343652" y="2784847"/>
            <a:ext cx="4649783" cy="823912"/>
          </a:xfrm>
        </p:spPr>
        <p:txBody>
          <a:bodyPr/>
          <a:lstStyle/>
          <a:p>
            <a:r>
              <a:rPr lang="es-MX" dirty="0"/>
              <a:t>Intel poniendo sus pautas</a:t>
            </a:r>
          </a:p>
        </p:txBody>
      </p:sp>
      <p:sp>
        <p:nvSpPr>
          <p:cNvPr id="4" name="Marcador de contenido 3">
            <a:extLst>
              <a:ext uri="{FF2B5EF4-FFF2-40B4-BE49-F238E27FC236}">
                <a16:creationId xmlns:a16="http://schemas.microsoft.com/office/drawing/2014/main" id="{24CB5437-8936-45B6-929A-A4AD22FDF2DC}"/>
              </a:ext>
            </a:extLst>
          </p:cNvPr>
          <p:cNvSpPr>
            <a:spLocks noGrp="1"/>
          </p:cNvSpPr>
          <p:nvPr>
            <p:ph sz="half" idx="2"/>
          </p:nvPr>
        </p:nvSpPr>
        <p:spPr>
          <a:xfrm>
            <a:off x="5228219" y="970384"/>
            <a:ext cx="6005838" cy="4851917"/>
          </a:xfrm>
        </p:spPr>
        <p:txBody>
          <a:bodyPr>
            <a:normAutofit/>
          </a:bodyPr>
          <a:lstStyle/>
          <a:p>
            <a:r>
              <a:rPr lang="es-MX" dirty="0"/>
              <a:t>Intel presento la especificación PC100 como una guía para los fabricantes para construir módulos que funcionen correctamente con su i440BX.</a:t>
            </a:r>
          </a:p>
          <a:p>
            <a:r>
              <a:rPr lang="es-MX" dirty="0"/>
              <a:t>Con esta especificación Intel estableció una serie de pautas para longitudes de seguimiento , anchos y espaciado de seguimiento, numero de capas de PCB, especificaciones de programación de EEPROM</a:t>
            </a:r>
          </a:p>
        </p:txBody>
      </p:sp>
    </p:spTree>
    <p:extLst>
      <p:ext uri="{BB962C8B-B14F-4D97-AF65-F5344CB8AC3E}">
        <p14:creationId xmlns:p14="http://schemas.microsoft.com/office/powerpoint/2010/main" val="1329088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CA9AF1-370A-4AF8-9B82-4D11601AA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E9CFF9D-9107-400A-8C5A-09CA2BA7A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5C3F5AE7-B34F-4BEF-96D0-74CA215E8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8" name="Rectangle 5">
              <a:extLst>
                <a:ext uri="{FF2B5EF4-FFF2-40B4-BE49-F238E27FC236}">
                  <a16:creationId xmlns:a16="http://schemas.microsoft.com/office/drawing/2014/main" id="{BCC99937-0E7D-42EF-A5DB-86FAF32C000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FE097643-AAC6-4390-A109-6965053C1B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B6ADC944-08FF-42C1-8D55-B4EA06CD2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8">
              <a:extLst>
                <a:ext uri="{FF2B5EF4-FFF2-40B4-BE49-F238E27FC236}">
                  <a16:creationId xmlns:a16="http://schemas.microsoft.com/office/drawing/2014/main" id="{17023431-F2E0-4D75-8C2C-98E00D89C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9">
              <a:extLst>
                <a:ext uri="{FF2B5EF4-FFF2-40B4-BE49-F238E27FC236}">
                  <a16:creationId xmlns:a16="http://schemas.microsoft.com/office/drawing/2014/main" id="{E34C0BEB-550B-421E-A0BB-0901C0E89C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29FFB337-3695-41C1-B104-55125202E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9BF53A3A-34D4-405C-B140-0AE52806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84EE2242-1F65-43B3-861E-4085AEC5A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E5B8229F-9313-4FC2-8A4A-49211C4E1F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B28AAEC8-A731-419D-A078-0FCFEAE4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2741D6DA-0F0D-4D55-883E-24A374A79F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Line 16">
              <a:extLst>
                <a:ext uri="{FF2B5EF4-FFF2-40B4-BE49-F238E27FC236}">
                  <a16:creationId xmlns:a16="http://schemas.microsoft.com/office/drawing/2014/main" id="{78F62958-A05D-478B-B23C-75AE8542581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87057A7E-9CF9-405A-8A33-0CA1AC51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AE876AFB-8370-4923-8278-E5FE62DE2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5477A94C-373F-42ED-9257-0DAB03B20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5012B077-1FC3-4D22-ACB6-ED86831EAD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Rectangle 21">
              <a:extLst>
                <a:ext uri="{FF2B5EF4-FFF2-40B4-BE49-F238E27FC236}">
                  <a16:creationId xmlns:a16="http://schemas.microsoft.com/office/drawing/2014/main" id="{D07A07B0-4407-49F7-9B26-61FF0CCE5F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5" name="Freeform 22">
              <a:extLst>
                <a:ext uri="{FF2B5EF4-FFF2-40B4-BE49-F238E27FC236}">
                  <a16:creationId xmlns:a16="http://schemas.microsoft.com/office/drawing/2014/main" id="{BDEABD0F-FFCE-4FC2-950E-6334D1727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434BB427-BC30-4BAB-82E9-BDE1F0B154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1F7A956E-DCF3-4544-AF1D-442CB5275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AF9D24E3-E510-495A-9DE8-7DAA3FA5B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0753727A-395C-4B1C-A63B-45DFA5278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B75C5A82-D9C8-414D-B324-403DC32B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5DDAFA2F-C6E2-4656-B490-5683762B7F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EEB3485F-B9A8-4C89-836E-67249D5ABD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F14F069E-B2BC-4B84-ACBC-9E3343A34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03BE3291-5AE0-49F5-9C60-84CF6AFBA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7" name="Título 6">
            <a:extLst>
              <a:ext uri="{FF2B5EF4-FFF2-40B4-BE49-F238E27FC236}">
                <a16:creationId xmlns:a16="http://schemas.microsoft.com/office/drawing/2014/main" id="{6B471E86-89BE-4507-BB41-97B1CB3E25A4}"/>
              </a:ext>
            </a:extLst>
          </p:cNvPr>
          <p:cNvSpPr>
            <a:spLocks noGrp="1"/>
          </p:cNvSpPr>
          <p:nvPr>
            <p:ph type="title"/>
          </p:nvPr>
        </p:nvSpPr>
        <p:spPr>
          <a:xfrm>
            <a:off x="1144992" y="1082673"/>
            <a:ext cx="2865837" cy="4708528"/>
          </a:xfrm>
        </p:spPr>
        <p:txBody>
          <a:bodyPr>
            <a:normAutofit/>
          </a:bodyPr>
          <a:lstStyle/>
          <a:p>
            <a:pPr algn="ctr"/>
            <a:r>
              <a:rPr lang="es-MX" sz="4000">
                <a:solidFill>
                  <a:srgbClr val="FFFFFF"/>
                </a:solidFill>
              </a:rPr>
              <a:t>DDR SDRAM</a:t>
            </a:r>
          </a:p>
        </p:txBody>
      </p:sp>
      <p:sp>
        <p:nvSpPr>
          <p:cNvPr id="8" name="Marcador de contenido 7">
            <a:extLst>
              <a:ext uri="{FF2B5EF4-FFF2-40B4-BE49-F238E27FC236}">
                <a16:creationId xmlns:a16="http://schemas.microsoft.com/office/drawing/2014/main" id="{9C837BC2-70F8-4299-8ECA-CEB365455750}"/>
              </a:ext>
            </a:extLst>
          </p:cNvPr>
          <p:cNvSpPr>
            <a:spLocks noGrp="1"/>
          </p:cNvSpPr>
          <p:nvPr>
            <p:ph idx="1"/>
          </p:nvPr>
        </p:nvSpPr>
        <p:spPr>
          <a:xfrm>
            <a:off x="5303836" y="1066799"/>
            <a:ext cx="5743575" cy="4724402"/>
          </a:xfrm>
        </p:spPr>
        <p:txBody>
          <a:bodyPr anchor="ctr">
            <a:normAutofit/>
          </a:bodyPr>
          <a:lstStyle/>
          <a:p>
            <a:r>
              <a:rPr lang="es-MX" sz="2000"/>
              <a:t>Una de las limitaciones teórica del diseño del JEDEC SDRAM es la de 125 MHz, aunque los avances tecnológicos pueden permitir un funcionamiento de hasta 133 MHz.</a:t>
            </a:r>
          </a:p>
          <a:p>
            <a:r>
              <a:rPr lang="es-MX" sz="2000"/>
              <a:t>A corto plazo, la SDRAM de Doble Velocidad de Datos (Double Data Rate) parece muy atractiva. Esencialmente, este diseño permite que la activación de las operaciones de salida en el chip ocurra tanto en el borde ascendente como descendente del reloj. </a:t>
            </a:r>
          </a:p>
          <a:p>
            <a:r>
              <a:rPr lang="es-MX" sz="2000"/>
              <a:t>El diseño de DDR SDRAM puede duplicar efectivamente la velocidad de operación hasta por los menos 200 MHz.</a:t>
            </a:r>
          </a:p>
        </p:txBody>
      </p:sp>
    </p:spTree>
    <p:extLst>
      <p:ext uri="{BB962C8B-B14F-4D97-AF65-F5344CB8AC3E}">
        <p14:creationId xmlns:p14="http://schemas.microsoft.com/office/powerpoint/2010/main" val="1929494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622DA2-B0EA-4C4D-85DB-B0C1FD594D0C}"/>
              </a:ext>
            </a:extLst>
          </p:cNvPr>
          <p:cNvSpPr>
            <a:spLocks noGrp="1"/>
          </p:cNvSpPr>
          <p:nvPr>
            <p:ph type="title"/>
          </p:nvPr>
        </p:nvSpPr>
        <p:spPr/>
        <p:txBody>
          <a:bodyPr/>
          <a:lstStyle/>
          <a:p>
            <a:r>
              <a:rPr lang="es-MX" dirty="0"/>
              <a:t>ENCHANCED SDRAM (ESDRAM)</a:t>
            </a:r>
          </a:p>
        </p:txBody>
      </p:sp>
      <p:graphicFrame>
        <p:nvGraphicFramePr>
          <p:cNvPr id="9" name="Marcador de contenido 6">
            <a:extLst>
              <a:ext uri="{FF2B5EF4-FFF2-40B4-BE49-F238E27FC236}">
                <a16:creationId xmlns:a16="http://schemas.microsoft.com/office/drawing/2014/main" id="{445A4D58-B580-D8A5-DAE2-DFCAD2599DD4}"/>
              </a:ext>
            </a:extLst>
          </p:cNvPr>
          <p:cNvGraphicFramePr>
            <a:graphicFrameLocks noGrp="1"/>
          </p:cNvGraphicFramePr>
          <p:nvPr>
            <p:ph idx="1"/>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369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a:extLst>
              <a:ext uri="{28A0092B-C50C-407E-A947-70E740481C1C}">
                <a14:useLocalDpi xmlns:a14="http://schemas.microsoft.com/office/drawing/2010/main" val="0"/>
              </a:ext>
            </a:extLst>
          </a:blip>
          <a:srcRect b="15360"/>
          <a:stretch/>
        </p:blipFill>
        <p:spPr>
          <a:xfrm>
            <a:off x="1362816" y="1426528"/>
            <a:ext cx="9459886" cy="4203564"/>
          </a:xfrm>
        </p:spPr>
      </p:pic>
    </p:spTree>
    <p:extLst>
      <p:ext uri="{BB962C8B-B14F-4D97-AF65-F5344CB8AC3E}">
        <p14:creationId xmlns:p14="http://schemas.microsoft.com/office/powerpoint/2010/main" val="1808460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4F4D32-5DC9-44E9-9186-BFF7D26CE5F3}"/>
              </a:ext>
            </a:extLst>
          </p:cNvPr>
          <p:cNvSpPr>
            <a:spLocks noGrp="1"/>
          </p:cNvSpPr>
          <p:nvPr>
            <p:ph type="title"/>
          </p:nvPr>
        </p:nvSpPr>
        <p:spPr>
          <a:xfrm>
            <a:off x="1370019" y="2528706"/>
            <a:ext cx="3915781" cy="1089381"/>
          </a:xfrm>
        </p:spPr>
        <p:txBody>
          <a:bodyPr/>
          <a:lstStyle/>
          <a:p>
            <a:r>
              <a:rPr lang="es-MX" dirty="0"/>
              <a:t>ENCHANCED SDRAM (ESDRAM)</a:t>
            </a:r>
          </a:p>
        </p:txBody>
      </p:sp>
      <p:sp>
        <p:nvSpPr>
          <p:cNvPr id="3" name="Marcador de texto 2">
            <a:extLst>
              <a:ext uri="{FF2B5EF4-FFF2-40B4-BE49-F238E27FC236}">
                <a16:creationId xmlns:a16="http://schemas.microsoft.com/office/drawing/2014/main" id="{CDFF96E1-2225-47A8-9E84-774FB05585D5}"/>
              </a:ext>
            </a:extLst>
          </p:cNvPr>
          <p:cNvSpPr>
            <a:spLocks noGrp="1"/>
          </p:cNvSpPr>
          <p:nvPr>
            <p:ph type="body" idx="1"/>
          </p:nvPr>
        </p:nvSpPr>
        <p:spPr>
          <a:xfrm>
            <a:off x="1370019" y="3265713"/>
            <a:ext cx="4321654" cy="796729"/>
          </a:xfrm>
        </p:spPr>
        <p:txBody>
          <a:bodyPr/>
          <a:lstStyle/>
          <a:p>
            <a:r>
              <a:rPr lang="es-MX" dirty="0"/>
              <a:t>El cache de la memoria RAM</a:t>
            </a:r>
          </a:p>
        </p:txBody>
      </p:sp>
      <p:sp>
        <p:nvSpPr>
          <p:cNvPr id="4" name="Marcador de contenido 3">
            <a:extLst>
              <a:ext uri="{FF2B5EF4-FFF2-40B4-BE49-F238E27FC236}">
                <a16:creationId xmlns:a16="http://schemas.microsoft.com/office/drawing/2014/main" id="{1CA9BA93-3922-4ADA-AA61-DF0EA6A996C0}"/>
              </a:ext>
            </a:extLst>
          </p:cNvPr>
          <p:cNvSpPr>
            <a:spLocks noGrp="1"/>
          </p:cNvSpPr>
          <p:nvPr>
            <p:ph sz="half" idx="2"/>
          </p:nvPr>
        </p:nvSpPr>
        <p:spPr>
          <a:xfrm>
            <a:off x="6500329" y="1847461"/>
            <a:ext cx="4878391" cy="4068147"/>
          </a:xfrm>
        </p:spPr>
        <p:txBody>
          <a:bodyPr/>
          <a:lstStyle/>
          <a:p>
            <a:r>
              <a:rPr lang="es-MX" dirty="0"/>
              <a:t>Una ventaja de la SRAM en chip es que se puede usar un bus más ancho entre la SRAM y la DRAM, lo que aumenta efectivamente el ancho de banda y la velocidad de la DRAM incluso cuando hay una falta de caché.</a:t>
            </a:r>
          </a:p>
          <a:p>
            <a:pPr marL="0" indent="0">
              <a:buNone/>
            </a:pPr>
            <a:endParaRPr lang="es-MX" dirty="0"/>
          </a:p>
        </p:txBody>
      </p:sp>
    </p:spTree>
    <p:extLst>
      <p:ext uri="{BB962C8B-B14F-4D97-AF65-F5344CB8AC3E}">
        <p14:creationId xmlns:p14="http://schemas.microsoft.com/office/powerpoint/2010/main" val="307279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 name="Rectangle 14">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7" name="Título 6">
            <a:extLst>
              <a:ext uri="{FF2B5EF4-FFF2-40B4-BE49-F238E27FC236}">
                <a16:creationId xmlns:a16="http://schemas.microsoft.com/office/drawing/2014/main" id="{DDC624EF-E975-4886-A5EC-000C55C54C05}"/>
              </a:ext>
            </a:extLst>
          </p:cNvPr>
          <p:cNvSpPr>
            <a:spLocks noGrp="1"/>
          </p:cNvSpPr>
          <p:nvPr>
            <p:ph type="title"/>
          </p:nvPr>
        </p:nvSpPr>
        <p:spPr>
          <a:xfrm>
            <a:off x="4996697" y="618518"/>
            <a:ext cx="6050713" cy="1478570"/>
          </a:xfrm>
        </p:spPr>
        <p:txBody>
          <a:bodyPr>
            <a:normAutofit/>
          </a:bodyPr>
          <a:lstStyle/>
          <a:p>
            <a:r>
              <a:rPr lang="es-MX" dirty="0"/>
              <a:t>RAM basada en protocolos</a:t>
            </a:r>
          </a:p>
        </p:txBody>
      </p:sp>
      <p:pic>
        <p:nvPicPr>
          <p:cNvPr id="10" name="Picture 9">
            <a:extLst>
              <a:ext uri="{FF2B5EF4-FFF2-40B4-BE49-F238E27FC236}">
                <a16:creationId xmlns:a16="http://schemas.microsoft.com/office/drawing/2014/main" id="{71D0E1FC-4D70-AAA0-AAD6-FA267415D95B}"/>
              </a:ext>
            </a:extLst>
          </p:cNvPr>
          <p:cNvPicPr>
            <a:picLocks noChangeAspect="1"/>
          </p:cNvPicPr>
          <p:nvPr/>
        </p:nvPicPr>
        <p:blipFill rotWithShape="1">
          <a:blip r:embed="rId4"/>
          <a:srcRect l="3152" r="51728" b="-1"/>
          <a:stretch/>
        </p:blipFill>
        <p:spPr>
          <a:xfrm>
            <a:off x="-5597" y="10"/>
            <a:ext cx="4635583" cy="6857990"/>
          </a:xfrm>
          <a:prstGeom prst="rect">
            <a:avLst/>
          </a:prstGeom>
        </p:spPr>
      </p:pic>
      <p:grpSp>
        <p:nvGrpSpPr>
          <p:cNvPr id="18" name="Group 17">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9" name="Rectangle 18">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Rectangle 21">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3"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Rectangle 46">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8"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Rectangle 58">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0"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8" name="Marcador de contenido 7">
            <a:extLst>
              <a:ext uri="{FF2B5EF4-FFF2-40B4-BE49-F238E27FC236}">
                <a16:creationId xmlns:a16="http://schemas.microsoft.com/office/drawing/2014/main" id="{4CB881CD-CB28-43C6-98F9-D39B8A99061B}"/>
              </a:ext>
            </a:extLst>
          </p:cNvPr>
          <p:cNvSpPr>
            <a:spLocks noGrp="1"/>
          </p:cNvSpPr>
          <p:nvPr>
            <p:ph idx="1"/>
          </p:nvPr>
        </p:nvSpPr>
        <p:spPr>
          <a:xfrm>
            <a:off x="4968958" y="2249487"/>
            <a:ext cx="6078453" cy="3541714"/>
          </a:xfrm>
        </p:spPr>
        <p:txBody>
          <a:bodyPr>
            <a:normAutofit/>
          </a:bodyPr>
          <a:lstStyle/>
          <a:p>
            <a:r>
              <a:rPr lang="es-MX" dirty="0"/>
              <a:t>Todas las DRAM mencionadas anteriormente tiene líneas de control, datos y dirección separadas, esto limita la velocidad a la que el dispositivo puede operar con la tecnología actual. Para superar esta limitación, varios diseños implementan todas estas señales en el mismo bus.</a:t>
            </a:r>
          </a:p>
        </p:txBody>
      </p:sp>
    </p:spTree>
    <p:extLst>
      <p:ext uri="{BB962C8B-B14F-4D97-AF65-F5344CB8AC3E}">
        <p14:creationId xmlns:p14="http://schemas.microsoft.com/office/powerpoint/2010/main" val="3599247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6"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7" name="Título 6">
            <a:extLst>
              <a:ext uri="{FF2B5EF4-FFF2-40B4-BE49-F238E27FC236}">
                <a16:creationId xmlns:a16="http://schemas.microsoft.com/office/drawing/2014/main" id="{15FEC1F1-40FB-4160-8C4F-EB688B2484D9}"/>
              </a:ext>
            </a:extLst>
          </p:cNvPr>
          <p:cNvSpPr>
            <a:spLocks noGrp="1"/>
          </p:cNvSpPr>
          <p:nvPr>
            <p:ph type="title"/>
          </p:nvPr>
        </p:nvSpPr>
        <p:spPr>
          <a:xfrm>
            <a:off x="1141413" y="1082673"/>
            <a:ext cx="2869416" cy="4708528"/>
          </a:xfrm>
        </p:spPr>
        <p:txBody>
          <a:bodyPr>
            <a:normAutofit/>
          </a:bodyPr>
          <a:lstStyle/>
          <a:p>
            <a:pPr algn="r"/>
            <a:r>
              <a:rPr lang="es-MX" sz="4000" dirty="0"/>
              <a:t>DIRECT RAMBUS DRAM (DRDRAM)</a:t>
            </a:r>
          </a:p>
        </p:txBody>
      </p:sp>
      <p:cxnSp>
        <p:nvCxnSpPr>
          <p:cNvPr id="44" name="Straight Connector 43">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8" name="Marcador de contenido 7">
            <a:extLst>
              <a:ext uri="{FF2B5EF4-FFF2-40B4-BE49-F238E27FC236}">
                <a16:creationId xmlns:a16="http://schemas.microsoft.com/office/drawing/2014/main" id="{D57FDE57-C02B-4FA5-A75D-DA20AF37E86F}"/>
              </a:ext>
            </a:extLst>
          </p:cNvPr>
          <p:cNvSpPr>
            <a:spLocks noGrp="1"/>
          </p:cNvSpPr>
          <p:nvPr>
            <p:ph idx="1"/>
          </p:nvPr>
        </p:nvSpPr>
        <p:spPr>
          <a:xfrm>
            <a:off x="5297763" y="1082673"/>
            <a:ext cx="5751237" cy="4708528"/>
          </a:xfrm>
        </p:spPr>
        <p:txBody>
          <a:bodyPr anchor="ctr">
            <a:normAutofit/>
          </a:bodyPr>
          <a:lstStyle/>
          <a:p>
            <a:r>
              <a:rPr lang="es-MX" sz="1800"/>
              <a:t>Desarrollado por Rambus Inc. y apoyado por Intel</a:t>
            </a:r>
          </a:p>
          <a:p>
            <a:r>
              <a:rPr lang="es-MX" sz="1800"/>
              <a:t>Parece ser una solución muy rápida para la memoria del sistema debido a su rápido funcionamiento (hasta 800 MHz).</a:t>
            </a:r>
          </a:p>
          <a:p>
            <a:r>
              <a:rPr lang="es-MX" sz="1800"/>
              <a:t>Sin embargo, la realidad es que el diseño es solo hasta dos veces más rápido que la operación SDRAM del momento debido al ancho de bus más pequeño (16 bits frente a 64 bits).</a:t>
            </a:r>
          </a:p>
        </p:txBody>
      </p:sp>
      <p:grpSp>
        <p:nvGrpSpPr>
          <p:cNvPr id="46" name="Group 45">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7"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669410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6EC3618-3CA1-4667-AB1F-6C0AECD65F5E}"/>
              </a:ext>
            </a:extLst>
          </p:cNvPr>
          <p:cNvSpPr>
            <a:spLocks noGrp="1"/>
          </p:cNvSpPr>
          <p:nvPr>
            <p:ph type="title"/>
          </p:nvPr>
        </p:nvSpPr>
        <p:spPr>
          <a:xfrm>
            <a:off x="7508034" y="1922461"/>
            <a:ext cx="3542556" cy="1477961"/>
          </a:xfrm>
        </p:spPr>
        <p:txBody>
          <a:bodyPr/>
          <a:lstStyle/>
          <a:p>
            <a:r>
              <a:rPr lang="es-MX" sz="3600" dirty="0"/>
              <a:t>DIRECT RAMBUS DRAM (DRDRAM)</a:t>
            </a:r>
            <a:endParaRPr lang="es-MX" dirty="0"/>
          </a:p>
        </p:txBody>
      </p:sp>
      <p:sp>
        <p:nvSpPr>
          <p:cNvPr id="5" name="Marcador de texto 4">
            <a:extLst>
              <a:ext uri="{FF2B5EF4-FFF2-40B4-BE49-F238E27FC236}">
                <a16:creationId xmlns:a16="http://schemas.microsoft.com/office/drawing/2014/main" id="{C620DF5F-9823-4DC9-A5FA-9813942BC1AA}"/>
              </a:ext>
            </a:extLst>
          </p:cNvPr>
          <p:cNvSpPr>
            <a:spLocks noGrp="1"/>
          </p:cNvSpPr>
          <p:nvPr>
            <p:ph type="body" idx="1"/>
          </p:nvPr>
        </p:nvSpPr>
        <p:spPr>
          <a:xfrm>
            <a:off x="7210982" y="3073397"/>
            <a:ext cx="4649783" cy="823912"/>
          </a:xfrm>
        </p:spPr>
        <p:txBody>
          <a:bodyPr/>
          <a:lstStyle/>
          <a:p>
            <a:r>
              <a:rPr lang="es-MX" dirty="0"/>
              <a:t>Los problemas no esperan</a:t>
            </a:r>
          </a:p>
        </p:txBody>
      </p:sp>
      <p:sp>
        <p:nvSpPr>
          <p:cNvPr id="6" name="Marcador de contenido 5">
            <a:extLst>
              <a:ext uri="{FF2B5EF4-FFF2-40B4-BE49-F238E27FC236}">
                <a16:creationId xmlns:a16="http://schemas.microsoft.com/office/drawing/2014/main" id="{61D6FB25-8536-4313-AAA4-3D4199BA743F}"/>
              </a:ext>
            </a:extLst>
          </p:cNvPr>
          <p:cNvSpPr>
            <a:spLocks noGrp="1"/>
          </p:cNvSpPr>
          <p:nvPr>
            <p:ph sz="half" idx="2"/>
          </p:nvPr>
        </p:nvSpPr>
        <p:spPr>
          <a:xfrm>
            <a:off x="1141410" y="970385"/>
            <a:ext cx="4878391" cy="4820814"/>
          </a:xfrm>
        </p:spPr>
        <p:txBody>
          <a:bodyPr/>
          <a:lstStyle/>
          <a:p>
            <a:r>
              <a:rPr lang="es-MX" dirty="0"/>
              <a:t>Las velocidades más altas requieren longitudes de cable cortas y blindaje adicional para evitar problemas con EMI.</a:t>
            </a:r>
          </a:p>
          <a:p>
            <a:r>
              <a:rPr lang="es-MX" dirty="0"/>
              <a:t>los tiempos de latencia son realmente peores que los de la SDRAM rápida disponible en la actualidad.</a:t>
            </a:r>
          </a:p>
          <a:p>
            <a:r>
              <a:rPr lang="es-MX" dirty="0"/>
              <a:t>Diseño de memoria propietario </a:t>
            </a:r>
          </a:p>
        </p:txBody>
      </p:sp>
    </p:spTree>
    <p:extLst>
      <p:ext uri="{BB962C8B-B14F-4D97-AF65-F5344CB8AC3E}">
        <p14:creationId xmlns:p14="http://schemas.microsoft.com/office/powerpoint/2010/main" val="3390049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ítulo 1">
            <a:extLst>
              <a:ext uri="{FF2B5EF4-FFF2-40B4-BE49-F238E27FC236}">
                <a16:creationId xmlns:a16="http://schemas.microsoft.com/office/drawing/2014/main" id="{11B36B5D-4446-458D-8C93-8AB7E8A14DB7}"/>
              </a:ext>
            </a:extLst>
          </p:cNvPr>
          <p:cNvSpPr>
            <a:spLocks noGrp="1"/>
          </p:cNvSpPr>
          <p:nvPr>
            <p:ph type="title"/>
          </p:nvPr>
        </p:nvSpPr>
        <p:spPr>
          <a:xfrm>
            <a:off x="1141413" y="1082673"/>
            <a:ext cx="2869416" cy="4708528"/>
          </a:xfrm>
        </p:spPr>
        <p:txBody>
          <a:bodyPr>
            <a:normAutofit/>
          </a:bodyPr>
          <a:lstStyle/>
          <a:p>
            <a:pPr algn="r"/>
            <a:r>
              <a:rPr lang="es-MX" sz="4000" dirty="0"/>
              <a:t>SYNCLINK DRAM (SLDRAM)</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313E6BE-ACC3-431C-B860-FBEB8379967B}"/>
              </a:ext>
            </a:extLst>
          </p:cNvPr>
          <p:cNvSpPr>
            <a:spLocks noGrp="1"/>
          </p:cNvSpPr>
          <p:nvPr>
            <p:ph idx="1"/>
          </p:nvPr>
        </p:nvSpPr>
        <p:spPr>
          <a:xfrm>
            <a:off x="5297763" y="1082673"/>
            <a:ext cx="5751237" cy="4708528"/>
          </a:xfrm>
        </p:spPr>
        <p:txBody>
          <a:bodyPr anchor="ctr">
            <a:normAutofit/>
          </a:bodyPr>
          <a:lstStyle/>
          <a:p>
            <a:r>
              <a:rPr lang="es-MX" sz="1800"/>
              <a:t>Muchos fabricantes de memorias están apoyando a SLDRAM como la solución a largo plazo para el rendimiento del sistema.</a:t>
            </a:r>
          </a:p>
          <a:p>
            <a:r>
              <a:rPr lang="es-MX" sz="1800"/>
              <a:t>Es un estándar de la industria abierta, que no requiere pagos de regalías.</a:t>
            </a:r>
          </a:p>
          <a:p>
            <a:r>
              <a:rPr lang="es-MX" sz="1800"/>
              <a:t>En comparación con DRDRAM, parece que SLDRAM es una solución mucho mejor.</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816612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4FDB1EB-2B4B-40A0-939B-27541AE1C741}"/>
              </a:ext>
            </a:extLst>
          </p:cNvPr>
          <p:cNvSpPr>
            <a:spLocks noGrp="1"/>
          </p:cNvSpPr>
          <p:nvPr>
            <p:ph type="title"/>
          </p:nvPr>
        </p:nvSpPr>
        <p:spPr>
          <a:xfrm>
            <a:off x="1295354" y="2522067"/>
            <a:ext cx="4233022" cy="1477961"/>
          </a:xfrm>
        </p:spPr>
        <p:txBody>
          <a:bodyPr/>
          <a:lstStyle/>
          <a:p>
            <a:r>
              <a:rPr lang="es-MX" sz="3600" dirty="0"/>
              <a:t>SYNCLINK DRAM (SLDRAM)</a:t>
            </a:r>
            <a:endParaRPr lang="es-MX" dirty="0"/>
          </a:p>
        </p:txBody>
      </p:sp>
      <p:sp>
        <p:nvSpPr>
          <p:cNvPr id="5" name="Marcador de texto 4">
            <a:extLst>
              <a:ext uri="{FF2B5EF4-FFF2-40B4-BE49-F238E27FC236}">
                <a16:creationId xmlns:a16="http://schemas.microsoft.com/office/drawing/2014/main" id="{359A5676-516A-4087-BCEF-1319A579DEFE}"/>
              </a:ext>
            </a:extLst>
          </p:cNvPr>
          <p:cNvSpPr>
            <a:spLocks noGrp="1"/>
          </p:cNvSpPr>
          <p:nvPr>
            <p:ph type="body" idx="1"/>
          </p:nvPr>
        </p:nvSpPr>
        <p:spPr>
          <a:xfrm>
            <a:off x="1295354" y="3428999"/>
            <a:ext cx="4649783" cy="823912"/>
          </a:xfrm>
        </p:spPr>
        <p:txBody>
          <a:bodyPr/>
          <a:lstStyle/>
          <a:p>
            <a:r>
              <a:rPr lang="es-MX" dirty="0"/>
              <a:t>Ventajas sobre ventajas</a:t>
            </a:r>
          </a:p>
        </p:txBody>
      </p:sp>
      <p:sp>
        <p:nvSpPr>
          <p:cNvPr id="6" name="Marcador de contenido 5">
            <a:extLst>
              <a:ext uri="{FF2B5EF4-FFF2-40B4-BE49-F238E27FC236}">
                <a16:creationId xmlns:a16="http://schemas.microsoft.com/office/drawing/2014/main" id="{0EE24311-91FF-44E3-B1CA-D97F27C81461}"/>
              </a:ext>
            </a:extLst>
          </p:cNvPr>
          <p:cNvSpPr>
            <a:spLocks noGrp="1"/>
          </p:cNvSpPr>
          <p:nvPr>
            <p:ph sz="half" idx="2"/>
          </p:nvPr>
        </p:nvSpPr>
        <p:spPr>
          <a:xfrm>
            <a:off x="5337111" y="1070008"/>
            <a:ext cx="6038462" cy="4717983"/>
          </a:xfrm>
        </p:spPr>
        <p:txBody>
          <a:bodyPr>
            <a:normAutofit fontScale="92500" lnSpcReduction="20000"/>
          </a:bodyPr>
          <a:lstStyle/>
          <a:p>
            <a:r>
              <a:rPr lang="es-MX" dirty="0"/>
              <a:t>Los costo para el diseño de SLDRAM es que no requiere un rediseño de los chips de RAM.</a:t>
            </a:r>
          </a:p>
          <a:p>
            <a:r>
              <a:rPr lang="es-MX" dirty="0"/>
              <a:t>Debido al uso de paquetes para direcciones, datos y señales de control, la SLDRAM puede funcionar en un bus más rápido que la SDRAM estándar, hasta al menos 200 MHz.</a:t>
            </a:r>
          </a:p>
          <a:p>
            <a:r>
              <a:rPr lang="es-MX" dirty="0"/>
              <a:t>La velocidad de reloj real más baja (que reduce los problemas de señal), los tiempos de latencia más bajos y el costo más bajo debido al diseño y operación libres de regalías en los diseños de bus actuales. Parece que incluso el ancho de banda de SLDRAM es mucho mayor que DRDRAM a 3,2 GB/s frente a 1,6 GB/s</a:t>
            </a:r>
          </a:p>
        </p:txBody>
      </p:sp>
    </p:spTree>
    <p:extLst>
      <p:ext uri="{BB962C8B-B14F-4D97-AF65-F5344CB8AC3E}">
        <p14:creationId xmlns:p14="http://schemas.microsoft.com/office/powerpoint/2010/main" val="39849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4"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69" name="Group 68">
            <a:extLst>
              <a:ext uri="{FF2B5EF4-FFF2-40B4-BE49-F238E27FC236}">
                <a16:creationId xmlns:a16="http://schemas.microsoft.com/office/drawing/2014/main" id="{4D50C3BF-4EC6-4075-8C5A-BB4D936693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 name="Rectangle 69">
              <a:extLst>
                <a:ext uri="{FF2B5EF4-FFF2-40B4-BE49-F238E27FC236}">
                  <a16:creationId xmlns:a16="http://schemas.microsoft.com/office/drawing/2014/main" id="{AAD5EEF9-647D-437D-909D-552158996D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a:extLst>
                <a:ext uri="{FF2B5EF4-FFF2-40B4-BE49-F238E27FC236}">
                  <a16:creationId xmlns:a16="http://schemas.microsoft.com/office/drawing/2014/main" id="{AD572E06-C69D-4C73-907F-E960818C982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4" name="Título 3">
            <a:extLst>
              <a:ext uri="{FF2B5EF4-FFF2-40B4-BE49-F238E27FC236}">
                <a16:creationId xmlns:a16="http://schemas.microsoft.com/office/drawing/2014/main" id="{F44C57D1-FF3F-44F2-BA8C-667E156DD166}"/>
              </a:ext>
            </a:extLst>
          </p:cNvPr>
          <p:cNvSpPr>
            <a:spLocks noGrp="1"/>
          </p:cNvSpPr>
          <p:nvPr>
            <p:ph type="title"/>
          </p:nvPr>
        </p:nvSpPr>
        <p:spPr>
          <a:xfrm>
            <a:off x="5270066" y="1122363"/>
            <a:ext cx="5397933" cy="2387600"/>
          </a:xfrm>
        </p:spPr>
        <p:txBody>
          <a:bodyPr vert="horz" lIns="91440" tIns="45720" rIns="91440" bIns="45720" rtlCol="0" anchor="b">
            <a:normAutofit/>
          </a:bodyPr>
          <a:lstStyle/>
          <a:p>
            <a:r>
              <a:rPr lang="en-US" sz="4800"/>
              <a:t>Actualidad</a:t>
            </a:r>
          </a:p>
        </p:txBody>
      </p:sp>
      <p:sp>
        <p:nvSpPr>
          <p:cNvPr id="5" name="Marcador de texto 4">
            <a:extLst>
              <a:ext uri="{FF2B5EF4-FFF2-40B4-BE49-F238E27FC236}">
                <a16:creationId xmlns:a16="http://schemas.microsoft.com/office/drawing/2014/main" id="{8311724D-3C6C-4675-882B-B83C595BDACA}"/>
              </a:ext>
            </a:extLst>
          </p:cNvPr>
          <p:cNvSpPr>
            <a:spLocks noGrp="1"/>
          </p:cNvSpPr>
          <p:nvPr>
            <p:ph type="body" idx="1"/>
          </p:nvPr>
        </p:nvSpPr>
        <p:spPr>
          <a:xfrm>
            <a:off x="5230896" y="3602038"/>
            <a:ext cx="5437103" cy="1655762"/>
          </a:xfrm>
        </p:spPr>
        <p:txBody>
          <a:bodyPr vert="horz" lIns="91440" tIns="45720" rIns="91440" bIns="45720" rtlCol="0">
            <a:normAutofit/>
          </a:bodyPr>
          <a:lstStyle/>
          <a:p>
            <a:r>
              <a:rPr lang="en-US" sz="2000">
                <a:solidFill>
                  <a:schemeClr val="tx2"/>
                </a:solidFill>
              </a:rPr>
              <a:t>¿Qué paso con las propuestas?</a:t>
            </a:r>
          </a:p>
        </p:txBody>
      </p:sp>
      <p:pic>
        <p:nvPicPr>
          <p:cNvPr id="7" name="Picture 6" descr="Micro imagen borrosa de tráfico">
            <a:extLst>
              <a:ext uri="{FF2B5EF4-FFF2-40B4-BE49-F238E27FC236}">
                <a16:creationId xmlns:a16="http://schemas.microsoft.com/office/drawing/2014/main" id="{CB5F3C6E-7E5E-B582-4A84-F57F73DF5C10}"/>
              </a:ext>
            </a:extLst>
          </p:cNvPr>
          <p:cNvPicPr>
            <a:picLocks noChangeAspect="1"/>
          </p:cNvPicPr>
          <p:nvPr/>
        </p:nvPicPr>
        <p:blipFill rotWithShape="1">
          <a:blip r:embed="rId4"/>
          <a:srcRect l="20436" r="34444" b="-1"/>
          <a:stretch/>
        </p:blipFill>
        <p:spPr>
          <a:xfrm>
            <a:off x="-5597" y="10"/>
            <a:ext cx="4635583" cy="6857990"/>
          </a:xfrm>
          <a:prstGeom prst="rect">
            <a:avLst/>
          </a:prstGeom>
        </p:spPr>
      </p:pic>
      <p:grpSp>
        <p:nvGrpSpPr>
          <p:cNvPr id="73" name="Group 72">
            <a:extLst>
              <a:ext uri="{FF2B5EF4-FFF2-40B4-BE49-F238E27FC236}">
                <a16:creationId xmlns:a16="http://schemas.microsoft.com/office/drawing/2014/main" id="{5C427DC4-D0C8-4AD1-971C-C179999E4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4" name="Rectangle 5">
              <a:extLst>
                <a:ext uri="{FF2B5EF4-FFF2-40B4-BE49-F238E27FC236}">
                  <a16:creationId xmlns:a16="http://schemas.microsoft.com/office/drawing/2014/main" id="{11827C78-913D-484C-8C41-03DA314252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5" name="Freeform 6">
              <a:extLst>
                <a:ext uri="{FF2B5EF4-FFF2-40B4-BE49-F238E27FC236}">
                  <a16:creationId xmlns:a16="http://schemas.microsoft.com/office/drawing/2014/main" id="{B6F8B17C-D826-4328-938A-3EA29923DD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7">
              <a:extLst>
                <a:ext uri="{FF2B5EF4-FFF2-40B4-BE49-F238E27FC236}">
                  <a16:creationId xmlns:a16="http://schemas.microsoft.com/office/drawing/2014/main" id="{39D88DB7-6249-4F7B-BE6A-FCC6D49786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Rectangle 8">
              <a:extLst>
                <a:ext uri="{FF2B5EF4-FFF2-40B4-BE49-F238E27FC236}">
                  <a16:creationId xmlns:a16="http://schemas.microsoft.com/office/drawing/2014/main" id="{756D5198-7167-4B16-AB98-5B4E36925F4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8" name="Freeform 9">
              <a:extLst>
                <a:ext uri="{FF2B5EF4-FFF2-40B4-BE49-F238E27FC236}">
                  <a16:creationId xmlns:a16="http://schemas.microsoft.com/office/drawing/2014/main" id="{DA8DAFD5-0534-4B77-9BDA-835065CBA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0">
              <a:extLst>
                <a:ext uri="{FF2B5EF4-FFF2-40B4-BE49-F238E27FC236}">
                  <a16:creationId xmlns:a16="http://schemas.microsoft.com/office/drawing/2014/main" id="{7CA8B15F-CF03-4D11-8AEC-82E80157B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1">
              <a:extLst>
                <a:ext uri="{FF2B5EF4-FFF2-40B4-BE49-F238E27FC236}">
                  <a16:creationId xmlns:a16="http://schemas.microsoft.com/office/drawing/2014/main" id="{459FF9F8-7A9B-4AA7-A132-383AF3485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12">
              <a:extLst>
                <a:ext uri="{FF2B5EF4-FFF2-40B4-BE49-F238E27FC236}">
                  <a16:creationId xmlns:a16="http://schemas.microsoft.com/office/drawing/2014/main" id="{CBA02FB8-E42C-45DA-AAF7-3397620DAD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3">
              <a:extLst>
                <a:ext uri="{FF2B5EF4-FFF2-40B4-BE49-F238E27FC236}">
                  <a16:creationId xmlns:a16="http://schemas.microsoft.com/office/drawing/2014/main" id="{9929394A-93E2-4CC7-BE87-C83F6A8E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4">
              <a:extLst>
                <a:ext uri="{FF2B5EF4-FFF2-40B4-BE49-F238E27FC236}">
                  <a16:creationId xmlns:a16="http://schemas.microsoft.com/office/drawing/2014/main" id="{0D9C5509-FF48-4A4B-93E5-54BB49A4A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5">
              <a:extLst>
                <a:ext uri="{FF2B5EF4-FFF2-40B4-BE49-F238E27FC236}">
                  <a16:creationId xmlns:a16="http://schemas.microsoft.com/office/drawing/2014/main" id="{8D8D120B-EEA9-48FD-8996-23C6C46E1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6">
              <a:extLst>
                <a:ext uri="{FF2B5EF4-FFF2-40B4-BE49-F238E27FC236}">
                  <a16:creationId xmlns:a16="http://schemas.microsoft.com/office/drawing/2014/main" id="{3C6F42D5-B202-46C6-8515-D98407842B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7">
              <a:extLst>
                <a:ext uri="{FF2B5EF4-FFF2-40B4-BE49-F238E27FC236}">
                  <a16:creationId xmlns:a16="http://schemas.microsoft.com/office/drawing/2014/main" id="{63970DAE-ED0B-4C16-A738-7D472097C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18">
              <a:extLst>
                <a:ext uri="{FF2B5EF4-FFF2-40B4-BE49-F238E27FC236}">
                  <a16:creationId xmlns:a16="http://schemas.microsoft.com/office/drawing/2014/main" id="{3057B46C-1C3D-49B0-BFA0-F8C5242339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19">
              <a:extLst>
                <a:ext uri="{FF2B5EF4-FFF2-40B4-BE49-F238E27FC236}">
                  <a16:creationId xmlns:a16="http://schemas.microsoft.com/office/drawing/2014/main" id="{48CF20C5-3838-4173-A8B8-B2F2C98F1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0">
              <a:extLst>
                <a:ext uri="{FF2B5EF4-FFF2-40B4-BE49-F238E27FC236}">
                  <a16:creationId xmlns:a16="http://schemas.microsoft.com/office/drawing/2014/main" id="{ECE30E10-7578-4E62-ACBF-10C479060C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1">
              <a:extLst>
                <a:ext uri="{FF2B5EF4-FFF2-40B4-BE49-F238E27FC236}">
                  <a16:creationId xmlns:a16="http://schemas.microsoft.com/office/drawing/2014/main" id="{944967BD-A875-4678-99F4-7F57BB00D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22">
              <a:extLst>
                <a:ext uri="{FF2B5EF4-FFF2-40B4-BE49-F238E27FC236}">
                  <a16:creationId xmlns:a16="http://schemas.microsoft.com/office/drawing/2014/main" id="{39B8890D-782F-4441-99F8-24D555ADB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3">
              <a:extLst>
                <a:ext uri="{FF2B5EF4-FFF2-40B4-BE49-F238E27FC236}">
                  <a16:creationId xmlns:a16="http://schemas.microsoft.com/office/drawing/2014/main" id="{BD2843C9-86AC-4823-8D89-66B62F94E2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4">
              <a:extLst>
                <a:ext uri="{FF2B5EF4-FFF2-40B4-BE49-F238E27FC236}">
                  <a16:creationId xmlns:a16="http://schemas.microsoft.com/office/drawing/2014/main" id="{1B519EA3-915E-4EAD-A40F-32168E8E1F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5">
              <a:extLst>
                <a:ext uri="{FF2B5EF4-FFF2-40B4-BE49-F238E27FC236}">
                  <a16:creationId xmlns:a16="http://schemas.microsoft.com/office/drawing/2014/main" id="{7A321902-1E1D-4964-AF8F-D133DEA58C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6">
              <a:extLst>
                <a:ext uri="{FF2B5EF4-FFF2-40B4-BE49-F238E27FC236}">
                  <a16:creationId xmlns:a16="http://schemas.microsoft.com/office/drawing/2014/main" id="{112E54C4-91A4-40EC-9182-578C6684F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7">
              <a:extLst>
                <a:ext uri="{FF2B5EF4-FFF2-40B4-BE49-F238E27FC236}">
                  <a16:creationId xmlns:a16="http://schemas.microsoft.com/office/drawing/2014/main" id="{8FA627D4-711B-43E1-956F-E83777F1E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28">
              <a:extLst>
                <a:ext uri="{FF2B5EF4-FFF2-40B4-BE49-F238E27FC236}">
                  <a16:creationId xmlns:a16="http://schemas.microsoft.com/office/drawing/2014/main" id="{A52861B4-1F11-4F96-B2C6-6CF1ABF3EA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29">
              <a:extLst>
                <a:ext uri="{FF2B5EF4-FFF2-40B4-BE49-F238E27FC236}">
                  <a16:creationId xmlns:a16="http://schemas.microsoft.com/office/drawing/2014/main" id="{8B08E382-69A6-4F49-B9D0-30282ABF2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0">
              <a:extLst>
                <a:ext uri="{FF2B5EF4-FFF2-40B4-BE49-F238E27FC236}">
                  <a16:creationId xmlns:a16="http://schemas.microsoft.com/office/drawing/2014/main" id="{C90814EC-520D-44F5-86DC-EC86DC654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31">
              <a:extLst>
                <a:ext uri="{FF2B5EF4-FFF2-40B4-BE49-F238E27FC236}">
                  <a16:creationId xmlns:a16="http://schemas.microsoft.com/office/drawing/2014/main" id="{F912B22F-31DB-46D6-8E4E-54EBED6B9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32">
              <a:extLst>
                <a:ext uri="{FF2B5EF4-FFF2-40B4-BE49-F238E27FC236}">
                  <a16:creationId xmlns:a16="http://schemas.microsoft.com/office/drawing/2014/main" id="{051A22F2-66B3-4FF2-89BD-CD02C26814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Rectangle 33">
              <a:extLst>
                <a:ext uri="{FF2B5EF4-FFF2-40B4-BE49-F238E27FC236}">
                  <a16:creationId xmlns:a16="http://schemas.microsoft.com/office/drawing/2014/main" id="{4C2C276D-BE72-4024-971D-6777F9524CB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3" name="Freeform 34">
              <a:extLst>
                <a:ext uri="{FF2B5EF4-FFF2-40B4-BE49-F238E27FC236}">
                  <a16:creationId xmlns:a16="http://schemas.microsoft.com/office/drawing/2014/main" id="{6AFDDC6B-3AFC-48D7-95CF-5FBB511D8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5">
              <a:extLst>
                <a:ext uri="{FF2B5EF4-FFF2-40B4-BE49-F238E27FC236}">
                  <a16:creationId xmlns:a16="http://schemas.microsoft.com/office/drawing/2014/main" id="{FFAA444D-5CF5-4864-A37F-A111C8FF8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36">
              <a:extLst>
                <a:ext uri="{FF2B5EF4-FFF2-40B4-BE49-F238E27FC236}">
                  <a16:creationId xmlns:a16="http://schemas.microsoft.com/office/drawing/2014/main" id="{5FF79462-E4F2-48A6-A56D-0D6025638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37">
              <a:extLst>
                <a:ext uri="{FF2B5EF4-FFF2-40B4-BE49-F238E27FC236}">
                  <a16:creationId xmlns:a16="http://schemas.microsoft.com/office/drawing/2014/main" id="{966D2CEE-D08F-46BC-B14C-93765B5B5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38">
              <a:extLst>
                <a:ext uri="{FF2B5EF4-FFF2-40B4-BE49-F238E27FC236}">
                  <a16:creationId xmlns:a16="http://schemas.microsoft.com/office/drawing/2014/main" id="{599A4AD6-C27F-4336-9E88-8C647A23C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39">
              <a:extLst>
                <a:ext uri="{FF2B5EF4-FFF2-40B4-BE49-F238E27FC236}">
                  <a16:creationId xmlns:a16="http://schemas.microsoft.com/office/drawing/2014/main" id="{44DF8341-5042-4DC0-BAEF-E3D91FF7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0">
              <a:extLst>
                <a:ext uri="{FF2B5EF4-FFF2-40B4-BE49-F238E27FC236}">
                  <a16:creationId xmlns:a16="http://schemas.microsoft.com/office/drawing/2014/main" id="{71762CC7-CB05-40DA-A00C-4E2E2480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41">
              <a:extLst>
                <a:ext uri="{FF2B5EF4-FFF2-40B4-BE49-F238E27FC236}">
                  <a16:creationId xmlns:a16="http://schemas.microsoft.com/office/drawing/2014/main" id="{4F9045FC-8914-48C8-A36C-AAA35E3F4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42">
              <a:extLst>
                <a:ext uri="{FF2B5EF4-FFF2-40B4-BE49-F238E27FC236}">
                  <a16:creationId xmlns:a16="http://schemas.microsoft.com/office/drawing/2014/main" id="{2B8DF617-2AF1-45FE-A0B8-E36B9580A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43">
              <a:extLst>
                <a:ext uri="{FF2B5EF4-FFF2-40B4-BE49-F238E27FC236}">
                  <a16:creationId xmlns:a16="http://schemas.microsoft.com/office/drawing/2014/main" id="{492D7FF8-46B6-4679-9439-2057238D5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44">
              <a:extLst>
                <a:ext uri="{FF2B5EF4-FFF2-40B4-BE49-F238E27FC236}">
                  <a16:creationId xmlns:a16="http://schemas.microsoft.com/office/drawing/2014/main" id="{33DDE513-207C-49C7-BF67-7526AAAA15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Rectangle 45">
              <a:extLst>
                <a:ext uri="{FF2B5EF4-FFF2-40B4-BE49-F238E27FC236}">
                  <a16:creationId xmlns:a16="http://schemas.microsoft.com/office/drawing/2014/main" id="{ABEE1802-DF83-4775-831C-512B9B0B15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5" name="Freeform 46">
              <a:extLst>
                <a:ext uri="{FF2B5EF4-FFF2-40B4-BE49-F238E27FC236}">
                  <a16:creationId xmlns:a16="http://schemas.microsoft.com/office/drawing/2014/main" id="{3882C4EF-F620-4972-8FB9-B856D2B6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7">
              <a:extLst>
                <a:ext uri="{FF2B5EF4-FFF2-40B4-BE49-F238E27FC236}">
                  <a16:creationId xmlns:a16="http://schemas.microsoft.com/office/drawing/2014/main" id="{531F85E7-F63E-4D39-8088-8195AD2274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48">
              <a:extLst>
                <a:ext uri="{FF2B5EF4-FFF2-40B4-BE49-F238E27FC236}">
                  <a16:creationId xmlns:a16="http://schemas.microsoft.com/office/drawing/2014/main" id="{9ADD32DD-B096-4677-80F8-B92AA01E6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49">
              <a:extLst>
                <a:ext uri="{FF2B5EF4-FFF2-40B4-BE49-F238E27FC236}">
                  <a16:creationId xmlns:a16="http://schemas.microsoft.com/office/drawing/2014/main" id="{9F1863D8-139F-4C40-BF00-40B6EA0F30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0">
              <a:extLst>
                <a:ext uri="{FF2B5EF4-FFF2-40B4-BE49-F238E27FC236}">
                  <a16:creationId xmlns:a16="http://schemas.microsoft.com/office/drawing/2014/main" id="{41C88777-539F-4497-8ACD-DB5EB48C8C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51">
              <a:extLst>
                <a:ext uri="{FF2B5EF4-FFF2-40B4-BE49-F238E27FC236}">
                  <a16:creationId xmlns:a16="http://schemas.microsoft.com/office/drawing/2014/main" id="{502CEC28-4F28-4576-B919-7262CCC10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52">
              <a:extLst>
                <a:ext uri="{FF2B5EF4-FFF2-40B4-BE49-F238E27FC236}">
                  <a16:creationId xmlns:a16="http://schemas.microsoft.com/office/drawing/2014/main" id="{C9E5198A-7C53-4D62-BA3D-A3AC6FD0F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3">
              <a:extLst>
                <a:ext uri="{FF2B5EF4-FFF2-40B4-BE49-F238E27FC236}">
                  <a16:creationId xmlns:a16="http://schemas.microsoft.com/office/drawing/2014/main" id="{E9A854AB-3F74-4287-87DC-AF5A568859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4">
              <a:extLst>
                <a:ext uri="{FF2B5EF4-FFF2-40B4-BE49-F238E27FC236}">
                  <a16:creationId xmlns:a16="http://schemas.microsoft.com/office/drawing/2014/main" id="{4AB0057E-B3A6-4026-9957-95F85AEE5C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5">
              <a:extLst>
                <a:ext uri="{FF2B5EF4-FFF2-40B4-BE49-F238E27FC236}">
                  <a16:creationId xmlns:a16="http://schemas.microsoft.com/office/drawing/2014/main" id="{3EE41E05-F297-4026-836E-28493C070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6">
              <a:extLst>
                <a:ext uri="{FF2B5EF4-FFF2-40B4-BE49-F238E27FC236}">
                  <a16:creationId xmlns:a16="http://schemas.microsoft.com/office/drawing/2014/main" id="{C92C5E3B-704D-4F3E-8093-7CA684C41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6" name="Freeform 57">
              <a:extLst>
                <a:ext uri="{FF2B5EF4-FFF2-40B4-BE49-F238E27FC236}">
                  <a16:creationId xmlns:a16="http://schemas.microsoft.com/office/drawing/2014/main" id="{825CD6F0-AF7C-4FF4-97CB-67456D1D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58">
              <a:extLst>
                <a:ext uri="{FF2B5EF4-FFF2-40B4-BE49-F238E27FC236}">
                  <a16:creationId xmlns:a16="http://schemas.microsoft.com/office/drawing/2014/main" id="{C4DD64A4-C034-4789-BB5E-F569044A3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29" name="Group 128">
            <a:extLst>
              <a:ext uri="{FF2B5EF4-FFF2-40B4-BE49-F238E27FC236}">
                <a16:creationId xmlns:a16="http://schemas.microsoft.com/office/drawing/2014/main" id="{B683E0DB-6F21-4C3E-8305-9450FD8D69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0" name="Freeform 32">
              <a:extLst>
                <a:ext uri="{FF2B5EF4-FFF2-40B4-BE49-F238E27FC236}">
                  <a16:creationId xmlns:a16="http://schemas.microsoft.com/office/drawing/2014/main" id="{F0A05D6A-7B96-4CC8-AE3F-7FD9D8AD9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33">
              <a:extLst>
                <a:ext uri="{FF2B5EF4-FFF2-40B4-BE49-F238E27FC236}">
                  <a16:creationId xmlns:a16="http://schemas.microsoft.com/office/drawing/2014/main" id="{5D804E2E-555D-4400-AF17-C855839CB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34">
              <a:extLst>
                <a:ext uri="{FF2B5EF4-FFF2-40B4-BE49-F238E27FC236}">
                  <a16:creationId xmlns:a16="http://schemas.microsoft.com/office/drawing/2014/main" id="{18D98775-8A76-44FB-B847-48847A7B51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35">
              <a:extLst>
                <a:ext uri="{FF2B5EF4-FFF2-40B4-BE49-F238E27FC236}">
                  <a16:creationId xmlns:a16="http://schemas.microsoft.com/office/drawing/2014/main" id="{81718D4D-D78C-49F6-A8D0-9BFA8281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36">
              <a:extLst>
                <a:ext uri="{FF2B5EF4-FFF2-40B4-BE49-F238E27FC236}">
                  <a16:creationId xmlns:a16="http://schemas.microsoft.com/office/drawing/2014/main" id="{77635061-C105-40C2-B344-85AFF348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37">
              <a:extLst>
                <a:ext uri="{FF2B5EF4-FFF2-40B4-BE49-F238E27FC236}">
                  <a16:creationId xmlns:a16="http://schemas.microsoft.com/office/drawing/2014/main" id="{8AC7657B-8096-43B1-8064-66D26AD3E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38">
              <a:extLst>
                <a:ext uri="{FF2B5EF4-FFF2-40B4-BE49-F238E27FC236}">
                  <a16:creationId xmlns:a16="http://schemas.microsoft.com/office/drawing/2014/main" id="{53E7728E-84D6-4409-8B01-362F9C83C5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Freeform 39">
              <a:extLst>
                <a:ext uri="{FF2B5EF4-FFF2-40B4-BE49-F238E27FC236}">
                  <a16:creationId xmlns:a16="http://schemas.microsoft.com/office/drawing/2014/main" id="{4AC472D4-CE53-4329-A993-58B6E842D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8" name="Freeform 40">
              <a:extLst>
                <a:ext uri="{FF2B5EF4-FFF2-40B4-BE49-F238E27FC236}">
                  <a16:creationId xmlns:a16="http://schemas.microsoft.com/office/drawing/2014/main" id="{26159CF8-0326-4216-A837-F6D30FE9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9" name="Rectangle 41">
              <a:extLst>
                <a:ext uri="{FF2B5EF4-FFF2-40B4-BE49-F238E27FC236}">
                  <a16:creationId xmlns:a16="http://schemas.microsoft.com/office/drawing/2014/main" id="{9BC6B81B-A802-4A4A-A808-00EB7698527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473038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1E2F6C9-2120-482A-9166-B1402D81E55A}"/>
              </a:ext>
            </a:extLst>
          </p:cNvPr>
          <p:cNvSpPr>
            <a:spLocks noGrp="1"/>
          </p:cNvSpPr>
          <p:nvPr>
            <p:ph type="title"/>
          </p:nvPr>
        </p:nvSpPr>
        <p:spPr/>
        <p:txBody>
          <a:bodyPr/>
          <a:lstStyle/>
          <a:p>
            <a:r>
              <a:rPr lang="es-MX" dirty="0"/>
              <a:t>DDR DRAM</a:t>
            </a:r>
          </a:p>
        </p:txBody>
      </p:sp>
      <p:sp>
        <p:nvSpPr>
          <p:cNvPr id="5" name="Marcador de contenido 4">
            <a:extLst>
              <a:ext uri="{FF2B5EF4-FFF2-40B4-BE49-F238E27FC236}">
                <a16:creationId xmlns:a16="http://schemas.microsoft.com/office/drawing/2014/main" id="{B6893A91-43B5-4E44-9A97-10CB8CEC5C22}"/>
              </a:ext>
            </a:extLst>
          </p:cNvPr>
          <p:cNvSpPr>
            <a:spLocks noGrp="1"/>
          </p:cNvSpPr>
          <p:nvPr>
            <p:ph idx="1"/>
          </p:nvPr>
        </p:nvSpPr>
        <p:spPr/>
        <p:txBody>
          <a:bodyPr/>
          <a:lstStyle/>
          <a:p>
            <a:r>
              <a:rPr lang="es-MX" dirty="0"/>
              <a:t>En la actualidad el estándar más usado y comercial resulto ser DDR, debido al apoyo y las frecuencias mostradas.</a:t>
            </a:r>
          </a:p>
          <a:p>
            <a:r>
              <a:rPr lang="es-MX" dirty="0"/>
              <a:t>DDR en su momento fue una innovación ya que la primera generación de DDR tenían unas frecuencias que oscilaban entre 133 y 400 MHz, todo esto teniendo un voltaje de 2.5 V.</a:t>
            </a:r>
          </a:p>
        </p:txBody>
      </p:sp>
    </p:spTree>
    <p:extLst>
      <p:ext uri="{BB962C8B-B14F-4D97-AF65-F5344CB8AC3E}">
        <p14:creationId xmlns:p14="http://schemas.microsoft.com/office/powerpoint/2010/main" val="3631624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933B46D5-42D5-4194-B895-B45DCFF2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18896DCC-8879-4CF3-BB2D-0C535C805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2281238" cy="5289551"/>
            <a:chOff x="0" y="-1"/>
            <a:chExt cx="2281238" cy="5289551"/>
          </a:xfrm>
        </p:grpSpPr>
        <p:sp>
          <p:nvSpPr>
            <p:cNvPr id="56" name="Rectangle 55">
              <a:extLst>
                <a:ext uri="{FF2B5EF4-FFF2-40B4-BE49-F238E27FC236}">
                  <a16:creationId xmlns:a16="http://schemas.microsoft.com/office/drawing/2014/main" id="{534630B0-6EE6-4DFE-9FC5-0988FED6CB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2"/>
              <a:ext cx="23813" cy="2181225"/>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7" name="Freeform 6">
              <a:extLst>
                <a:ext uri="{FF2B5EF4-FFF2-40B4-BE49-F238E27FC236}">
                  <a16:creationId xmlns:a16="http://schemas.microsoft.com/office/drawing/2014/main" id="{605C0C27-BDE8-4899-B838-C0DC2EAB8C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7">
              <a:extLst>
                <a:ext uri="{FF2B5EF4-FFF2-40B4-BE49-F238E27FC236}">
                  <a16:creationId xmlns:a16="http://schemas.microsoft.com/office/drawing/2014/main" id="{EDC3E8DB-0AA9-4C49-A986-24A6D44A52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7"/>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Rectangle 58">
              <a:extLst>
                <a:ext uri="{FF2B5EF4-FFF2-40B4-BE49-F238E27FC236}">
                  <a16:creationId xmlns:a16="http://schemas.microsoft.com/office/drawing/2014/main" id="{334CA156-4C5B-4EAD-99BC-E2C734D5A5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4"/>
              <a:ext cx="28575" cy="4481513"/>
            </a:xfrm>
            <a:prstGeom prst="rect">
              <a:avLst/>
            </a:pr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0" name="Freeform 9">
              <a:extLst>
                <a:ext uri="{FF2B5EF4-FFF2-40B4-BE49-F238E27FC236}">
                  <a16:creationId xmlns:a16="http://schemas.microsoft.com/office/drawing/2014/main" id="{5E568387-0266-4411-9330-8E9CD9B82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0">
              <a:extLst>
                <a:ext uri="{FF2B5EF4-FFF2-40B4-BE49-F238E27FC236}">
                  <a16:creationId xmlns:a16="http://schemas.microsoft.com/office/drawing/2014/main" id="{C84DAA3E-ACD2-4620-8906-7C7280CEB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4"/>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1">
              <a:extLst>
                <a:ext uri="{FF2B5EF4-FFF2-40B4-BE49-F238E27FC236}">
                  <a16:creationId xmlns:a16="http://schemas.microsoft.com/office/drawing/2014/main" id="{2D86F227-CF83-476B-B657-D6B0C53B3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7"/>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2">
              <a:extLst>
                <a:ext uri="{FF2B5EF4-FFF2-40B4-BE49-F238E27FC236}">
                  <a16:creationId xmlns:a16="http://schemas.microsoft.com/office/drawing/2014/main" id="{14934B78-B04C-4CFA-A64D-EFA402E14E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2"/>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3">
              <a:extLst>
                <a:ext uri="{FF2B5EF4-FFF2-40B4-BE49-F238E27FC236}">
                  <a16:creationId xmlns:a16="http://schemas.microsoft.com/office/drawing/2014/main" id="{60B3248E-2504-49B9-879B-D0158482C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4"/>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4">
              <a:extLst>
                <a:ext uri="{FF2B5EF4-FFF2-40B4-BE49-F238E27FC236}">
                  <a16:creationId xmlns:a16="http://schemas.microsoft.com/office/drawing/2014/main" id="{CA4F4223-FB0B-4CA0-8913-341EDCD78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1"/>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5">
              <a:extLst>
                <a:ext uri="{FF2B5EF4-FFF2-40B4-BE49-F238E27FC236}">
                  <a16:creationId xmlns:a16="http://schemas.microsoft.com/office/drawing/2014/main" id="{42327D55-3076-45A9-8C23-54CC450F3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6">
              <a:extLst>
                <a:ext uri="{FF2B5EF4-FFF2-40B4-BE49-F238E27FC236}">
                  <a16:creationId xmlns:a16="http://schemas.microsoft.com/office/drawing/2014/main" id="{10BA2659-760C-445C-96A9-155F0BF09F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7">
              <a:extLst>
                <a:ext uri="{FF2B5EF4-FFF2-40B4-BE49-F238E27FC236}">
                  <a16:creationId xmlns:a16="http://schemas.microsoft.com/office/drawing/2014/main" id="{9EF5E6EC-49CF-43A0-8ED2-136FCDCAD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2"/>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8">
              <a:extLst>
                <a:ext uri="{FF2B5EF4-FFF2-40B4-BE49-F238E27FC236}">
                  <a16:creationId xmlns:a16="http://schemas.microsoft.com/office/drawing/2014/main" id="{F4A1A617-AE8C-49B0-9B78-F0E2BFB2BD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49"/>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9">
              <a:extLst>
                <a:ext uri="{FF2B5EF4-FFF2-40B4-BE49-F238E27FC236}">
                  <a16:creationId xmlns:a16="http://schemas.microsoft.com/office/drawing/2014/main" id="{4B1C21A9-2A27-4BA8-AB2C-E2F23D93F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2"/>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0">
              <a:extLst>
                <a:ext uri="{FF2B5EF4-FFF2-40B4-BE49-F238E27FC236}">
                  <a16:creationId xmlns:a16="http://schemas.microsoft.com/office/drawing/2014/main" id="{803E4DF0-86BE-4F7B-99D9-A4DAF790A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1">
              <a:extLst>
                <a:ext uri="{FF2B5EF4-FFF2-40B4-BE49-F238E27FC236}">
                  <a16:creationId xmlns:a16="http://schemas.microsoft.com/office/drawing/2014/main" id="{324C4266-1501-454D-A3A2-C60585E379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2"/>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335F4B74-90BA-4372-9744-660DE1DAE6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7"/>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676BC228-1D88-4E9F-A39C-485245F38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2"/>
              <a:ext cx="133350" cy="266700"/>
            </a:xfrm>
            <a:custGeom>
              <a:avLst/>
              <a:gdLst/>
              <a:ahLst/>
              <a:cxnLst/>
              <a:rect l="0" t="0" r="r" b="b"/>
              <a:pathLst>
                <a:path w="84" h="168">
                  <a:moveTo>
                    <a:pt x="69" y="168"/>
                  </a:moveTo>
                  <a:lnTo>
                    <a:pt x="0" y="6"/>
                  </a:lnTo>
                  <a:lnTo>
                    <a:pt x="12" y="0"/>
                  </a:lnTo>
                  <a:lnTo>
                    <a:pt x="84" y="162"/>
                  </a:lnTo>
                  <a:lnTo>
                    <a:pt x="69" y="168"/>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82C283AD-515F-427B-A581-F1EC42B2F8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4"/>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A211013C-44EA-4C7F-867A-70F84606A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49"/>
              <a:ext cx="133350" cy="269875"/>
            </a:xfrm>
            <a:custGeom>
              <a:avLst/>
              <a:gdLst/>
              <a:ahLst/>
              <a:cxnLst/>
              <a:rect l="0" t="0" r="r" b="b"/>
              <a:pathLst>
                <a:path w="84" h="170">
                  <a:moveTo>
                    <a:pt x="12" y="170"/>
                  </a:moveTo>
                  <a:lnTo>
                    <a:pt x="0" y="164"/>
                  </a:lnTo>
                  <a:lnTo>
                    <a:pt x="69" y="0"/>
                  </a:lnTo>
                  <a:lnTo>
                    <a:pt x="84" y="6"/>
                  </a:lnTo>
                  <a:lnTo>
                    <a:pt x="12" y="17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5A091894-50E1-4B1B-94B2-693B5DC5A0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7"/>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33665320-A7B0-4BE7-B587-654A5E130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2"/>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6">
              <a:extLst>
                <a:ext uri="{FF2B5EF4-FFF2-40B4-BE49-F238E27FC236}">
                  <a16:creationId xmlns:a16="http://schemas.microsoft.com/office/drawing/2014/main" id="{5E731000-CA59-41D5-BBAF-4CF0C93CC0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2"/>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7">
              <a:extLst>
                <a:ext uri="{FF2B5EF4-FFF2-40B4-BE49-F238E27FC236}">
                  <a16:creationId xmlns:a16="http://schemas.microsoft.com/office/drawing/2014/main" id="{3ADE52FC-89F2-4DE3-90F2-23F8A19B5F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7"/>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8">
              <a:extLst>
                <a:ext uri="{FF2B5EF4-FFF2-40B4-BE49-F238E27FC236}">
                  <a16:creationId xmlns:a16="http://schemas.microsoft.com/office/drawing/2014/main" id="{C598494B-717D-4E29-9D55-F0FEF36C02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2"/>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9">
              <a:extLst>
                <a:ext uri="{FF2B5EF4-FFF2-40B4-BE49-F238E27FC236}">
                  <a16:creationId xmlns:a16="http://schemas.microsoft.com/office/drawing/2014/main" id="{4E748B28-C809-4A72-BA26-B42706005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2"/>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40">
              <a:extLst>
                <a:ext uri="{FF2B5EF4-FFF2-40B4-BE49-F238E27FC236}">
                  <a16:creationId xmlns:a16="http://schemas.microsoft.com/office/drawing/2014/main" id="{1B55B6D8-6E87-41B4-8C20-4C59AB35B0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7"/>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41">
              <a:extLst>
                <a:ext uri="{FF2B5EF4-FFF2-40B4-BE49-F238E27FC236}">
                  <a16:creationId xmlns:a16="http://schemas.microsoft.com/office/drawing/2014/main" id="{8AF0CB98-D797-4C0F-B534-B53FFEC58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7"/>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42">
              <a:extLst>
                <a:ext uri="{FF2B5EF4-FFF2-40B4-BE49-F238E27FC236}">
                  <a16:creationId xmlns:a16="http://schemas.microsoft.com/office/drawing/2014/main" id="{8161F426-0884-4746-ADFB-ED2E8ED5E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4"/>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43">
              <a:extLst>
                <a:ext uri="{FF2B5EF4-FFF2-40B4-BE49-F238E27FC236}">
                  <a16:creationId xmlns:a16="http://schemas.microsoft.com/office/drawing/2014/main" id="{9FB6AEF0-B7A7-4C34-8BCA-D1939E5C0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7"/>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44">
              <a:extLst>
                <a:ext uri="{FF2B5EF4-FFF2-40B4-BE49-F238E27FC236}">
                  <a16:creationId xmlns:a16="http://schemas.microsoft.com/office/drawing/2014/main" id="{C4221C70-D5F8-42A7-B0AF-B63791EFA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4"/>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57">
              <a:extLst>
                <a:ext uri="{FF2B5EF4-FFF2-40B4-BE49-F238E27FC236}">
                  <a16:creationId xmlns:a16="http://schemas.microsoft.com/office/drawing/2014/main" id="{4C075733-AA99-4CB2-934E-9F42E6FC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4"/>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58">
              <a:extLst>
                <a:ext uri="{FF2B5EF4-FFF2-40B4-BE49-F238E27FC236}">
                  <a16:creationId xmlns:a16="http://schemas.microsoft.com/office/drawing/2014/main" id="{266B426D-F5FB-456F-84B5-2DACFEA7AB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2"/>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rgbClr val="FFFFFF">
                <a:alpha val="70000"/>
              </a:srgbClr>
            </a:solid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91" name="Round Diagonal Corner Rectangle 6">
            <a:extLst>
              <a:ext uri="{FF2B5EF4-FFF2-40B4-BE49-F238E27FC236}">
                <a16:creationId xmlns:a16="http://schemas.microsoft.com/office/drawing/2014/main" id="{083A6575-45DF-4CD7-8E7D-50E51B82D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1680" y="808057"/>
            <a:ext cx="9370695"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electrónica, circuito&#10;&#10;Descripción generada automáticamente">
            <a:extLst>
              <a:ext uri="{FF2B5EF4-FFF2-40B4-BE49-F238E27FC236}">
                <a16:creationId xmlns:a16="http://schemas.microsoft.com/office/drawing/2014/main" id="{3D0B92D6-148E-43C9-9EB1-8B59BAC8B8F4}"/>
              </a:ext>
            </a:extLst>
          </p:cNvPr>
          <p:cNvPicPr>
            <a:picLocks noChangeAspect="1"/>
          </p:cNvPicPr>
          <p:nvPr/>
        </p:nvPicPr>
        <p:blipFill>
          <a:blip r:embed="rId4"/>
          <a:stretch>
            <a:fillRect/>
          </a:stretch>
        </p:blipFill>
        <p:spPr>
          <a:xfrm>
            <a:off x="3643664" y="1136606"/>
            <a:ext cx="6103062" cy="4577297"/>
          </a:xfrm>
          <a:prstGeom prst="rect">
            <a:avLst/>
          </a:prstGeom>
        </p:spPr>
      </p:pic>
    </p:spTree>
    <p:extLst>
      <p:ext uri="{BB962C8B-B14F-4D97-AF65-F5344CB8AC3E}">
        <p14:creationId xmlns:p14="http://schemas.microsoft.com/office/powerpoint/2010/main" val="497292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0CB4B61-6D1A-478E-BA39-A26946B641E1}"/>
              </a:ext>
            </a:extLst>
          </p:cNvPr>
          <p:cNvSpPr>
            <a:spLocks noGrp="1"/>
          </p:cNvSpPr>
          <p:nvPr>
            <p:ph type="title"/>
          </p:nvPr>
        </p:nvSpPr>
        <p:spPr/>
        <p:txBody>
          <a:bodyPr/>
          <a:lstStyle/>
          <a:p>
            <a:r>
              <a:rPr lang="es-MX" dirty="0"/>
              <a:t>DDR2 en el nuevo siglo</a:t>
            </a:r>
          </a:p>
        </p:txBody>
      </p:sp>
      <p:sp>
        <p:nvSpPr>
          <p:cNvPr id="5" name="Marcador de contenido 4">
            <a:extLst>
              <a:ext uri="{FF2B5EF4-FFF2-40B4-BE49-F238E27FC236}">
                <a16:creationId xmlns:a16="http://schemas.microsoft.com/office/drawing/2014/main" id="{49AC9F33-798C-4762-96E1-BCB542A26434}"/>
              </a:ext>
            </a:extLst>
          </p:cNvPr>
          <p:cNvSpPr>
            <a:spLocks noGrp="1"/>
          </p:cNvSpPr>
          <p:nvPr>
            <p:ph idx="1"/>
          </p:nvPr>
        </p:nvSpPr>
        <p:spPr>
          <a:xfrm>
            <a:off x="1141412" y="2249486"/>
            <a:ext cx="9905999" cy="4151313"/>
          </a:xfrm>
        </p:spPr>
        <p:txBody>
          <a:bodyPr/>
          <a:lstStyle/>
          <a:p>
            <a:r>
              <a:rPr lang="es-MX" dirty="0"/>
              <a:t>En 2001, Samsung diseño y finalizo la primera memoria RAM DDR2, pero esta no llegaría al mercado hasta 2003.</a:t>
            </a:r>
          </a:p>
          <a:p>
            <a:r>
              <a:rPr lang="es-MX" dirty="0"/>
              <a:t>JEDEC concedió a Samsung el premio de reconocimiento técnico por su desarrollo y estandarización. Nos quedaba claro que los módulos DIMM habían venido para quedarse, pero aparecerían unos nuevos: los SO-DIMM.</a:t>
            </a:r>
          </a:p>
          <a:p>
            <a:r>
              <a:rPr lang="es-MX" dirty="0"/>
              <a:t>Se agrega la función de DUAL CHANNEL.</a:t>
            </a:r>
          </a:p>
          <a:p>
            <a:r>
              <a:rPr lang="es-MX" dirty="0"/>
              <a:t>Sus frecuencias oscilaron entre 400 y 1066 MHz. El voltaje descendió a los 1.8 V</a:t>
            </a:r>
          </a:p>
          <a:p>
            <a:endParaRPr lang="es-MX" dirty="0"/>
          </a:p>
        </p:txBody>
      </p:sp>
    </p:spTree>
    <p:extLst>
      <p:ext uri="{BB962C8B-B14F-4D97-AF65-F5344CB8AC3E}">
        <p14:creationId xmlns:p14="http://schemas.microsoft.com/office/powerpoint/2010/main" val="370925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¿Para que sirve la </a:t>
            </a:r>
            <a:r>
              <a:rPr lang="es-MX" dirty="0" err="1"/>
              <a:t>ram</a:t>
            </a:r>
            <a:r>
              <a:rPr lang="es-MX" dirty="0"/>
              <a:t>?</a:t>
            </a:r>
          </a:p>
        </p:txBody>
      </p:sp>
      <p:sp>
        <p:nvSpPr>
          <p:cNvPr id="3" name="Marcador de contenido 2"/>
          <p:cNvSpPr>
            <a:spLocks noGrp="1"/>
          </p:cNvSpPr>
          <p:nvPr>
            <p:ph idx="1"/>
          </p:nvPr>
        </p:nvSpPr>
        <p:spPr>
          <a:xfrm>
            <a:off x="1141413" y="2097088"/>
            <a:ext cx="5640388" cy="4189412"/>
          </a:xfrm>
        </p:spPr>
        <p:txBody>
          <a:bodyPr/>
          <a:lstStyle/>
          <a:p>
            <a:r>
              <a:rPr lang="es-MX" dirty="0"/>
              <a:t>Usada principalmente en la carga y ejecución de las aplicaciones.</a:t>
            </a:r>
          </a:p>
          <a:p>
            <a:r>
              <a:rPr lang="es-MX" dirty="0"/>
              <a:t>La memoria RAM se mide en megabytes (MB) o gigabytes (GB)</a:t>
            </a:r>
          </a:p>
          <a:p>
            <a:r>
              <a:rPr lang="es-MX" dirty="0"/>
              <a:t>Mientras más memoria RAM tenga tu computador, más cosas puede realizar al mismo tiempo.</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1" y="1790700"/>
            <a:ext cx="4788854" cy="2692400"/>
          </a:xfrm>
          <a:prstGeom prst="rect">
            <a:avLst/>
          </a:prstGeom>
        </p:spPr>
      </p:pic>
    </p:spTree>
    <p:extLst>
      <p:ext uri="{BB962C8B-B14F-4D97-AF65-F5344CB8AC3E}">
        <p14:creationId xmlns:p14="http://schemas.microsoft.com/office/powerpoint/2010/main" val="2062648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2ED8E84-E457-40A7-A3EE-88F18111D32E}"/>
              </a:ext>
            </a:extLst>
          </p:cNvPr>
          <p:cNvSpPr>
            <a:spLocks noGrp="1"/>
          </p:cNvSpPr>
          <p:nvPr>
            <p:ph type="title"/>
          </p:nvPr>
        </p:nvSpPr>
        <p:spPr/>
        <p:txBody>
          <a:bodyPr/>
          <a:lstStyle/>
          <a:p>
            <a:r>
              <a:rPr lang="es-MX" dirty="0"/>
              <a:t>DDR2 EN EL NUEVO SIGLO </a:t>
            </a:r>
          </a:p>
        </p:txBody>
      </p:sp>
      <p:pic>
        <p:nvPicPr>
          <p:cNvPr id="7" name="Marcador de contenido 6" descr="Un circuito electrónico&#10;&#10;Descripción generada automáticamente con confianza baja">
            <a:extLst>
              <a:ext uri="{FF2B5EF4-FFF2-40B4-BE49-F238E27FC236}">
                <a16:creationId xmlns:a16="http://schemas.microsoft.com/office/drawing/2014/main" id="{2DF355EA-46E5-4D41-AFAD-5C9D2185389E}"/>
              </a:ext>
            </a:extLst>
          </p:cNvPr>
          <p:cNvPicPr>
            <a:picLocks noGrp="1" noChangeAspect="1"/>
          </p:cNvPicPr>
          <p:nvPr>
            <p:ph idx="1"/>
          </p:nvPr>
        </p:nvPicPr>
        <p:blipFill>
          <a:blip r:embed="rId2"/>
          <a:stretch>
            <a:fillRect/>
          </a:stretch>
        </p:blipFill>
        <p:spPr>
          <a:xfrm>
            <a:off x="2989366" y="1726974"/>
            <a:ext cx="6210091" cy="4663634"/>
          </a:xfrm>
        </p:spPr>
      </p:pic>
    </p:spTree>
    <p:extLst>
      <p:ext uri="{BB962C8B-B14F-4D97-AF65-F5344CB8AC3E}">
        <p14:creationId xmlns:p14="http://schemas.microsoft.com/office/powerpoint/2010/main" val="4219658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C305D3-7E72-4F5D-B52F-2ACF1533AA52}"/>
              </a:ext>
            </a:extLst>
          </p:cNvPr>
          <p:cNvSpPr>
            <a:spLocks noGrp="1"/>
          </p:cNvSpPr>
          <p:nvPr>
            <p:ph type="title"/>
          </p:nvPr>
        </p:nvSpPr>
        <p:spPr/>
        <p:txBody>
          <a:bodyPr/>
          <a:lstStyle/>
          <a:p>
            <a:r>
              <a:rPr lang="es-MX" dirty="0"/>
              <a:t>DDR3 Y los videojuegos</a:t>
            </a:r>
          </a:p>
        </p:txBody>
      </p:sp>
      <p:sp>
        <p:nvSpPr>
          <p:cNvPr id="3" name="Marcador de contenido 2">
            <a:extLst>
              <a:ext uri="{FF2B5EF4-FFF2-40B4-BE49-F238E27FC236}">
                <a16:creationId xmlns:a16="http://schemas.microsoft.com/office/drawing/2014/main" id="{17538B7F-336A-4551-B891-59C83DFCA47D}"/>
              </a:ext>
            </a:extLst>
          </p:cNvPr>
          <p:cNvSpPr>
            <a:spLocks noGrp="1"/>
          </p:cNvSpPr>
          <p:nvPr>
            <p:ph idx="1"/>
          </p:nvPr>
        </p:nvSpPr>
        <p:spPr/>
        <p:txBody>
          <a:bodyPr/>
          <a:lstStyle/>
          <a:p>
            <a:r>
              <a:rPr lang="es-MX" dirty="0"/>
              <a:t>DDR3 impulsa junto con otros componentes el PC </a:t>
            </a:r>
            <a:r>
              <a:rPr lang="es-MX" dirty="0" err="1"/>
              <a:t>Gaming</a:t>
            </a:r>
            <a:r>
              <a:rPr lang="es-MX" dirty="0"/>
              <a:t>.</a:t>
            </a:r>
          </a:p>
          <a:p>
            <a:r>
              <a:rPr lang="es-MX" dirty="0"/>
              <a:t>Samsung comercializa la DDR3 en 2007.</a:t>
            </a:r>
          </a:p>
          <a:p>
            <a:r>
              <a:rPr lang="es-MX" dirty="0"/>
              <a:t>La capacidad de estos módulos podían llegar hasta los 16 GB.</a:t>
            </a:r>
          </a:p>
          <a:p>
            <a:r>
              <a:rPr lang="es-MX" dirty="0"/>
              <a:t>Reducción del voltaje a 1.35 V</a:t>
            </a:r>
          </a:p>
          <a:p>
            <a:r>
              <a:rPr lang="es-MX" dirty="0"/>
              <a:t>Las frecuencias oscilaban entre 1066 MHz y 2133 MHz</a:t>
            </a:r>
          </a:p>
        </p:txBody>
      </p:sp>
    </p:spTree>
    <p:extLst>
      <p:ext uri="{BB962C8B-B14F-4D97-AF65-F5344CB8AC3E}">
        <p14:creationId xmlns:p14="http://schemas.microsoft.com/office/powerpoint/2010/main" val="854642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102EC6-2480-492B-AAC2-A39D5DD05A55}"/>
              </a:ext>
            </a:extLst>
          </p:cNvPr>
          <p:cNvSpPr>
            <a:spLocks noGrp="1"/>
          </p:cNvSpPr>
          <p:nvPr>
            <p:ph type="title"/>
          </p:nvPr>
        </p:nvSpPr>
        <p:spPr/>
        <p:txBody>
          <a:bodyPr/>
          <a:lstStyle/>
          <a:p>
            <a:r>
              <a:rPr lang="es-MX" dirty="0"/>
              <a:t>DDR3 Y los videojuegos</a:t>
            </a:r>
          </a:p>
        </p:txBody>
      </p:sp>
      <p:pic>
        <p:nvPicPr>
          <p:cNvPr id="5" name="Marcador de contenido 4" descr="Un dibujo de una persona&#10;&#10;Descripción generada automáticamente con confianza baja">
            <a:extLst>
              <a:ext uri="{FF2B5EF4-FFF2-40B4-BE49-F238E27FC236}">
                <a16:creationId xmlns:a16="http://schemas.microsoft.com/office/drawing/2014/main" id="{1134F278-3B4E-43AC-945E-6489E2095DCC}"/>
              </a:ext>
            </a:extLst>
          </p:cNvPr>
          <p:cNvPicPr>
            <a:picLocks noGrp="1" noChangeAspect="1"/>
          </p:cNvPicPr>
          <p:nvPr>
            <p:ph idx="1"/>
          </p:nvPr>
        </p:nvPicPr>
        <p:blipFill>
          <a:blip r:embed="rId2"/>
          <a:stretch>
            <a:fillRect/>
          </a:stretch>
        </p:blipFill>
        <p:spPr>
          <a:xfrm>
            <a:off x="1607944" y="2097088"/>
            <a:ext cx="7819002" cy="4001130"/>
          </a:xfrm>
        </p:spPr>
      </p:pic>
    </p:spTree>
    <p:extLst>
      <p:ext uri="{BB962C8B-B14F-4D97-AF65-F5344CB8AC3E}">
        <p14:creationId xmlns:p14="http://schemas.microsoft.com/office/powerpoint/2010/main" val="573825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1EC2D-3391-49EC-B30C-8DDBD657793C}"/>
              </a:ext>
            </a:extLst>
          </p:cNvPr>
          <p:cNvSpPr>
            <a:spLocks noGrp="1"/>
          </p:cNvSpPr>
          <p:nvPr>
            <p:ph type="title"/>
          </p:nvPr>
        </p:nvSpPr>
        <p:spPr/>
        <p:txBody>
          <a:bodyPr/>
          <a:lstStyle/>
          <a:p>
            <a:r>
              <a:rPr lang="es-MX" dirty="0"/>
              <a:t>DDR4 Normalizando el alto rendimiento</a:t>
            </a:r>
          </a:p>
        </p:txBody>
      </p:sp>
      <p:sp>
        <p:nvSpPr>
          <p:cNvPr id="3" name="Marcador de contenido 2">
            <a:extLst>
              <a:ext uri="{FF2B5EF4-FFF2-40B4-BE49-F238E27FC236}">
                <a16:creationId xmlns:a16="http://schemas.microsoft.com/office/drawing/2014/main" id="{9C679589-BDCC-461F-8044-01D061AEC374}"/>
              </a:ext>
            </a:extLst>
          </p:cNvPr>
          <p:cNvSpPr>
            <a:spLocks noGrp="1"/>
          </p:cNvSpPr>
          <p:nvPr>
            <p:ph idx="1"/>
          </p:nvPr>
        </p:nvSpPr>
        <p:spPr/>
        <p:txBody>
          <a:bodyPr/>
          <a:lstStyle/>
          <a:p>
            <a:r>
              <a:rPr lang="es-MX" dirty="0"/>
              <a:t>Las exigencias iniciales son mayores: 2 GB por módulo como mínimo y una frecuencia desde 2.133 MHz.</a:t>
            </a:r>
          </a:p>
          <a:p>
            <a:r>
              <a:rPr lang="es-MX" dirty="0"/>
              <a:t>Su voltaje oscilaba entre 1.15 y 1.35 voltios, aunque se podía llegar hasta 1.4V si hacíamos </a:t>
            </a:r>
            <a:r>
              <a:rPr lang="es-MX" dirty="0" err="1"/>
              <a:t>overclock</a:t>
            </a:r>
            <a:r>
              <a:rPr lang="es-MX" dirty="0"/>
              <a:t>.</a:t>
            </a:r>
          </a:p>
          <a:p>
            <a:r>
              <a:rPr lang="es-MX" dirty="0"/>
              <a:t>Por mucho que parezca imposible, se ha alcanzado hasta 5000 MHz en DDR4, pero es difícil llegar a esa cifra en memorias estables.</a:t>
            </a:r>
          </a:p>
        </p:txBody>
      </p:sp>
    </p:spTree>
    <p:extLst>
      <p:ext uri="{BB962C8B-B14F-4D97-AF65-F5344CB8AC3E}">
        <p14:creationId xmlns:p14="http://schemas.microsoft.com/office/powerpoint/2010/main" val="2099185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A64006-71F2-4F19-B3B0-37D067F2FC95}"/>
              </a:ext>
            </a:extLst>
          </p:cNvPr>
          <p:cNvSpPr>
            <a:spLocks noGrp="1"/>
          </p:cNvSpPr>
          <p:nvPr>
            <p:ph type="title"/>
          </p:nvPr>
        </p:nvSpPr>
        <p:spPr/>
        <p:txBody>
          <a:bodyPr/>
          <a:lstStyle/>
          <a:p>
            <a:r>
              <a:rPr lang="es-MX" dirty="0"/>
              <a:t>DDR4 Normalizando el alto rendimiento</a:t>
            </a:r>
          </a:p>
        </p:txBody>
      </p:sp>
      <p:pic>
        <p:nvPicPr>
          <p:cNvPr id="5" name="Marcador de contenido 4" descr="Interfaz de usuario gráfica&#10;&#10;Descripción generada automáticamente">
            <a:extLst>
              <a:ext uri="{FF2B5EF4-FFF2-40B4-BE49-F238E27FC236}">
                <a16:creationId xmlns:a16="http://schemas.microsoft.com/office/drawing/2014/main" id="{D43C8108-C2E5-44AF-8E98-2420261B4A00}"/>
              </a:ext>
            </a:extLst>
          </p:cNvPr>
          <p:cNvPicPr>
            <a:picLocks noGrp="1" noChangeAspect="1"/>
          </p:cNvPicPr>
          <p:nvPr>
            <p:ph idx="1"/>
          </p:nvPr>
        </p:nvPicPr>
        <p:blipFill>
          <a:blip r:embed="rId2"/>
          <a:stretch>
            <a:fillRect/>
          </a:stretch>
        </p:blipFill>
        <p:spPr>
          <a:xfrm>
            <a:off x="1699198" y="1559021"/>
            <a:ext cx="6661030" cy="4995773"/>
          </a:xfrm>
        </p:spPr>
      </p:pic>
    </p:spTree>
    <p:extLst>
      <p:ext uri="{BB962C8B-B14F-4D97-AF65-F5344CB8AC3E}">
        <p14:creationId xmlns:p14="http://schemas.microsoft.com/office/powerpoint/2010/main" val="1235865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ítulo 1">
            <a:extLst>
              <a:ext uri="{FF2B5EF4-FFF2-40B4-BE49-F238E27FC236}">
                <a16:creationId xmlns:a16="http://schemas.microsoft.com/office/drawing/2014/main" id="{4226233A-EF2E-4D1B-BBB0-27154990C7BA}"/>
              </a:ext>
            </a:extLst>
          </p:cNvPr>
          <p:cNvSpPr>
            <a:spLocks noGrp="1"/>
          </p:cNvSpPr>
          <p:nvPr>
            <p:ph type="title"/>
          </p:nvPr>
        </p:nvSpPr>
        <p:spPr>
          <a:xfrm>
            <a:off x="7962519" y="618518"/>
            <a:ext cx="3084891" cy="1478570"/>
          </a:xfrm>
        </p:spPr>
        <p:txBody>
          <a:bodyPr>
            <a:normAutofit/>
          </a:bodyPr>
          <a:lstStyle/>
          <a:p>
            <a:r>
              <a:rPr lang="es-MX" sz="3200"/>
              <a:t>DDR5 LA NUEVA GENERACIÓN</a:t>
            </a:r>
          </a:p>
        </p:txBody>
      </p:sp>
      <p:pic>
        <p:nvPicPr>
          <p:cNvPr id="5" name="Imagen 4" descr="Imagen de la pantalla de un celular con letras&#10;&#10;Descripción generada automáticamente con confianza baja">
            <a:extLst>
              <a:ext uri="{FF2B5EF4-FFF2-40B4-BE49-F238E27FC236}">
                <a16:creationId xmlns:a16="http://schemas.microsoft.com/office/drawing/2014/main" id="{DDF7A594-5652-44C3-9804-E2E6CECCB30C}"/>
              </a:ext>
            </a:extLst>
          </p:cNvPr>
          <p:cNvPicPr>
            <a:picLocks noChangeAspect="1"/>
          </p:cNvPicPr>
          <p:nvPr/>
        </p:nvPicPr>
        <p:blipFill rotWithShape="1">
          <a:blip r:embed="rId4"/>
          <a:srcRect l="12868" r="4470"/>
          <a:stretch/>
        </p:blipFill>
        <p:spPr>
          <a:xfrm>
            <a:off x="-5597" y="10"/>
            <a:ext cx="7558541" cy="6857990"/>
          </a:xfrm>
          <a:prstGeom prst="rect">
            <a:avLst/>
          </a:prstGeom>
        </p:spPr>
      </p:pic>
      <p:grpSp>
        <p:nvGrpSpPr>
          <p:cNvPr id="14" name="Group 13">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14">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Rectangle 17">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9"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Rectangle 42">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4"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Rectangle 54">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6"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Marcador de contenido 2">
            <a:extLst>
              <a:ext uri="{FF2B5EF4-FFF2-40B4-BE49-F238E27FC236}">
                <a16:creationId xmlns:a16="http://schemas.microsoft.com/office/drawing/2014/main" id="{996F9BA1-DBF2-4F80-8811-5EFF38BB2616}"/>
              </a:ext>
            </a:extLst>
          </p:cNvPr>
          <p:cNvSpPr>
            <a:spLocks noGrp="1"/>
          </p:cNvSpPr>
          <p:nvPr>
            <p:ph idx="1"/>
          </p:nvPr>
        </p:nvSpPr>
        <p:spPr>
          <a:xfrm>
            <a:off x="7962519" y="2249487"/>
            <a:ext cx="3084892" cy="3541714"/>
          </a:xfrm>
        </p:spPr>
        <p:txBody>
          <a:bodyPr>
            <a:normAutofit/>
          </a:bodyPr>
          <a:lstStyle/>
          <a:p>
            <a:r>
              <a:rPr lang="es-MX" sz="1800"/>
              <a:t>Según la imagen de SK Hynix, DDR5 parte de las siguientes especificaciones:</a:t>
            </a:r>
          </a:p>
          <a:p>
            <a:r>
              <a:rPr lang="es-MX" sz="1800"/>
              <a:t>Desde 3.200 hasta 8400 MHz.</a:t>
            </a:r>
          </a:p>
          <a:p>
            <a:r>
              <a:rPr lang="es-MX" sz="1800"/>
              <a:t>De 8 GB a 128 GB por módulo.</a:t>
            </a:r>
          </a:p>
          <a:p>
            <a:r>
              <a:rPr lang="es-MX" sz="1800"/>
              <a:t>Voltaje entre 1.1V y 1.8V.</a:t>
            </a:r>
          </a:p>
        </p:txBody>
      </p:sp>
    </p:spTree>
    <p:extLst>
      <p:ext uri="{BB962C8B-B14F-4D97-AF65-F5344CB8AC3E}">
        <p14:creationId xmlns:p14="http://schemas.microsoft.com/office/powerpoint/2010/main" val="1791818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ítulo 1">
            <a:extLst>
              <a:ext uri="{FF2B5EF4-FFF2-40B4-BE49-F238E27FC236}">
                <a16:creationId xmlns:a16="http://schemas.microsoft.com/office/drawing/2014/main" id="{72F6468E-5A6E-40EC-8FB0-EBB144311AF5}"/>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400">
                <a:solidFill>
                  <a:srgbClr val="FFFFFF"/>
                </a:solidFill>
              </a:rPr>
              <a:t>Gracias por su atención</a:t>
            </a:r>
          </a:p>
        </p:txBody>
      </p:sp>
    </p:spTree>
    <p:extLst>
      <p:ext uri="{BB962C8B-B14F-4D97-AF65-F5344CB8AC3E}">
        <p14:creationId xmlns:p14="http://schemas.microsoft.com/office/powerpoint/2010/main" val="3154388888"/>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6766B3-D591-480B-B50B-937D8409B093}"/>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19A5FA49-0EAF-4B63-86C0-F4F6A2686A55}"/>
              </a:ext>
            </a:extLst>
          </p:cNvPr>
          <p:cNvSpPr>
            <a:spLocks noGrp="1"/>
          </p:cNvSpPr>
          <p:nvPr>
            <p:ph idx="1"/>
          </p:nvPr>
        </p:nvSpPr>
        <p:spPr/>
        <p:txBody>
          <a:bodyPr>
            <a:normAutofit fontScale="92500" lnSpcReduction="20000"/>
          </a:bodyPr>
          <a:lstStyle/>
          <a:p>
            <a:pPr>
              <a:lnSpc>
                <a:spcPct val="107000"/>
              </a:lnSpc>
              <a:spcAft>
                <a:spcPts val="800"/>
              </a:spcAft>
            </a:pP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Pablo Manzano (26/01/2018) “Memoria RAM” Extraído de:</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https://sites.google.com/site/pablomanzanofhw/memoria-ram</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Crucial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s.f</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“¿Cuál es la diferencia entre las memorias DDR5, DDR4, DDR3, DDR3, DDR y SDRAM?”. Extraído de:</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https://www.crucial.mx/support/articles-faq-memory/difference-between-ddr4-ddr3-ddr2-ddr-sdram</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Recuperado el 28 de marzo del 2022.</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Ángel Aller (1/05/2021) “DDR RAM, ¿Cómo ha sido la evolución de DDR, DDR2, DDR3, DDR4, DDR5?” Extraído de:</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https://www.profesionalreview.com/2021/05/01/ddr-ram-ddr2-ddr3-ddr4-y-ddr5/</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DELL (21/02/2021) “¿Qué es la memoria (RAM)?” Extraído de: </a:t>
            </a:r>
            <a:r>
              <a:rPr lang="es-MX"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https://www.dell.com/support/kbdoc/es-es/000148441/what-is-memory-ram</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José Manuel </a:t>
            </a: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Mendias</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Cuadros (s.f.) “Tema 12. Organización de la memoria” Extraído de:</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http://www.fdi.ucm.es/profesor/mendias/512/docs/tema12.pdf</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Recuperado el 29 de marzo del 2022.</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9709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4AA14-38C2-40D7-BC86-E9484DA08741}"/>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53C1EF34-12A5-4537-A660-3DA81C0F8574}"/>
              </a:ext>
            </a:extLst>
          </p:cNvPr>
          <p:cNvSpPr>
            <a:spLocks noGrp="1"/>
          </p:cNvSpPr>
          <p:nvPr>
            <p:ph idx="1"/>
          </p:nvPr>
        </p:nvSpPr>
        <p:spPr/>
        <p:txBody>
          <a:bodyPr>
            <a:normAutofit fontScale="92500" lnSpcReduction="10000"/>
          </a:bodyPr>
          <a:lstStyle/>
          <a:p>
            <a:pPr>
              <a:lnSpc>
                <a:spcPct val="107000"/>
              </a:lnSpc>
              <a:spcAft>
                <a:spcPts val="800"/>
              </a:spcAft>
            </a:pPr>
            <a:r>
              <a:rPr lang="es-MX" sz="1800" dirty="0" err="1">
                <a:effectLst/>
                <a:latin typeface="Times New Roman" panose="02020603050405020304" pitchFamily="18" charset="0"/>
                <a:ea typeface="Calibri" panose="020F0502020204030204" pitchFamily="34" charset="0"/>
                <a:cs typeface="Times New Roman" panose="02020603050405020304" pitchFamily="18" charset="0"/>
              </a:rPr>
              <a:t>GCFGlobal</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(s.f.) “Memoria RAM y disco duro” Extraído de: </a:t>
            </a:r>
            <a:r>
              <a:rPr lang="es-MX"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https://edu.gcfglobal.org/es/informatica-basica/memoria-ram-y-disco-duro/1/</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Recuperado el 29 de marzo del 2022</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Crucial (2017) “¿Qué es y hace la memoria de la computadora (RAM)?” Extraído de:</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https://www.crucial.mx/articles/about-memory/support-what-does-computer-memory-do</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Dean Kent (24/10/1998) “RAM Guide” </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Extraído de: </a:t>
            </a:r>
            <a:r>
              <a:rPr lang="es-MX"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https://www.tomshardware.com/reviews/ram-guide,89.html</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Bauman National Library (24/01/2017) “FPM DRAM (Fast Page Mode DRAM)” </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Extraído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https://en.bmstu.wiki/FPM_DRAM_(Fast_Page_Mode_DRAM)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Next U (s.f.) “La evolución de las memorias RAM” Extraído de:</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https://www.nextu.com/blog/evolucion-memoria-ram/</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Recuperado el 1 de abril del 2022.</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16225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ECBF6-1BD8-48FB-9AC2-D871D9916E8A}"/>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96F79C6F-9907-454A-91A4-A02E52506161}"/>
              </a:ext>
            </a:extLst>
          </p:cNvPr>
          <p:cNvSpPr>
            <a:spLocks noGrp="1"/>
          </p:cNvSpPr>
          <p:nvPr>
            <p:ph idx="1"/>
          </p:nvPr>
        </p:nvSpPr>
        <p:spPr/>
        <p:txBody>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pctechguide.com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Evolution of Memory”. </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Extraído de:</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https://www.pctechguide.com/computer-memory/the-evolution-of-memory</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Recuperado el 2 de abril del 2022.</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Lawrence Williams (5/03/2022) “Different Types of RAM (Random Access Memory) Explained”. </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Extraído de:</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https://www.guru99.com/different-types-ram-random-access-memory.html</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Jessica P.C (s.f.) “Evolución de la memoria RAM”. Extraído de:</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https://www.timetoast.com/timelines/evolucion-de-la-memoria-ram-fd77159b-0248-4a82-b5ae-d2367e5170c6</a:t>
            </a:r>
            <a:r>
              <a:rPr lang="es-MX"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MX" sz="1800">
                <a:effectLst/>
                <a:latin typeface="Times New Roman" panose="02020603050405020304" pitchFamily="18" charset="0"/>
                <a:ea typeface="Calibri" panose="020F0502020204030204" pitchFamily="34" charset="0"/>
                <a:cs typeface="Times New Roman" panose="02020603050405020304" pitchFamily="18" charset="0"/>
              </a:rPr>
              <a:t>Recuperado el 3 de abril del 2022.</a:t>
            </a:r>
            <a:endParaRPr lang="es-MX"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621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ítulo 1"/>
          <p:cNvSpPr>
            <a:spLocks noGrp="1"/>
          </p:cNvSpPr>
          <p:nvPr>
            <p:ph type="title"/>
          </p:nvPr>
        </p:nvSpPr>
        <p:spPr>
          <a:xfrm>
            <a:off x="1141413" y="1082673"/>
            <a:ext cx="2869416" cy="4708528"/>
          </a:xfrm>
        </p:spPr>
        <p:txBody>
          <a:bodyPr>
            <a:normAutofit/>
          </a:bodyPr>
          <a:lstStyle/>
          <a:p>
            <a:pPr algn="r"/>
            <a:r>
              <a:rPr lang="es-MX" sz="3400"/>
              <a:t>Conceptos importantes</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5297763" y="1082673"/>
            <a:ext cx="5751237" cy="4708528"/>
          </a:xfrm>
        </p:spPr>
        <p:txBody>
          <a:bodyPr anchor="ctr">
            <a:normAutofit/>
          </a:bodyPr>
          <a:lstStyle/>
          <a:p>
            <a:r>
              <a:rPr lang="es-MX" sz="1800"/>
              <a:t>CAS (COLUMN ACCESS STROVE): Indica el tiempo que tarda la memoria en colocarse sobre una columna o celda.</a:t>
            </a:r>
          </a:p>
          <a:p>
            <a:r>
              <a:rPr lang="es-MX" sz="1800"/>
              <a:t>RAS (ROW ACCESS STROVE): Indica el tiempo que tarda la memoria en colocarse sobre una fila.</a:t>
            </a:r>
          </a:p>
          <a:p>
            <a:r>
              <a:rPr lang="es-MX" sz="1800"/>
              <a:t>ACTIVE: Indica el tiempo que tarda la memoria en activar un tablero.</a:t>
            </a:r>
          </a:p>
          <a:p>
            <a:r>
              <a:rPr lang="es-MX" sz="1800"/>
              <a:t>PRECHARGE: Indica el tiempo que tarda la memoria en desactivar un tablero.</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163213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3"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4"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ítulo 3"/>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a:t>Tipos de ram</a:t>
            </a:r>
          </a:p>
        </p:txBody>
      </p:sp>
      <p:sp>
        <p:nvSpPr>
          <p:cNvPr id="68" name="Round Diagonal Corner Rectangle 6">
            <a:extLst>
              <a:ext uri="{FF2B5EF4-FFF2-40B4-BE49-F238E27FC236}">
                <a16:creationId xmlns:a16="http://schemas.microsoft.com/office/drawing/2014/main" id="{E514B1EB-1EB9-4A85-9C31-C41C1A7CE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1396" y="2156264"/>
            <a:ext cx="4635583" cy="2537981"/>
          </a:xfrm>
          <a:prstGeom prst="rect">
            <a:avLst/>
          </a:prstGeom>
        </p:spPr>
      </p:pic>
    </p:spTree>
    <p:extLst>
      <p:ext uri="{BB962C8B-B14F-4D97-AF65-F5344CB8AC3E}">
        <p14:creationId xmlns:p14="http://schemas.microsoft.com/office/powerpoint/2010/main" val="2515253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1478570"/>
          </a:xfrm>
        </p:spPr>
        <p:txBody>
          <a:bodyPr>
            <a:normAutofit/>
          </a:bodyPr>
          <a:lstStyle/>
          <a:p>
            <a:pPr algn="ctr"/>
            <a:r>
              <a:rPr lang="es-MX" dirty="0"/>
              <a:t>STATIC RAM (SRAM)</a:t>
            </a:r>
            <a:endParaRPr lang="es-MX"/>
          </a:p>
        </p:txBody>
      </p:sp>
      <p:sp>
        <p:nvSpPr>
          <p:cNvPr id="3" name="Marcador de contenido 2"/>
          <p:cNvSpPr>
            <a:spLocks noGrp="1"/>
          </p:cNvSpPr>
          <p:nvPr>
            <p:ph idx="1"/>
          </p:nvPr>
        </p:nvSpPr>
        <p:spPr>
          <a:xfrm>
            <a:off x="1141412" y="2249487"/>
            <a:ext cx="4844521" cy="3541714"/>
          </a:xfrm>
        </p:spPr>
        <p:txBody>
          <a:bodyPr anchor="ctr">
            <a:normAutofit/>
          </a:bodyPr>
          <a:lstStyle/>
          <a:p>
            <a:pPr>
              <a:lnSpc>
                <a:spcPct val="110000"/>
              </a:lnSpc>
            </a:pPr>
            <a:r>
              <a:rPr lang="es-MX" sz="2000"/>
              <a:t>Celda básica (1 bit) constituida por un </a:t>
            </a:r>
            <a:r>
              <a:rPr lang="es-MX" sz="2000" err="1"/>
              <a:t>biestable</a:t>
            </a:r>
            <a:r>
              <a:rPr lang="es-MX" sz="2000"/>
              <a:t>.</a:t>
            </a:r>
          </a:p>
          <a:p>
            <a:pPr>
              <a:lnSpc>
                <a:spcPct val="110000"/>
              </a:lnSpc>
            </a:pPr>
            <a:r>
              <a:rPr lang="es-MX" sz="2000"/>
              <a:t>Tiempos de acceso y de ciclo reducido.</a:t>
            </a:r>
          </a:p>
          <a:p>
            <a:pPr>
              <a:lnSpc>
                <a:spcPct val="110000"/>
              </a:lnSpc>
            </a:pPr>
            <a:r>
              <a:rPr lang="es-MX" sz="2000"/>
              <a:t>Es usado en el diseño de memorias cache</a:t>
            </a:r>
          </a:p>
          <a:p>
            <a:pPr>
              <a:lnSpc>
                <a:spcPct val="110000"/>
              </a:lnSpc>
            </a:pPr>
            <a:r>
              <a:rPr lang="es-MX" sz="2000"/>
              <a:t>Desventajas</a:t>
            </a:r>
          </a:p>
          <a:p>
            <a:pPr>
              <a:lnSpc>
                <a:spcPct val="110000"/>
              </a:lnSpc>
            </a:pPr>
            <a:r>
              <a:rPr lang="es-MX" sz="2000"/>
              <a:t>Disipan mucha energía</a:t>
            </a:r>
          </a:p>
          <a:p>
            <a:pPr>
              <a:lnSpc>
                <a:spcPct val="110000"/>
              </a:lnSpc>
            </a:pPr>
            <a:r>
              <a:rPr lang="es-MX" sz="2000"/>
              <a:t>Baja densidad de integración.</a:t>
            </a:r>
          </a:p>
          <a:p>
            <a:pPr>
              <a:lnSpc>
                <a:spcPct val="110000"/>
              </a:lnSpc>
            </a:pPr>
            <a:r>
              <a:rPr lang="es-MX" sz="2000"/>
              <a:t>Coste elevado</a:t>
            </a:r>
          </a:p>
          <a:p>
            <a:pPr>
              <a:lnSpc>
                <a:spcPct val="110000"/>
              </a:lnSpc>
            </a:pPr>
            <a:endParaRPr lang="es-MX" sz="2000"/>
          </a:p>
        </p:txBody>
      </p:sp>
      <p:pic>
        <p:nvPicPr>
          <p:cNvPr id="4" name="Imagen 3"/>
          <p:cNvPicPr>
            <a:picLocks noChangeAspect="1"/>
          </p:cNvPicPr>
          <p:nvPr/>
        </p:nvPicPr>
        <p:blipFill rotWithShape="1">
          <a:blip r:embed="rId3"/>
          <a:srcRect r="8998"/>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02863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1577445" y="1168078"/>
            <a:ext cx="9048219" cy="1092200"/>
          </a:xfrm>
        </p:spPr>
        <p:txBody>
          <a:bodyPr anchor="ctr">
            <a:normAutofit/>
          </a:bodyPr>
          <a:lstStyle/>
          <a:p>
            <a:pPr algn="ctr"/>
            <a:r>
              <a:rPr lang="es-MX">
                <a:solidFill>
                  <a:srgbClr val="FFFFFF"/>
                </a:solidFill>
              </a:rPr>
              <a:t>Dynamic ram (DRAM)</a:t>
            </a:r>
          </a:p>
        </p:txBody>
      </p:sp>
      <p:sp>
        <p:nvSpPr>
          <p:cNvPr id="3" name="Marcador de contenido 2"/>
          <p:cNvSpPr>
            <a:spLocks noGrp="1"/>
          </p:cNvSpPr>
          <p:nvPr>
            <p:ph idx="1"/>
          </p:nvPr>
        </p:nvSpPr>
        <p:spPr>
          <a:xfrm>
            <a:off x="1577446" y="2413001"/>
            <a:ext cx="9048218" cy="3033180"/>
          </a:xfrm>
        </p:spPr>
        <p:txBody>
          <a:bodyPr anchor="ctr">
            <a:normAutofit/>
          </a:bodyPr>
          <a:lstStyle/>
          <a:p>
            <a:r>
              <a:rPr lang="es-MX" sz="2000">
                <a:solidFill>
                  <a:srgbClr val="FFFFFF"/>
                </a:solidFill>
              </a:rPr>
              <a:t>Celda básica (1 bit) constiutida por un condensador y un único transistor MOS.</a:t>
            </a:r>
          </a:p>
          <a:p>
            <a:r>
              <a:rPr lang="es-MX" sz="2000">
                <a:solidFill>
                  <a:srgbClr val="FFFFFF"/>
                </a:solidFill>
              </a:rPr>
              <a:t>La infromacion binaria se mantiene en forma de carga de el condensador.</a:t>
            </a:r>
          </a:p>
          <a:p>
            <a:r>
              <a:rPr lang="es-MX" sz="2000">
                <a:solidFill>
                  <a:srgbClr val="FFFFFF"/>
                </a:solidFill>
              </a:rPr>
              <a:t>El control de la carga/descarga del condensador se realiza mediante un conmutador.</a:t>
            </a:r>
          </a:p>
          <a:p>
            <a:r>
              <a:rPr lang="es-MX" sz="2000">
                <a:solidFill>
                  <a:srgbClr val="FFFFFF"/>
                </a:solidFill>
              </a:rPr>
              <a:t>Los condensadores pierden la carga al cabo de unos pocos milisegundos.</a:t>
            </a:r>
          </a:p>
        </p:txBody>
      </p:sp>
    </p:spTree>
    <p:extLst>
      <p:ext uri="{BB962C8B-B14F-4D97-AF65-F5344CB8AC3E}">
        <p14:creationId xmlns:p14="http://schemas.microsoft.com/office/powerpoint/2010/main" val="3443147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18518"/>
            <a:ext cx="9905998" cy="1478570"/>
          </a:xfrm>
        </p:spPr>
        <p:txBody>
          <a:bodyPr>
            <a:normAutofit/>
          </a:bodyPr>
          <a:lstStyle/>
          <a:p>
            <a:r>
              <a:rPr lang="es-MX"/>
              <a:t>Ventajas, desventajas y aplicaciones</a:t>
            </a:r>
            <a:endParaRPr lang="es-MX" dirty="0"/>
          </a:p>
        </p:txBody>
      </p:sp>
      <p:graphicFrame>
        <p:nvGraphicFramePr>
          <p:cNvPr id="5" name="Marcador de contenido 2">
            <a:extLst>
              <a:ext uri="{FF2B5EF4-FFF2-40B4-BE49-F238E27FC236}">
                <a16:creationId xmlns:a16="http://schemas.microsoft.com/office/drawing/2014/main" id="{473650E5-9579-7295-04B5-4CF6208003DB}"/>
              </a:ext>
            </a:extLst>
          </p:cNvPr>
          <p:cNvGraphicFramePr>
            <a:graphicFrameLocks noGrp="1"/>
          </p:cNvGraphicFramePr>
          <p:nvPr>
            <p:ph idx="1"/>
            <p:extLst>
              <p:ext uri="{D42A27DB-BD31-4B8C-83A1-F6EECF244321}">
                <p14:modId xmlns:p14="http://schemas.microsoft.com/office/powerpoint/2010/main" val="2369818686"/>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1210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250</TotalTime>
  <Words>2796</Words>
  <Application>Microsoft Office PowerPoint</Application>
  <PresentationFormat>Panorámica</PresentationFormat>
  <Paragraphs>185</Paragraphs>
  <Slides>49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49</vt:i4>
      </vt:variant>
    </vt:vector>
  </HeadingPairs>
  <TitlesOfParts>
    <vt:vector size="54" baseType="lpstr">
      <vt:lpstr>Arial</vt:lpstr>
      <vt:lpstr>Calibri</vt:lpstr>
      <vt:lpstr>Times New Roman</vt:lpstr>
      <vt:lpstr>Tw Cen MT</vt:lpstr>
      <vt:lpstr>Circuito</vt:lpstr>
      <vt:lpstr>LOS BUSES DE Memoria </vt:lpstr>
      <vt:lpstr>¿Qué es la ram?</vt:lpstr>
      <vt:lpstr>Presentación de PowerPoint</vt:lpstr>
      <vt:lpstr>¿Para que sirve la ram?</vt:lpstr>
      <vt:lpstr>Conceptos importantes</vt:lpstr>
      <vt:lpstr>Tipos de ram</vt:lpstr>
      <vt:lpstr>STATIC RAM (SRAM)</vt:lpstr>
      <vt:lpstr>Dynamic ram (DRAM)</vt:lpstr>
      <vt:lpstr>Ventajas, desventajas y aplicaciones</vt:lpstr>
      <vt:lpstr>EVOLUCION DE LA RAM</vt:lpstr>
      <vt:lpstr>Asinchronous operation</vt:lpstr>
      <vt:lpstr>Buses basados en operación asíncrona</vt:lpstr>
      <vt:lpstr>PAGE MODE ACCESS</vt:lpstr>
      <vt:lpstr>PAGE MODE ACCESS</vt:lpstr>
      <vt:lpstr>Fast Page Mode (FPM)</vt:lpstr>
      <vt:lpstr>Fast page mode</vt:lpstr>
      <vt:lpstr>Datos sobre la Fpm</vt:lpstr>
      <vt:lpstr>Hyperpage mode o extended dataout (edo)</vt:lpstr>
      <vt:lpstr>Hyperpage mode o extended dataout (edo)</vt:lpstr>
      <vt:lpstr>Burst edo (bedo)</vt:lpstr>
      <vt:lpstr>Burst edo (bedo)</vt:lpstr>
      <vt:lpstr>Burst edo (bedo)</vt:lpstr>
      <vt:lpstr>SYNCHRONOUS DYNAMIC RAM</vt:lpstr>
      <vt:lpstr>JEDEC SDRAM</vt:lpstr>
      <vt:lpstr>JEDEC SDRAM</vt:lpstr>
      <vt:lpstr>PC100 SDRAM</vt:lpstr>
      <vt:lpstr>PC100 RAM</vt:lpstr>
      <vt:lpstr>DDR SDRAM</vt:lpstr>
      <vt:lpstr>ENCHANCED SDRAM (ESDRAM)</vt:lpstr>
      <vt:lpstr>ENCHANCED SDRAM (ESDRAM)</vt:lpstr>
      <vt:lpstr>RAM basada en protocolos</vt:lpstr>
      <vt:lpstr>DIRECT RAMBUS DRAM (DRDRAM)</vt:lpstr>
      <vt:lpstr>DIRECT RAMBUS DRAM (DRDRAM)</vt:lpstr>
      <vt:lpstr>SYNCLINK DRAM (SLDRAM)</vt:lpstr>
      <vt:lpstr>SYNCLINK DRAM (SLDRAM)</vt:lpstr>
      <vt:lpstr>Actualidad</vt:lpstr>
      <vt:lpstr>DDR DRAM</vt:lpstr>
      <vt:lpstr>Presentación de PowerPoint</vt:lpstr>
      <vt:lpstr>DDR2 en el nuevo siglo</vt:lpstr>
      <vt:lpstr>DDR2 EN EL NUEVO SIGLO </vt:lpstr>
      <vt:lpstr>DDR3 Y los videojuegos</vt:lpstr>
      <vt:lpstr>DDR3 Y los videojuegos</vt:lpstr>
      <vt:lpstr>DDR4 Normalizando el alto rendimiento</vt:lpstr>
      <vt:lpstr>DDR4 Normalizando el alto rendimiento</vt:lpstr>
      <vt:lpstr>DDR5 LA NUEVA GENERACIÓN</vt:lpstr>
      <vt:lpstr>Gracias por su atención</vt:lpstr>
      <vt:lpstr>Referencias</vt:lpstr>
      <vt:lpstr>REFERENCIAS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BUSES DE Memoria</dc:title>
  <dc:creator>JESUS EDUARDO DAVILA ORTEGA</dc:creator>
  <cp:lastModifiedBy>JESUS EDUARDO DAVILA ORTEGA</cp:lastModifiedBy>
  <cp:revision>10</cp:revision>
  <dcterms:created xsi:type="dcterms:W3CDTF">2022-04-07T14:19:20Z</dcterms:created>
  <dcterms:modified xsi:type="dcterms:W3CDTF">2022-04-08T02:59:06Z</dcterms:modified>
</cp:coreProperties>
</file>