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6"/>
  </p:notesMasterIdLst>
  <p:sldIdLst>
    <p:sldId id="256" r:id="rId2"/>
    <p:sldId id="257" r:id="rId3"/>
    <p:sldId id="258" r:id="rId4"/>
    <p:sldId id="351" r:id="rId5"/>
    <p:sldId id="359" r:id="rId6"/>
    <p:sldId id="349" r:id="rId7"/>
    <p:sldId id="360" r:id="rId8"/>
    <p:sldId id="357" r:id="rId9"/>
    <p:sldId id="362" r:id="rId10"/>
    <p:sldId id="361" r:id="rId11"/>
    <p:sldId id="358" r:id="rId12"/>
    <p:sldId id="328" r:id="rId13"/>
    <p:sldId id="347" r:id="rId14"/>
    <p:sldId id="348" r:id="rId15"/>
  </p:sldIdLst>
  <p:sldSz cx="9144000" cy="5143500" type="screen16x9"/>
  <p:notesSz cx="6858000" cy="9144000"/>
  <p:embeddedFontLst>
    <p:embeddedFont>
      <p:font typeface="Amasis MT Pro Light" panose="02040304050005020304" pitchFamily="18" charset="0"/>
      <p:regular r:id="rId17"/>
      <p:italic r:id="rId18"/>
    </p:embeddedFont>
    <p:embeddedFont>
      <p:font typeface="Anaheim" panose="02000503000000000000" pitchFamily="2" charset="0"/>
      <p:regular r:id="rId19"/>
    </p:embeddedFont>
    <p:embeddedFont>
      <p:font typeface="Darker Grotesque" panose="020B0604020202020204" charset="0"/>
      <p:regular r:id="rId20"/>
      <p:bold r:id="rId21"/>
    </p:embeddedFont>
    <p:embeddedFont>
      <p:font typeface="Nunito Light" pitchFamily="2" charset="0"/>
      <p:regular r:id="rId22"/>
      <p:italic r:id="rId23"/>
    </p:embeddedFont>
    <p:embeddedFont>
      <p:font typeface="Orbitron Black" panose="02000000000000000000" pitchFamily="2" charset="0"/>
      <p:bold r:id="rId24"/>
    </p:embeddedFont>
    <p:embeddedFont>
      <p:font typeface="Roboto Condensed Light" panose="02000000000000000000"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FC2742-9F12-4F43-A375-8FDEA7FC3738}">
  <a:tblStyle styleId="{7EFC2742-9F12-4F43-A375-8FDEA7FC373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0D29D36-DEDE-40AF-AD65-3751CD85750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snapToGrid="0">
      <p:cViewPr varScale="1">
        <p:scale>
          <a:sx n="82" d="100"/>
          <a:sy n="82" d="100"/>
        </p:scale>
        <p:origin x="94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d527f78463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d527f7846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d55b4634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d55b4634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7a3de6cf2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7a3de6cf2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d55b463498_4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d55b463498_4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d55b463498_4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d55b463498_4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1168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d55b463498_4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d55b463498_4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9169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2250" y="1870875"/>
            <a:ext cx="5804400" cy="12213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4800">
                <a:latin typeface="Orbitron Black"/>
                <a:ea typeface="Orbitron Black"/>
                <a:cs typeface="Orbitron Black"/>
                <a:sym typeface="Orbitron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392500" y="32380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11" name="Google Shape;11;p2"/>
          <p:cNvSpPr/>
          <p:nvPr/>
        </p:nvSpPr>
        <p:spPr>
          <a:xfrm>
            <a:off x="2509175" y="-3861800"/>
            <a:ext cx="4830000" cy="4830300"/>
          </a:xfrm>
          <a:prstGeom prst="ellipse">
            <a:avLst/>
          </a:prstGeom>
          <a:solidFill>
            <a:schemeClr val="dk2"/>
          </a:solidFill>
          <a:ln>
            <a:noFill/>
          </a:ln>
          <a:effectLst>
            <a:outerShdw blurRad="57150" dist="19050" dir="540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446650" y="3964738"/>
            <a:ext cx="1260600" cy="1260600"/>
          </a:xfrm>
          <a:prstGeom prst="ellipse">
            <a:avLst/>
          </a:prstGeom>
          <a:gradFill>
            <a:gsLst>
              <a:gs pos="0">
                <a:srgbClr val="8DF1FF"/>
              </a:gs>
              <a:gs pos="30000">
                <a:srgbClr val="F2CEFF"/>
              </a:gs>
              <a:gs pos="100000">
                <a:srgbClr val="0445FF"/>
              </a:gs>
            </a:gsLst>
            <a:lin ang="8100019" scaled="0"/>
          </a:gradFill>
          <a:ln>
            <a:noFill/>
          </a:ln>
          <a:effectLst>
            <a:outerShdw blurRad="57150" dist="19050" dir="5400000" algn="bl" rotWithShape="0">
              <a:srgbClr val="4877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777700" y="1816800"/>
            <a:ext cx="3524100" cy="3524100"/>
          </a:xfrm>
          <a:prstGeom prst="ellipse">
            <a:avLst/>
          </a:prstGeom>
          <a:gradFill>
            <a:gsLst>
              <a:gs pos="0">
                <a:srgbClr val="8DF1FF"/>
              </a:gs>
              <a:gs pos="30000">
                <a:srgbClr val="F2CEFF"/>
              </a:gs>
              <a:gs pos="100000">
                <a:srgbClr val="0445FF"/>
              </a:gs>
            </a:gsLst>
            <a:lin ang="8100019" scaled="0"/>
          </a:gradFill>
          <a:ln>
            <a:noFill/>
          </a:ln>
          <a:effectLst>
            <a:outerShdw blurRad="57150" dist="19050" dir="540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111775" y="-1569850"/>
            <a:ext cx="3524100" cy="3524100"/>
          </a:xfrm>
          <a:prstGeom prst="ellipse">
            <a:avLst/>
          </a:prstGeom>
          <a:gradFill>
            <a:gsLst>
              <a:gs pos="0">
                <a:srgbClr val="8DF1FF"/>
              </a:gs>
              <a:gs pos="30000">
                <a:srgbClr val="F2CEFF"/>
              </a:gs>
              <a:gs pos="100000">
                <a:srgbClr val="0445FF"/>
              </a:gs>
            </a:gsLst>
            <a:lin ang="8100019" scaled="0"/>
          </a:gradFill>
          <a:ln>
            <a:noFill/>
          </a:ln>
          <a:effectLst>
            <a:outerShdw blurRad="57150" dist="19050" dir="540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2"/>
          <p:cNvPicPr preferRelativeResize="0"/>
          <p:nvPr/>
        </p:nvPicPr>
        <p:blipFill rotWithShape="1">
          <a:blip r:embed="rId2">
            <a:alphaModFix/>
          </a:blip>
          <a:srcRect l="7340" r="4538" b="19768"/>
          <a:stretch/>
        </p:blipFill>
        <p:spPr>
          <a:xfrm rot="-9134663" flipH="1">
            <a:off x="-1755148" y="3031026"/>
            <a:ext cx="5981304" cy="4126625"/>
          </a:xfrm>
          <a:prstGeom prst="rect">
            <a:avLst/>
          </a:prstGeom>
          <a:noFill/>
          <a:ln>
            <a:noFill/>
          </a:ln>
        </p:spPr>
      </p:pic>
      <p:pic>
        <p:nvPicPr>
          <p:cNvPr id="16" name="Google Shape;16;p2"/>
          <p:cNvPicPr preferRelativeResize="0"/>
          <p:nvPr/>
        </p:nvPicPr>
        <p:blipFill rotWithShape="1">
          <a:blip r:embed="rId2">
            <a:alphaModFix/>
          </a:blip>
          <a:srcRect l="7340" r="4538" b="19768"/>
          <a:stretch/>
        </p:blipFill>
        <p:spPr>
          <a:xfrm rot="2359540" flipH="1">
            <a:off x="6573591" y="-1878314"/>
            <a:ext cx="3498423" cy="2413614"/>
          </a:xfrm>
          <a:prstGeom prst="rect">
            <a:avLst/>
          </a:prstGeom>
          <a:noFill/>
          <a:ln>
            <a:noFill/>
          </a:ln>
        </p:spPr>
      </p:pic>
      <p:pic>
        <p:nvPicPr>
          <p:cNvPr id="17" name="Google Shape;17;p2"/>
          <p:cNvPicPr preferRelativeResize="0"/>
          <p:nvPr/>
        </p:nvPicPr>
        <p:blipFill rotWithShape="1">
          <a:blip r:embed="rId2">
            <a:alphaModFix/>
          </a:blip>
          <a:srcRect l="7340" r="4538" b="19768"/>
          <a:stretch/>
        </p:blipFill>
        <p:spPr>
          <a:xfrm rot="8099997" flipH="1">
            <a:off x="906367" y="-2284251"/>
            <a:ext cx="4111489" cy="2836579"/>
          </a:xfrm>
          <a:prstGeom prst="rect">
            <a:avLst/>
          </a:prstGeom>
          <a:noFill/>
          <a:ln>
            <a:noFill/>
          </a:ln>
        </p:spPr>
      </p:pic>
      <p:pic>
        <p:nvPicPr>
          <p:cNvPr id="18" name="Google Shape;18;p2"/>
          <p:cNvPicPr preferRelativeResize="0"/>
          <p:nvPr/>
        </p:nvPicPr>
        <p:blipFill rotWithShape="1">
          <a:blip r:embed="rId2">
            <a:alphaModFix/>
          </a:blip>
          <a:srcRect l="7340" r="4538" b="19768"/>
          <a:stretch/>
        </p:blipFill>
        <p:spPr>
          <a:xfrm rot="7200074" flipH="1">
            <a:off x="6735534" y="2930973"/>
            <a:ext cx="4276576" cy="2950509"/>
          </a:xfrm>
          <a:prstGeom prst="rect">
            <a:avLst/>
          </a:prstGeom>
          <a:noFill/>
          <a:ln>
            <a:noFill/>
          </a:ln>
        </p:spPr>
      </p:pic>
      <p:pic>
        <p:nvPicPr>
          <p:cNvPr id="19" name="Google Shape;19;p2"/>
          <p:cNvPicPr preferRelativeResize="0"/>
          <p:nvPr/>
        </p:nvPicPr>
        <p:blipFill>
          <a:blip r:embed="rId3">
            <a:alphaModFix/>
          </a:blip>
          <a:stretch>
            <a:fillRect/>
          </a:stretch>
        </p:blipFill>
        <p:spPr>
          <a:xfrm rot="2051224">
            <a:off x="7536343" y="152779"/>
            <a:ext cx="709013" cy="537293"/>
          </a:xfrm>
          <a:prstGeom prst="rect">
            <a:avLst/>
          </a:prstGeom>
          <a:noFill/>
          <a:ln>
            <a:noFill/>
          </a:ln>
        </p:spPr>
      </p:pic>
      <p:sp>
        <p:nvSpPr>
          <p:cNvPr id="20" name="Google Shape;20;p2"/>
          <p:cNvSpPr/>
          <p:nvPr/>
        </p:nvSpPr>
        <p:spPr>
          <a:xfrm>
            <a:off x="-680625" y="-262950"/>
            <a:ext cx="1633500" cy="1633500"/>
          </a:xfrm>
          <a:prstGeom prst="ellipse">
            <a:avLst/>
          </a:prstGeom>
          <a:solidFill>
            <a:schemeClr val="dk2"/>
          </a:solidFill>
          <a:ln>
            <a:noFill/>
          </a:ln>
          <a:effectLst>
            <a:outerShdw blurRad="57150" dist="19050" dir="540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300"/>
              <a:buNone/>
              <a:defRPr sz="23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9" name="Google Shape;29;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Anaheim"/>
              <a:buAutoNum type="arabicPeriod"/>
              <a:defRPr sz="1250">
                <a:solidFill>
                  <a:srgbClr val="434343"/>
                </a:solidFill>
                <a:latin typeface="Darker Grotesque"/>
                <a:ea typeface="Darker Grotesque"/>
                <a:cs typeface="Darker Grotesque"/>
                <a:sym typeface="Darker Grotesque"/>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grpSp>
        <p:nvGrpSpPr>
          <p:cNvPr id="30" name="Google Shape;30;p4"/>
          <p:cNvGrpSpPr/>
          <p:nvPr/>
        </p:nvGrpSpPr>
        <p:grpSpPr>
          <a:xfrm>
            <a:off x="-1339904" y="-1185801"/>
            <a:ext cx="12160813" cy="7808633"/>
            <a:chOff x="-1339904" y="-1185801"/>
            <a:chExt cx="12160813" cy="7808633"/>
          </a:xfrm>
        </p:grpSpPr>
        <p:pic>
          <p:nvPicPr>
            <p:cNvPr id="31" name="Google Shape;31;p4"/>
            <p:cNvPicPr preferRelativeResize="0"/>
            <p:nvPr/>
          </p:nvPicPr>
          <p:blipFill rotWithShape="1">
            <a:blip r:embed="rId2">
              <a:alphaModFix/>
            </a:blip>
            <a:srcRect l="7340" r="4538" b="19768"/>
            <a:stretch/>
          </p:blipFill>
          <p:spPr>
            <a:xfrm rot="8953342">
              <a:off x="7319478" y="3926390"/>
              <a:ext cx="3005447" cy="2073500"/>
            </a:xfrm>
            <a:prstGeom prst="rect">
              <a:avLst/>
            </a:prstGeom>
            <a:noFill/>
            <a:ln>
              <a:noFill/>
            </a:ln>
          </p:spPr>
        </p:pic>
        <p:pic>
          <p:nvPicPr>
            <p:cNvPr id="32" name="Google Shape;32;p4"/>
            <p:cNvPicPr preferRelativeResize="0"/>
            <p:nvPr/>
          </p:nvPicPr>
          <p:blipFill rotWithShape="1">
            <a:blip r:embed="rId2">
              <a:alphaModFix/>
            </a:blip>
            <a:srcRect l="7340" r="4538" b="19768"/>
            <a:stretch/>
          </p:blipFill>
          <p:spPr>
            <a:xfrm rot="-3692454">
              <a:off x="-1239920" y="-562380"/>
              <a:ext cx="2406994" cy="1660633"/>
            </a:xfrm>
            <a:prstGeom prst="rect">
              <a:avLst/>
            </a:prstGeom>
            <a:noFill/>
            <a:ln>
              <a:noFill/>
            </a:ln>
          </p:spPr>
        </p:pic>
        <p:pic>
          <p:nvPicPr>
            <p:cNvPr id="33" name="Google Shape;33;p4"/>
            <p:cNvPicPr preferRelativeResize="0"/>
            <p:nvPr/>
          </p:nvPicPr>
          <p:blipFill rotWithShape="1">
            <a:blip r:embed="rId2">
              <a:alphaModFix/>
            </a:blip>
            <a:srcRect l="7340" r="4538" b="19768"/>
            <a:stretch/>
          </p:blipFill>
          <p:spPr>
            <a:xfrm rot="-3692454">
              <a:off x="8313930" y="-562380"/>
              <a:ext cx="2406994" cy="1660633"/>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grpSp>
        <p:nvGrpSpPr>
          <p:cNvPr id="46" name="Google Shape;46;p6"/>
          <p:cNvGrpSpPr/>
          <p:nvPr/>
        </p:nvGrpSpPr>
        <p:grpSpPr>
          <a:xfrm rot="10800000" flipH="1">
            <a:off x="-1005221" y="-1621477"/>
            <a:ext cx="11792220" cy="7946477"/>
            <a:chOff x="-1039434" y="-1185730"/>
            <a:chExt cx="11792220" cy="7946477"/>
          </a:xfrm>
        </p:grpSpPr>
        <p:pic>
          <p:nvPicPr>
            <p:cNvPr id="47" name="Google Shape;47;p6"/>
            <p:cNvPicPr preferRelativeResize="0"/>
            <p:nvPr/>
          </p:nvPicPr>
          <p:blipFill rotWithShape="1">
            <a:blip r:embed="rId2">
              <a:alphaModFix/>
            </a:blip>
            <a:srcRect l="7340" r="4538" b="19768"/>
            <a:stretch/>
          </p:blipFill>
          <p:spPr>
            <a:xfrm rot="7826467" flipH="1">
              <a:off x="7486249" y="3907813"/>
              <a:ext cx="3005448" cy="2073501"/>
            </a:xfrm>
            <a:prstGeom prst="rect">
              <a:avLst/>
            </a:prstGeom>
            <a:noFill/>
            <a:ln>
              <a:noFill/>
            </a:ln>
          </p:spPr>
        </p:pic>
        <p:pic>
          <p:nvPicPr>
            <p:cNvPr id="48" name="Google Shape;48;p6"/>
            <p:cNvPicPr preferRelativeResize="0"/>
            <p:nvPr/>
          </p:nvPicPr>
          <p:blipFill rotWithShape="1">
            <a:blip r:embed="rId2">
              <a:alphaModFix/>
            </a:blip>
            <a:srcRect l="7340" r="4538" b="19768"/>
            <a:stretch/>
          </p:blipFill>
          <p:spPr>
            <a:xfrm rot="1428959" flipH="1">
              <a:off x="-806636" y="4315957"/>
              <a:ext cx="2406993" cy="1660634"/>
            </a:xfrm>
            <a:prstGeom prst="rect">
              <a:avLst/>
            </a:prstGeom>
            <a:noFill/>
            <a:ln>
              <a:noFill/>
            </a:ln>
          </p:spPr>
        </p:pic>
        <p:pic>
          <p:nvPicPr>
            <p:cNvPr id="49" name="Google Shape;49;p6"/>
            <p:cNvPicPr preferRelativeResize="0"/>
            <p:nvPr/>
          </p:nvPicPr>
          <p:blipFill rotWithShape="1">
            <a:blip r:embed="rId2">
              <a:alphaModFix/>
            </a:blip>
            <a:srcRect l="7340" r="4538" b="19768"/>
            <a:stretch/>
          </p:blipFill>
          <p:spPr>
            <a:xfrm rot="697866" flipH="1">
              <a:off x="7427023" y="-960143"/>
              <a:ext cx="2406996" cy="1660633"/>
            </a:xfrm>
            <a:prstGeom prst="rect">
              <a:avLst/>
            </a:prstGeom>
            <a:noFill/>
            <a:ln>
              <a:noFill/>
            </a:ln>
          </p:spPr>
        </p:pic>
      </p:grpSp>
      <p:sp>
        <p:nvSpPr>
          <p:cNvPr id="50" name="Google Shape;50;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136"/>
        <p:cNvGrpSpPr/>
        <p:nvPr/>
      </p:nvGrpSpPr>
      <p:grpSpPr>
        <a:xfrm>
          <a:off x="0" y="0"/>
          <a:ext cx="0" cy="0"/>
          <a:chOff x="0" y="0"/>
          <a:chExt cx="0" cy="0"/>
        </a:xfrm>
      </p:grpSpPr>
      <p:grpSp>
        <p:nvGrpSpPr>
          <p:cNvPr id="137" name="Google Shape;137;p15"/>
          <p:cNvGrpSpPr/>
          <p:nvPr/>
        </p:nvGrpSpPr>
        <p:grpSpPr>
          <a:xfrm>
            <a:off x="-1184151" y="-1351597"/>
            <a:ext cx="11823558" cy="7841739"/>
            <a:chOff x="-1184151" y="-1351597"/>
            <a:chExt cx="11823558" cy="7841739"/>
          </a:xfrm>
        </p:grpSpPr>
        <p:pic>
          <p:nvPicPr>
            <p:cNvPr id="138" name="Google Shape;138;p15"/>
            <p:cNvPicPr preferRelativeResize="0"/>
            <p:nvPr/>
          </p:nvPicPr>
          <p:blipFill rotWithShape="1">
            <a:blip r:embed="rId2">
              <a:alphaModFix/>
            </a:blip>
            <a:srcRect l="7340" r="4538" b="19768"/>
            <a:stretch/>
          </p:blipFill>
          <p:spPr>
            <a:xfrm rot="8315003">
              <a:off x="7323924" y="3681813"/>
              <a:ext cx="3005450" cy="2073500"/>
            </a:xfrm>
            <a:prstGeom prst="rect">
              <a:avLst/>
            </a:prstGeom>
            <a:noFill/>
            <a:ln>
              <a:noFill/>
            </a:ln>
          </p:spPr>
        </p:pic>
        <p:pic>
          <p:nvPicPr>
            <p:cNvPr id="139" name="Google Shape;139;p15"/>
            <p:cNvPicPr preferRelativeResize="0"/>
            <p:nvPr/>
          </p:nvPicPr>
          <p:blipFill rotWithShape="1">
            <a:blip r:embed="rId2">
              <a:alphaModFix/>
            </a:blip>
            <a:srcRect l="7340" r="4538" b="19768"/>
            <a:stretch/>
          </p:blipFill>
          <p:spPr>
            <a:xfrm rot="-2030834">
              <a:off x="-883927" y="-736516"/>
              <a:ext cx="2795452" cy="1928634"/>
            </a:xfrm>
            <a:prstGeom prst="rect">
              <a:avLst/>
            </a:prstGeom>
            <a:noFill/>
            <a:ln>
              <a:noFill/>
            </a:ln>
          </p:spPr>
        </p:pic>
        <p:pic>
          <p:nvPicPr>
            <p:cNvPr id="140" name="Google Shape;140;p15"/>
            <p:cNvPicPr preferRelativeResize="0"/>
            <p:nvPr/>
          </p:nvPicPr>
          <p:blipFill>
            <a:blip r:embed="rId3">
              <a:alphaModFix/>
            </a:blip>
            <a:stretch>
              <a:fillRect/>
            </a:stretch>
          </p:blipFill>
          <p:spPr>
            <a:xfrm rot="-8237554">
              <a:off x="344394" y="4326406"/>
              <a:ext cx="709012" cy="537293"/>
            </a:xfrm>
            <a:prstGeom prst="rect">
              <a:avLst/>
            </a:prstGeom>
            <a:noFill/>
            <a:ln>
              <a:noFill/>
            </a:ln>
          </p:spPr>
        </p:pic>
      </p:grpSp>
      <p:sp>
        <p:nvSpPr>
          <p:cNvPr id="141" name="Google Shape;141;p1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42" name="Google Shape;142;p15"/>
          <p:cNvSpPr/>
          <p:nvPr/>
        </p:nvSpPr>
        <p:spPr>
          <a:xfrm>
            <a:off x="7854900" y="-1351600"/>
            <a:ext cx="3058800" cy="3058800"/>
          </a:xfrm>
          <a:prstGeom prst="ellipse">
            <a:avLst/>
          </a:prstGeom>
          <a:solidFill>
            <a:schemeClr val="dk2"/>
          </a:solidFill>
          <a:ln>
            <a:noFill/>
          </a:ln>
          <a:effectLst>
            <a:outerShdw blurRad="57150" dist="9525" dir="10320000" algn="bl" rotWithShape="0">
              <a:schemeClr val="accent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15"/>
          <p:cNvGrpSpPr/>
          <p:nvPr/>
        </p:nvGrpSpPr>
        <p:grpSpPr>
          <a:xfrm>
            <a:off x="8760357" y="2373965"/>
            <a:ext cx="43276" cy="411646"/>
            <a:chOff x="1256711" y="1178908"/>
            <a:chExt cx="43276" cy="411646"/>
          </a:xfrm>
        </p:grpSpPr>
        <p:grpSp>
          <p:nvGrpSpPr>
            <p:cNvPr id="144" name="Google Shape;144;p15"/>
            <p:cNvGrpSpPr/>
            <p:nvPr/>
          </p:nvGrpSpPr>
          <p:grpSpPr>
            <a:xfrm>
              <a:off x="1256711" y="1178908"/>
              <a:ext cx="43276" cy="184846"/>
              <a:chOff x="1256700" y="1103575"/>
              <a:chExt cx="60900" cy="260200"/>
            </a:xfrm>
          </p:grpSpPr>
          <p:sp>
            <p:nvSpPr>
              <p:cNvPr id="145" name="Google Shape;145;p15"/>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5"/>
            <p:cNvGrpSpPr/>
            <p:nvPr/>
          </p:nvGrpSpPr>
          <p:grpSpPr>
            <a:xfrm>
              <a:off x="1256711" y="1405708"/>
              <a:ext cx="43276" cy="184846"/>
              <a:chOff x="1256700" y="1103575"/>
              <a:chExt cx="60900" cy="260200"/>
            </a:xfrm>
          </p:grpSpPr>
          <p:sp>
            <p:nvSpPr>
              <p:cNvPr id="149" name="Google Shape;149;p15"/>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5">
  <p:cSld name="CUSTOM_3_1_1_1_1">
    <p:spTree>
      <p:nvGrpSpPr>
        <p:cNvPr id="1" name="Shape 193"/>
        <p:cNvGrpSpPr/>
        <p:nvPr/>
      </p:nvGrpSpPr>
      <p:grpSpPr>
        <a:xfrm>
          <a:off x="0" y="0"/>
          <a:ext cx="0" cy="0"/>
          <a:chOff x="0" y="0"/>
          <a:chExt cx="0" cy="0"/>
        </a:xfrm>
      </p:grpSpPr>
      <p:pic>
        <p:nvPicPr>
          <p:cNvPr id="194" name="Google Shape;194;p19"/>
          <p:cNvPicPr preferRelativeResize="0"/>
          <p:nvPr/>
        </p:nvPicPr>
        <p:blipFill rotWithShape="1">
          <a:blip r:embed="rId2">
            <a:alphaModFix/>
          </a:blip>
          <a:srcRect l="7340" r="4538" b="19768"/>
          <a:stretch/>
        </p:blipFill>
        <p:spPr>
          <a:xfrm rot="-2699993" flipH="1">
            <a:off x="-1409723" y="-796518"/>
            <a:ext cx="3342095" cy="2305760"/>
          </a:xfrm>
          <a:prstGeom prst="rect">
            <a:avLst/>
          </a:prstGeom>
          <a:noFill/>
          <a:ln>
            <a:noFill/>
          </a:ln>
        </p:spPr>
      </p:pic>
      <p:pic>
        <p:nvPicPr>
          <p:cNvPr id="195" name="Google Shape;195;p19"/>
          <p:cNvPicPr preferRelativeResize="0"/>
          <p:nvPr/>
        </p:nvPicPr>
        <p:blipFill rotWithShape="1">
          <a:blip r:embed="rId2">
            <a:alphaModFix/>
          </a:blip>
          <a:srcRect l="7340" r="4538" b="19768"/>
          <a:stretch/>
        </p:blipFill>
        <p:spPr>
          <a:xfrm rot="-2699993" flipH="1">
            <a:off x="7754802" y="-1428968"/>
            <a:ext cx="3342095" cy="2305760"/>
          </a:xfrm>
          <a:prstGeom prst="rect">
            <a:avLst/>
          </a:prstGeom>
          <a:noFill/>
          <a:ln>
            <a:noFill/>
          </a:ln>
        </p:spPr>
      </p:pic>
      <p:sp>
        <p:nvSpPr>
          <p:cNvPr id="196" name="Google Shape;196;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19"/>
        <p:cNvGrpSpPr/>
        <p:nvPr/>
      </p:nvGrpSpPr>
      <p:grpSpPr>
        <a:xfrm>
          <a:off x="0" y="0"/>
          <a:ext cx="0" cy="0"/>
          <a:chOff x="0" y="0"/>
          <a:chExt cx="0" cy="0"/>
        </a:xfrm>
      </p:grpSpPr>
      <p:sp>
        <p:nvSpPr>
          <p:cNvPr id="220" name="Google Shape;220;p22"/>
          <p:cNvSpPr/>
          <p:nvPr/>
        </p:nvSpPr>
        <p:spPr>
          <a:xfrm>
            <a:off x="6263725" y="-3459750"/>
            <a:ext cx="4830000" cy="4830300"/>
          </a:xfrm>
          <a:prstGeom prst="ellipse">
            <a:avLst/>
          </a:prstGeom>
          <a:solidFill>
            <a:schemeClr val="dk2"/>
          </a:solidFill>
          <a:ln>
            <a:noFill/>
          </a:ln>
          <a:effectLst>
            <a:outerShdw blurRad="57150" dist="19050" dir="5400000" algn="bl" rotWithShape="0">
              <a:schemeClr val="accent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7954075" y="3694355"/>
            <a:ext cx="1449300" cy="1449300"/>
          </a:xfrm>
          <a:prstGeom prst="ellipse">
            <a:avLst/>
          </a:prstGeom>
          <a:gradFill>
            <a:gsLst>
              <a:gs pos="0">
                <a:srgbClr val="8DF1FF"/>
              </a:gs>
              <a:gs pos="30000">
                <a:srgbClr val="F2CEFF"/>
              </a:gs>
              <a:gs pos="100000">
                <a:srgbClr val="0445FF"/>
              </a:gs>
            </a:gsLst>
            <a:lin ang="8100019" scaled="0"/>
          </a:gradFill>
          <a:ln>
            <a:noFill/>
          </a:ln>
          <a:effectLst>
            <a:outerShdw blurRad="57150" dist="19050" dir="5400000" algn="bl" rotWithShape="0">
              <a:srgbClr val="4877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a:off x="4630225" y="4529225"/>
            <a:ext cx="1633500" cy="1633500"/>
          </a:xfrm>
          <a:prstGeom prst="ellipse">
            <a:avLst/>
          </a:prstGeom>
          <a:solidFill>
            <a:schemeClr val="dk2"/>
          </a:solidFill>
          <a:ln>
            <a:noFill/>
          </a:ln>
          <a:effectLst>
            <a:outerShdw blurRad="57150" dist="9525" dir="10320000" algn="bl" rotWithShape="0">
              <a:schemeClr val="accent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3" name="Google Shape;223;p22"/>
          <p:cNvPicPr preferRelativeResize="0"/>
          <p:nvPr/>
        </p:nvPicPr>
        <p:blipFill rotWithShape="1">
          <a:blip r:embed="rId2">
            <a:alphaModFix/>
          </a:blip>
          <a:srcRect l="7340" r="4538" b="19768"/>
          <a:stretch/>
        </p:blipFill>
        <p:spPr>
          <a:xfrm rot="8474785">
            <a:off x="7283237" y="3807780"/>
            <a:ext cx="3013777" cy="2079243"/>
          </a:xfrm>
          <a:prstGeom prst="rect">
            <a:avLst/>
          </a:prstGeom>
          <a:noFill/>
          <a:ln>
            <a:noFill/>
          </a:ln>
        </p:spPr>
      </p:pic>
      <p:pic>
        <p:nvPicPr>
          <p:cNvPr id="224" name="Google Shape;224;p22"/>
          <p:cNvPicPr preferRelativeResize="0"/>
          <p:nvPr/>
        </p:nvPicPr>
        <p:blipFill rotWithShape="1">
          <a:blip r:embed="rId2">
            <a:alphaModFix/>
          </a:blip>
          <a:srcRect l="7340" r="4538" b="19768"/>
          <a:stretch/>
        </p:blipFill>
        <p:spPr>
          <a:xfrm rot="-8099949">
            <a:off x="4168699" y="-1716088"/>
            <a:ext cx="3661250" cy="2525976"/>
          </a:xfrm>
          <a:prstGeom prst="rect">
            <a:avLst/>
          </a:prstGeom>
          <a:noFill/>
          <a:ln>
            <a:noFill/>
          </a:ln>
        </p:spPr>
      </p:pic>
      <p:sp>
        <p:nvSpPr>
          <p:cNvPr id="225" name="Google Shape;225;p22"/>
          <p:cNvSpPr txBox="1">
            <a:spLocks noGrp="1"/>
          </p:cNvSpPr>
          <p:nvPr>
            <p:ph type="title"/>
          </p:nvPr>
        </p:nvSpPr>
        <p:spPr>
          <a:xfrm>
            <a:off x="4804200" y="1714163"/>
            <a:ext cx="3619800" cy="11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6" name="Google Shape;226;p22"/>
          <p:cNvSpPr txBox="1">
            <a:spLocks noGrp="1"/>
          </p:cNvSpPr>
          <p:nvPr>
            <p:ph type="subTitle" idx="1"/>
          </p:nvPr>
        </p:nvSpPr>
        <p:spPr>
          <a:xfrm>
            <a:off x="4804125" y="2775125"/>
            <a:ext cx="3619800" cy="713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CUSTOM_2">
    <p:spTree>
      <p:nvGrpSpPr>
        <p:cNvPr id="1" name="Shape 280"/>
        <p:cNvGrpSpPr/>
        <p:nvPr/>
      </p:nvGrpSpPr>
      <p:grpSpPr>
        <a:xfrm>
          <a:off x="0" y="0"/>
          <a:ext cx="0" cy="0"/>
          <a:chOff x="0" y="0"/>
          <a:chExt cx="0" cy="0"/>
        </a:xfrm>
      </p:grpSpPr>
      <p:grpSp>
        <p:nvGrpSpPr>
          <p:cNvPr id="281" name="Google Shape;281;p27"/>
          <p:cNvGrpSpPr/>
          <p:nvPr/>
        </p:nvGrpSpPr>
        <p:grpSpPr>
          <a:xfrm flipH="1">
            <a:off x="-1216757" y="-950433"/>
            <a:ext cx="11676113" cy="7161288"/>
            <a:chOff x="-1285495" y="-726333"/>
            <a:chExt cx="11676113" cy="7161288"/>
          </a:xfrm>
        </p:grpSpPr>
        <p:pic>
          <p:nvPicPr>
            <p:cNvPr id="282" name="Google Shape;282;p27"/>
            <p:cNvPicPr preferRelativeResize="0"/>
            <p:nvPr/>
          </p:nvPicPr>
          <p:blipFill rotWithShape="1">
            <a:blip r:embed="rId2">
              <a:alphaModFix/>
            </a:blip>
            <a:srcRect l="7340" r="4538" b="19768"/>
            <a:stretch/>
          </p:blipFill>
          <p:spPr>
            <a:xfrm rot="-9298886" flipH="1">
              <a:off x="-1047270" y="4343254"/>
              <a:ext cx="2406997" cy="1660632"/>
            </a:xfrm>
            <a:prstGeom prst="rect">
              <a:avLst/>
            </a:prstGeom>
            <a:noFill/>
            <a:ln>
              <a:noFill/>
            </a:ln>
          </p:spPr>
        </p:pic>
        <p:pic>
          <p:nvPicPr>
            <p:cNvPr id="283" name="Google Shape;283;p27"/>
            <p:cNvPicPr preferRelativeResize="0"/>
            <p:nvPr/>
          </p:nvPicPr>
          <p:blipFill rotWithShape="1">
            <a:blip r:embed="rId2">
              <a:alphaModFix/>
            </a:blip>
            <a:srcRect l="7340" r="4538" b="19768"/>
            <a:stretch/>
          </p:blipFill>
          <p:spPr>
            <a:xfrm rot="3056069" flipH="1">
              <a:off x="7783994" y="-98945"/>
              <a:ext cx="2406993" cy="1660631"/>
            </a:xfrm>
            <a:prstGeom prst="rect">
              <a:avLst/>
            </a:prstGeom>
            <a:noFill/>
            <a:ln>
              <a:noFill/>
            </a:ln>
          </p:spPr>
        </p:pic>
      </p:grpSp>
      <p:sp>
        <p:nvSpPr>
          <p:cNvPr id="284" name="Google Shape;284;p27"/>
          <p:cNvSpPr/>
          <p:nvPr/>
        </p:nvSpPr>
        <p:spPr>
          <a:xfrm>
            <a:off x="7456575" y="-1623700"/>
            <a:ext cx="3034500" cy="3034500"/>
          </a:xfrm>
          <a:prstGeom prst="ellipse">
            <a:avLst/>
          </a:prstGeom>
          <a:solidFill>
            <a:schemeClr val="dk2"/>
          </a:solidFill>
          <a:ln>
            <a:noFill/>
          </a:ln>
          <a:effectLst>
            <a:outerShdw blurRad="57150" dist="19050" dir="5400000" algn="bl" rotWithShape="0">
              <a:schemeClr val="accent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7"/>
          <p:cNvSpPr/>
          <p:nvPr/>
        </p:nvSpPr>
        <p:spPr>
          <a:xfrm>
            <a:off x="-1601950" y="4208800"/>
            <a:ext cx="3034500" cy="3034500"/>
          </a:xfrm>
          <a:prstGeom prst="ellipse">
            <a:avLst/>
          </a:prstGeom>
          <a:solidFill>
            <a:schemeClr val="dk2"/>
          </a:solidFill>
          <a:ln>
            <a:noFill/>
          </a:ln>
          <a:effectLst>
            <a:outerShdw blurRad="57150" dist="19050" dir="18960000" algn="bl" rotWithShape="0">
              <a:schemeClr val="accent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txBox="1">
            <a:spLocks noGrp="1"/>
          </p:cNvSpPr>
          <p:nvPr>
            <p:ph type="body" idx="1"/>
          </p:nvPr>
        </p:nvSpPr>
        <p:spPr>
          <a:xfrm>
            <a:off x="720000" y="1152475"/>
            <a:ext cx="3613500" cy="34164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Char char="●"/>
              <a:defRPr sz="1400"/>
            </a:lvl1pPr>
            <a:lvl2pPr marL="914400" lvl="1" indent="-330200" rtl="0">
              <a:lnSpc>
                <a:spcPct val="115000"/>
              </a:lnSpc>
              <a:spcBef>
                <a:spcPts val="0"/>
              </a:spcBef>
              <a:spcAft>
                <a:spcPts val="0"/>
              </a:spcAft>
              <a:buSzPts val="1600"/>
              <a:buFont typeface="Nunito Light"/>
              <a:buChar char="○"/>
              <a:defRPr/>
            </a:lvl2pPr>
            <a:lvl3pPr marL="1371600" lvl="2" indent="-323850" rtl="0">
              <a:lnSpc>
                <a:spcPct val="115000"/>
              </a:lnSpc>
              <a:spcBef>
                <a:spcPts val="0"/>
              </a:spcBef>
              <a:spcAft>
                <a:spcPts val="0"/>
              </a:spcAft>
              <a:buSzPts val="1500"/>
              <a:buFont typeface="Nunito Light"/>
              <a:buChar char="■"/>
              <a:defRPr/>
            </a:lvl3pPr>
            <a:lvl4pPr marL="1828800" lvl="3" indent="-323850" rtl="0">
              <a:lnSpc>
                <a:spcPct val="115000"/>
              </a:lnSpc>
              <a:spcBef>
                <a:spcPts val="0"/>
              </a:spcBef>
              <a:spcAft>
                <a:spcPts val="0"/>
              </a:spcAft>
              <a:buSzPts val="1500"/>
              <a:buFont typeface="Nunito Light"/>
              <a:buChar char="●"/>
              <a:defRPr/>
            </a:lvl4pPr>
            <a:lvl5pPr marL="2286000" lvl="4" indent="-317500" rtl="0">
              <a:lnSpc>
                <a:spcPct val="115000"/>
              </a:lnSpc>
              <a:spcBef>
                <a:spcPts val="0"/>
              </a:spcBef>
              <a:spcAft>
                <a:spcPts val="0"/>
              </a:spcAft>
              <a:buSzPts val="1400"/>
              <a:buFont typeface="Nunito Light"/>
              <a:buChar char="○"/>
              <a:defRPr/>
            </a:lvl5pPr>
            <a:lvl6pPr marL="2743200" lvl="5" indent="-317500" rtl="0">
              <a:lnSpc>
                <a:spcPct val="115000"/>
              </a:lnSpc>
              <a:spcBef>
                <a:spcPts val="0"/>
              </a:spcBef>
              <a:spcAft>
                <a:spcPts val="0"/>
              </a:spcAft>
              <a:buSzPts val="1400"/>
              <a:buFont typeface="Nunito Light"/>
              <a:buChar char="■"/>
              <a:defRPr/>
            </a:lvl6pPr>
            <a:lvl7pPr marL="3200400" lvl="6" indent="-311150" rtl="0">
              <a:lnSpc>
                <a:spcPct val="115000"/>
              </a:lnSpc>
              <a:spcBef>
                <a:spcPts val="0"/>
              </a:spcBef>
              <a:spcAft>
                <a:spcPts val="0"/>
              </a:spcAft>
              <a:buSzPts val="1300"/>
              <a:buFont typeface="Nunito Light"/>
              <a:buChar char="●"/>
              <a:defRPr/>
            </a:lvl7pPr>
            <a:lvl8pPr marL="3657600" lvl="7" indent="-311150" rtl="0">
              <a:lnSpc>
                <a:spcPct val="115000"/>
              </a:lnSpc>
              <a:spcBef>
                <a:spcPts val="0"/>
              </a:spcBef>
              <a:spcAft>
                <a:spcPts val="0"/>
              </a:spcAft>
              <a:buSzPts val="1300"/>
              <a:buFont typeface="Nunito Light"/>
              <a:buChar char="○"/>
              <a:defRPr/>
            </a:lvl8pPr>
            <a:lvl9pPr marL="4114800" lvl="8" indent="-304800" rtl="0">
              <a:lnSpc>
                <a:spcPct val="115000"/>
              </a:lnSpc>
              <a:spcBef>
                <a:spcPts val="0"/>
              </a:spcBef>
              <a:spcAft>
                <a:spcPts val="0"/>
              </a:spcAft>
              <a:buSzPts val="1200"/>
              <a:buFont typeface="Nunito Light"/>
              <a:buChar char="■"/>
              <a:defRPr/>
            </a:lvl9pPr>
          </a:lstStyle>
          <a:p>
            <a:endParaRPr/>
          </a:p>
        </p:txBody>
      </p:sp>
      <p:sp>
        <p:nvSpPr>
          <p:cNvPr id="287" name="Google Shape;287;p27"/>
          <p:cNvSpPr txBox="1">
            <a:spLocks noGrp="1"/>
          </p:cNvSpPr>
          <p:nvPr>
            <p:ph type="body" idx="2"/>
          </p:nvPr>
        </p:nvSpPr>
        <p:spPr>
          <a:xfrm>
            <a:off x="4810500" y="1152475"/>
            <a:ext cx="3613500" cy="3416400"/>
          </a:xfrm>
          <a:prstGeom prst="rect">
            <a:avLst/>
          </a:prstGeom>
        </p:spPr>
        <p:txBody>
          <a:bodyPr spcFirstLastPara="1" wrap="square" lIns="91425" tIns="91425" rIns="91425" bIns="91425" anchor="ctr" anchorCtr="0">
            <a:noAutofit/>
          </a:bodyPr>
          <a:lstStyle>
            <a:lvl1pPr marL="457200" marR="50800" lvl="0" indent="-304800" rtl="0">
              <a:lnSpc>
                <a:spcPct val="100000"/>
              </a:lnSpc>
              <a:spcBef>
                <a:spcPts val="0"/>
              </a:spcBef>
              <a:spcAft>
                <a:spcPts val="0"/>
              </a:spcAft>
              <a:buSzPts val="1200"/>
              <a:buChar char="●"/>
              <a:defRPr sz="1200"/>
            </a:lvl1pPr>
            <a:lvl2pPr marL="914400" lvl="1" indent="-330200" rtl="0">
              <a:lnSpc>
                <a:spcPct val="115000"/>
              </a:lnSpc>
              <a:spcBef>
                <a:spcPts val="0"/>
              </a:spcBef>
              <a:spcAft>
                <a:spcPts val="0"/>
              </a:spcAft>
              <a:buSzPts val="1600"/>
              <a:buFont typeface="Nunito Light"/>
              <a:buChar char="○"/>
              <a:defRPr/>
            </a:lvl2pPr>
            <a:lvl3pPr marL="1371600" lvl="2" indent="-323850" rtl="0">
              <a:lnSpc>
                <a:spcPct val="115000"/>
              </a:lnSpc>
              <a:spcBef>
                <a:spcPts val="0"/>
              </a:spcBef>
              <a:spcAft>
                <a:spcPts val="0"/>
              </a:spcAft>
              <a:buSzPts val="1500"/>
              <a:buFont typeface="Nunito Light"/>
              <a:buChar char="■"/>
              <a:defRPr/>
            </a:lvl3pPr>
            <a:lvl4pPr marL="1828800" lvl="3" indent="-323850" rtl="0">
              <a:lnSpc>
                <a:spcPct val="115000"/>
              </a:lnSpc>
              <a:spcBef>
                <a:spcPts val="0"/>
              </a:spcBef>
              <a:spcAft>
                <a:spcPts val="0"/>
              </a:spcAft>
              <a:buSzPts val="1500"/>
              <a:buFont typeface="Nunito Light"/>
              <a:buChar char="●"/>
              <a:defRPr/>
            </a:lvl4pPr>
            <a:lvl5pPr marL="2286000" lvl="4" indent="-317500" rtl="0">
              <a:lnSpc>
                <a:spcPct val="115000"/>
              </a:lnSpc>
              <a:spcBef>
                <a:spcPts val="0"/>
              </a:spcBef>
              <a:spcAft>
                <a:spcPts val="0"/>
              </a:spcAft>
              <a:buSzPts val="1400"/>
              <a:buFont typeface="Nunito Light"/>
              <a:buChar char="○"/>
              <a:defRPr/>
            </a:lvl5pPr>
            <a:lvl6pPr marL="2743200" lvl="5" indent="-317500" rtl="0">
              <a:lnSpc>
                <a:spcPct val="115000"/>
              </a:lnSpc>
              <a:spcBef>
                <a:spcPts val="0"/>
              </a:spcBef>
              <a:spcAft>
                <a:spcPts val="0"/>
              </a:spcAft>
              <a:buSzPts val="1400"/>
              <a:buFont typeface="Nunito Light"/>
              <a:buChar char="■"/>
              <a:defRPr/>
            </a:lvl6pPr>
            <a:lvl7pPr marL="3200400" lvl="6" indent="-311150" rtl="0">
              <a:lnSpc>
                <a:spcPct val="115000"/>
              </a:lnSpc>
              <a:spcBef>
                <a:spcPts val="0"/>
              </a:spcBef>
              <a:spcAft>
                <a:spcPts val="0"/>
              </a:spcAft>
              <a:buSzPts val="1300"/>
              <a:buFont typeface="Nunito Light"/>
              <a:buChar char="●"/>
              <a:defRPr/>
            </a:lvl7pPr>
            <a:lvl8pPr marL="3657600" lvl="7" indent="-311150" rtl="0">
              <a:lnSpc>
                <a:spcPct val="115000"/>
              </a:lnSpc>
              <a:spcBef>
                <a:spcPts val="0"/>
              </a:spcBef>
              <a:spcAft>
                <a:spcPts val="0"/>
              </a:spcAft>
              <a:buSzPts val="1300"/>
              <a:buFont typeface="Nunito Light"/>
              <a:buChar char="○"/>
              <a:defRPr/>
            </a:lvl8pPr>
            <a:lvl9pPr marL="4114800" lvl="8" indent="-304800" rtl="0">
              <a:lnSpc>
                <a:spcPct val="115000"/>
              </a:lnSpc>
              <a:spcBef>
                <a:spcPts val="0"/>
              </a:spcBef>
              <a:spcAft>
                <a:spcPts val="0"/>
              </a:spcAft>
              <a:buSzPts val="1200"/>
              <a:buFont typeface="Nunito Light"/>
              <a:buChar char="■"/>
              <a:defRPr/>
            </a:lvl9pPr>
          </a:lstStyle>
          <a:p>
            <a:endParaRPr/>
          </a:p>
        </p:txBody>
      </p:sp>
      <p:sp>
        <p:nvSpPr>
          <p:cNvPr id="288" name="Google Shape;288;p2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428"/>
        <p:cNvGrpSpPr/>
        <p:nvPr/>
      </p:nvGrpSpPr>
      <p:grpSpPr>
        <a:xfrm>
          <a:off x="0" y="0"/>
          <a:ext cx="0" cy="0"/>
          <a:chOff x="0" y="0"/>
          <a:chExt cx="0" cy="0"/>
        </a:xfrm>
      </p:grpSpPr>
      <p:sp>
        <p:nvSpPr>
          <p:cNvPr id="429" name="Google Shape;429;p38"/>
          <p:cNvSpPr/>
          <p:nvPr/>
        </p:nvSpPr>
        <p:spPr>
          <a:xfrm>
            <a:off x="6982463" y="3599050"/>
            <a:ext cx="3058800" cy="3058800"/>
          </a:xfrm>
          <a:prstGeom prst="ellipse">
            <a:avLst/>
          </a:prstGeom>
          <a:solidFill>
            <a:schemeClr val="dk2"/>
          </a:solidFill>
          <a:ln>
            <a:noFill/>
          </a:ln>
          <a:effectLst>
            <a:outerShdw blurRad="57150" dist="9525" dir="10320000" algn="bl" rotWithShape="0">
              <a:schemeClr val="accent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0" name="Google Shape;430;p38"/>
          <p:cNvPicPr preferRelativeResize="0"/>
          <p:nvPr/>
        </p:nvPicPr>
        <p:blipFill rotWithShape="1">
          <a:blip r:embed="rId2">
            <a:alphaModFix/>
          </a:blip>
          <a:srcRect l="7340" r="4538" b="19768"/>
          <a:stretch/>
        </p:blipFill>
        <p:spPr>
          <a:xfrm rot="9134656">
            <a:off x="6293780" y="3644943"/>
            <a:ext cx="4436165" cy="3060612"/>
          </a:xfrm>
          <a:prstGeom prst="rect">
            <a:avLst/>
          </a:prstGeom>
          <a:noFill/>
          <a:ln>
            <a:noFill/>
          </a:ln>
        </p:spPr>
      </p:pic>
      <p:pic>
        <p:nvPicPr>
          <p:cNvPr id="431" name="Google Shape;431;p38"/>
          <p:cNvPicPr preferRelativeResize="0"/>
          <p:nvPr/>
        </p:nvPicPr>
        <p:blipFill rotWithShape="1">
          <a:blip r:embed="rId2">
            <a:alphaModFix/>
          </a:blip>
          <a:srcRect l="7340" r="4538" b="19768"/>
          <a:stretch/>
        </p:blipFill>
        <p:spPr>
          <a:xfrm rot="-2359540">
            <a:off x="-1115599" y="-633789"/>
            <a:ext cx="3498423" cy="2413614"/>
          </a:xfrm>
          <a:prstGeom prst="rect">
            <a:avLst/>
          </a:prstGeom>
          <a:noFill/>
          <a:ln>
            <a:noFill/>
          </a:ln>
        </p:spPr>
      </p:pic>
      <p:pic>
        <p:nvPicPr>
          <p:cNvPr id="432" name="Google Shape;432;p38"/>
          <p:cNvPicPr preferRelativeResize="0"/>
          <p:nvPr/>
        </p:nvPicPr>
        <p:blipFill rotWithShape="1">
          <a:blip r:embed="rId2">
            <a:alphaModFix/>
          </a:blip>
          <a:srcRect l="7340" r="4538" b="19768"/>
          <a:stretch/>
        </p:blipFill>
        <p:spPr>
          <a:xfrm rot="8382963">
            <a:off x="7473048" y="-1903224"/>
            <a:ext cx="3498429" cy="2413614"/>
          </a:xfrm>
          <a:prstGeom prst="rect">
            <a:avLst/>
          </a:prstGeom>
          <a:noFill/>
          <a:ln>
            <a:noFill/>
          </a:ln>
        </p:spPr>
      </p:pic>
      <p:sp>
        <p:nvSpPr>
          <p:cNvPr id="433" name="Google Shape;433;p38"/>
          <p:cNvSpPr/>
          <p:nvPr/>
        </p:nvSpPr>
        <p:spPr>
          <a:xfrm>
            <a:off x="-1677013" y="3486525"/>
            <a:ext cx="3352800" cy="3352800"/>
          </a:xfrm>
          <a:prstGeom prst="ellipse">
            <a:avLst/>
          </a:prstGeom>
          <a:solidFill>
            <a:schemeClr val="dk2"/>
          </a:solidFill>
          <a:ln>
            <a:noFill/>
          </a:ln>
          <a:effectLst>
            <a:outerShdw blurRad="57150" dist="9525" dir="10320000" algn="bl" rotWithShape="0">
              <a:schemeClr val="accent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300"/>
              <a:buFont typeface="Orbitron Black"/>
              <a:buNone/>
              <a:defRPr sz="2300">
                <a:solidFill>
                  <a:schemeClr val="dk1"/>
                </a:solidFill>
                <a:latin typeface="Orbitron Black"/>
                <a:ea typeface="Orbitron Black"/>
                <a:cs typeface="Orbitron Black"/>
                <a:sym typeface="Orbitron Black"/>
              </a:defRPr>
            </a:lvl1pPr>
            <a:lvl2pPr lvl="1"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2pPr>
            <a:lvl3pPr lvl="2"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3pPr>
            <a:lvl4pPr lvl="3"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4pPr>
            <a:lvl5pPr lvl="4"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5pPr>
            <a:lvl6pPr lvl="5"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6pPr>
            <a:lvl7pPr lvl="6"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7pPr>
            <a:lvl8pPr lvl="7"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8pPr>
            <a:lvl9pPr lvl="8"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1pPr>
            <a:lvl2pPr marL="914400" lvl="1" indent="-3175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2pPr>
            <a:lvl3pPr marL="1371600" lvl="2" indent="-3175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3pPr>
            <a:lvl4pPr marL="1828800" lvl="3" indent="-3175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4pPr>
            <a:lvl5pPr marL="2286000" lvl="4" indent="-3175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5pPr>
            <a:lvl6pPr marL="2743200" lvl="5" indent="-3175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6pPr>
            <a:lvl7pPr marL="3200400" lvl="6" indent="-3175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7pPr>
            <a:lvl8pPr marL="3657600" lvl="7" indent="-3175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8pPr>
            <a:lvl9pPr marL="4114800" lvl="8" indent="-317500">
              <a:lnSpc>
                <a:spcPct val="115000"/>
              </a:lnSpc>
              <a:spcBef>
                <a:spcPts val="1600"/>
              </a:spcBef>
              <a:spcAft>
                <a:spcPts val="160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61" r:id="rId4"/>
    <p:sldLayoutId id="2147483665" r:id="rId5"/>
    <p:sldLayoutId id="2147483668" r:id="rId6"/>
    <p:sldLayoutId id="2147483673" r:id="rId7"/>
    <p:sldLayoutId id="2147483684"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41"/>
        <p:cNvGrpSpPr/>
        <p:nvPr/>
      </p:nvGrpSpPr>
      <p:grpSpPr>
        <a:xfrm>
          <a:off x="0" y="0"/>
          <a:ext cx="0" cy="0"/>
          <a:chOff x="0" y="0"/>
          <a:chExt cx="0" cy="0"/>
        </a:xfrm>
      </p:grpSpPr>
      <p:sp>
        <p:nvSpPr>
          <p:cNvPr id="27" name="Google Shape;443;p41">
            <a:extLst>
              <a:ext uri="{FF2B5EF4-FFF2-40B4-BE49-F238E27FC236}">
                <a16:creationId xmlns:a16="http://schemas.microsoft.com/office/drawing/2014/main" id="{C91BF5E5-CF13-4E42-AB2D-E37A3D851E63}"/>
              </a:ext>
            </a:extLst>
          </p:cNvPr>
          <p:cNvSpPr/>
          <p:nvPr/>
        </p:nvSpPr>
        <p:spPr>
          <a:xfrm>
            <a:off x="2544896" y="2897802"/>
            <a:ext cx="4065224" cy="490987"/>
          </a:xfrm>
          <a:prstGeom prst="rect">
            <a:avLst/>
          </a:prstGeom>
        </p:spPr>
        <p:txBody>
          <a:bodyPr>
            <a:prstTxWarp prst="textPlain">
              <a:avLst/>
            </a:prstTxWarp>
          </a:bodyPr>
          <a:lstStyle/>
          <a:p>
            <a:pPr lvl="0" algn="ctr"/>
            <a:r>
              <a:rPr lang="es-MX" dirty="0">
                <a:gradFill>
                  <a:gsLst>
                    <a:gs pos="0">
                      <a:srgbClr val="8DF1FF"/>
                    </a:gs>
                    <a:gs pos="30000">
                      <a:srgbClr val="F2CEFF"/>
                    </a:gs>
                    <a:gs pos="100000">
                      <a:srgbClr val="0445FF"/>
                    </a:gs>
                  </a:gsLst>
                  <a:lin ang="8099331" scaled="0"/>
                </a:gradFill>
                <a:latin typeface="Orbitron;900"/>
              </a:rPr>
              <a:t>SEGUROS?</a:t>
            </a:r>
            <a:endParaRPr b="0" i="0" dirty="0">
              <a:ln>
                <a:noFill/>
              </a:ln>
              <a:gradFill>
                <a:gsLst>
                  <a:gs pos="0">
                    <a:srgbClr val="8DF1FF"/>
                  </a:gs>
                  <a:gs pos="30000">
                    <a:srgbClr val="F2CEFF"/>
                  </a:gs>
                  <a:gs pos="100000">
                    <a:srgbClr val="0445FF"/>
                  </a:gs>
                </a:gsLst>
                <a:lin ang="8099331" scaled="0"/>
              </a:gradFill>
              <a:latin typeface="Orbitron;900"/>
            </a:endParaRPr>
          </a:p>
        </p:txBody>
      </p:sp>
      <p:sp>
        <p:nvSpPr>
          <p:cNvPr id="443" name="Google Shape;443;p41"/>
          <p:cNvSpPr/>
          <p:nvPr/>
        </p:nvSpPr>
        <p:spPr>
          <a:xfrm>
            <a:off x="3062934" y="2252802"/>
            <a:ext cx="3084477" cy="490987"/>
          </a:xfrm>
          <a:prstGeom prst="rect">
            <a:avLst/>
          </a:prstGeom>
        </p:spPr>
        <p:txBody>
          <a:bodyPr>
            <a:prstTxWarp prst="textPlain">
              <a:avLst/>
            </a:prstTxWarp>
          </a:bodyPr>
          <a:lstStyle/>
          <a:p>
            <a:pPr lvl="0" algn="ctr"/>
            <a:r>
              <a:rPr lang="es-MX" dirty="0">
                <a:gradFill>
                  <a:gsLst>
                    <a:gs pos="0">
                      <a:srgbClr val="8DF1FF"/>
                    </a:gs>
                    <a:gs pos="30000">
                      <a:srgbClr val="F2CEFF"/>
                    </a:gs>
                    <a:gs pos="100000">
                      <a:srgbClr val="0445FF"/>
                    </a:gs>
                  </a:gsLst>
                  <a:lin ang="8099331" scaled="0"/>
                </a:gradFill>
                <a:latin typeface="Orbitron;900"/>
              </a:rPr>
              <a:t>¿DATOS</a:t>
            </a:r>
            <a:endParaRPr b="0" i="0" dirty="0">
              <a:ln>
                <a:noFill/>
              </a:ln>
              <a:gradFill>
                <a:gsLst>
                  <a:gs pos="0">
                    <a:srgbClr val="8DF1FF"/>
                  </a:gs>
                  <a:gs pos="30000">
                    <a:srgbClr val="F2CEFF"/>
                  </a:gs>
                  <a:gs pos="100000">
                    <a:srgbClr val="0445FF"/>
                  </a:gs>
                </a:gsLst>
                <a:lin ang="8099331" scaled="0"/>
              </a:gradFill>
              <a:latin typeface="Orbitron;900"/>
            </a:endParaRPr>
          </a:p>
        </p:txBody>
      </p:sp>
      <p:sp>
        <p:nvSpPr>
          <p:cNvPr id="26" name="Google Shape;443;p41">
            <a:extLst>
              <a:ext uri="{FF2B5EF4-FFF2-40B4-BE49-F238E27FC236}">
                <a16:creationId xmlns:a16="http://schemas.microsoft.com/office/drawing/2014/main" id="{F3AA7FE4-0281-4526-8733-E2C993C86C08}"/>
              </a:ext>
            </a:extLst>
          </p:cNvPr>
          <p:cNvSpPr/>
          <p:nvPr/>
        </p:nvSpPr>
        <p:spPr>
          <a:xfrm>
            <a:off x="2198233" y="1593188"/>
            <a:ext cx="4749042" cy="440898"/>
          </a:xfrm>
          <a:prstGeom prst="rect">
            <a:avLst/>
          </a:prstGeom>
        </p:spPr>
        <p:txBody>
          <a:bodyPr>
            <a:prstTxWarp prst="textPlain">
              <a:avLst/>
            </a:prstTxWarp>
          </a:bodyPr>
          <a:lstStyle/>
          <a:p>
            <a:pPr lvl="0" algn="ctr"/>
            <a:r>
              <a:rPr lang="es-MX" dirty="0">
                <a:gradFill>
                  <a:gsLst>
                    <a:gs pos="0">
                      <a:srgbClr val="8DF1FF"/>
                    </a:gs>
                    <a:gs pos="30000">
                      <a:srgbClr val="F2CEFF"/>
                    </a:gs>
                    <a:gs pos="100000">
                      <a:srgbClr val="0445FF"/>
                    </a:gs>
                  </a:gsLst>
                  <a:lin ang="8099331" scaled="0"/>
                </a:gradFill>
                <a:latin typeface="Orbitron;900"/>
              </a:rPr>
              <a:t>DISCO DURO</a:t>
            </a:r>
            <a:endParaRPr b="0" i="0" dirty="0">
              <a:ln>
                <a:noFill/>
              </a:ln>
              <a:gradFill>
                <a:gsLst>
                  <a:gs pos="0">
                    <a:srgbClr val="8DF1FF"/>
                  </a:gs>
                  <a:gs pos="30000">
                    <a:srgbClr val="F2CEFF"/>
                  </a:gs>
                  <a:gs pos="100000">
                    <a:srgbClr val="0445FF"/>
                  </a:gs>
                </a:gsLst>
                <a:lin ang="8099331" scaled="0"/>
              </a:gradFill>
              <a:latin typeface="Orbitron;900"/>
            </a:endParaRPr>
          </a:p>
        </p:txBody>
      </p:sp>
      <p:sp>
        <p:nvSpPr>
          <p:cNvPr id="442" name="Google Shape;442;p41"/>
          <p:cNvSpPr/>
          <p:nvPr/>
        </p:nvSpPr>
        <p:spPr>
          <a:xfrm>
            <a:off x="2115485" y="893066"/>
            <a:ext cx="4995778" cy="445932"/>
          </a:xfrm>
          <a:prstGeom prst="rect">
            <a:avLst/>
          </a:prstGeom>
        </p:spPr>
        <p:txBody>
          <a:bodyPr>
            <a:prstTxWarp prst="textPlain">
              <a:avLst/>
            </a:prstTxWarp>
          </a:bodyPr>
          <a:lstStyle/>
          <a:p>
            <a:pPr lvl="0" algn="ctr"/>
            <a:r>
              <a:rPr lang="es-MX" dirty="0">
                <a:gradFill>
                  <a:gsLst>
                    <a:gs pos="0">
                      <a:srgbClr val="8DF1FF"/>
                    </a:gs>
                    <a:gs pos="30000">
                      <a:srgbClr val="F2CEFF"/>
                    </a:gs>
                    <a:gs pos="100000">
                      <a:srgbClr val="0445FF"/>
                    </a:gs>
                  </a:gsLst>
                  <a:lin ang="8099331" scaled="0"/>
                </a:gradFill>
                <a:latin typeface="Orbitron;900"/>
              </a:rPr>
              <a:t>CIFRAD0 DEL</a:t>
            </a:r>
            <a:r>
              <a:rPr lang="es-MX" b="0" i="0" dirty="0">
                <a:ln>
                  <a:noFill/>
                </a:ln>
                <a:gradFill>
                  <a:gsLst>
                    <a:gs pos="0">
                      <a:srgbClr val="8DF1FF"/>
                    </a:gs>
                    <a:gs pos="30000">
                      <a:srgbClr val="F2CEFF"/>
                    </a:gs>
                    <a:gs pos="100000">
                      <a:srgbClr val="0445FF"/>
                    </a:gs>
                  </a:gsLst>
                  <a:lin ang="8099331" scaled="0"/>
                </a:gradFill>
                <a:latin typeface="Orbitron;900"/>
              </a:rPr>
              <a:t> </a:t>
            </a:r>
          </a:p>
        </p:txBody>
      </p:sp>
      <p:sp>
        <p:nvSpPr>
          <p:cNvPr id="444" name="Google Shape;444;p41"/>
          <p:cNvSpPr txBox="1">
            <a:spLocks noGrp="1"/>
          </p:cNvSpPr>
          <p:nvPr>
            <p:ph type="ctrTitle"/>
          </p:nvPr>
        </p:nvSpPr>
        <p:spPr>
          <a:xfrm>
            <a:off x="1669800" y="751483"/>
            <a:ext cx="5804400" cy="28706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CIFRADO DEL </a:t>
            </a:r>
            <a:br>
              <a:rPr lang="en" dirty="0"/>
            </a:br>
            <a:r>
              <a:rPr lang="en" dirty="0"/>
              <a:t>DISCO DURO</a:t>
            </a:r>
            <a:br>
              <a:rPr lang="en" dirty="0"/>
            </a:br>
            <a:r>
              <a:rPr lang="en" dirty="0"/>
              <a:t>¿DATOS SEGUROS?</a:t>
            </a:r>
            <a:endParaRPr dirty="0"/>
          </a:p>
        </p:txBody>
      </p:sp>
      <p:grpSp>
        <p:nvGrpSpPr>
          <p:cNvPr id="446" name="Google Shape;446;p41"/>
          <p:cNvGrpSpPr/>
          <p:nvPr/>
        </p:nvGrpSpPr>
        <p:grpSpPr>
          <a:xfrm>
            <a:off x="1213874" y="751483"/>
            <a:ext cx="43276" cy="411646"/>
            <a:chOff x="1256711" y="1178908"/>
            <a:chExt cx="43276" cy="411646"/>
          </a:xfrm>
        </p:grpSpPr>
        <p:grpSp>
          <p:nvGrpSpPr>
            <p:cNvPr id="447" name="Google Shape;447;p41"/>
            <p:cNvGrpSpPr/>
            <p:nvPr/>
          </p:nvGrpSpPr>
          <p:grpSpPr>
            <a:xfrm>
              <a:off x="1256711" y="1178908"/>
              <a:ext cx="43276" cy="184846"/>
              <a:chOff x="1256700" y="1103575"/>
              <a:chExt cx="60900" cy="260200"/>
            </a:xfrm>
          </p:grpSpPr>
          <p:sp>
            <p:nvSpPr>
              <p:cNvPr id="448" name="Google Shape;448;p41"/>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41"/>
            <p:cNvGrpSpPr/>
            <p:nvPr/>
          </p:nvGrpSpPr>
          <p:grpSpPr>
            <a:xfrm>
              <a:off x="1256711" y="1405708"/>
              <a:ext cx="43276" cy="184846"/>
              <a:chOff x="1256700" y="1103575"/>
              <a:chExt cx="60900" cy="260200"/>
            </a:xfrm>
          </p:grpSpPr>
          <p:sp>
            <p:nvSpPr>
              <p:cNvPr id="452" name="Google Shape;452;p41"/>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1"/>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1"/>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5" name="Google Shape;455;p41"/>
          <p:cNvGrpSpPr/>
          <p:nvPr/>
        </p:nvGrpSpPr>
        <p:grpSpPr>
          <a:xfrm>
            <a:off x="6947274" y="3898783"/>
            <a:ext cx="43276" cy="411646"/>
            <a:chOff x="1256711" y="1178908"/>
            <a:chExt cx="43276" cy="411646"/>
          </a:xfrm>
        </p:grpSpPr>
        <p:grpSp>
          <p:nvGrpSpPr>
            <p:cNvPr id="456" name="Google Shape;456;p41"/>
            <p:cNvGrpSpPr/>
            <p:nvPr/>
          </p:nvGrpSpPr>
          <p:grpSpPr>
            <a:xfrm>
              <a:off x="1256711" y="1178908"/>
              <a:ext cx="43276" cy="184846"/>
              <a:chOff x="1256700" y="1103575"/>
              <a:chExt cx="60900" cy="260200"/>
            </a:xfrm>
          </p:grpSpPr>
          <p:sp>
            <p:nvSpPr>
              <p:cNvPr id="457" name="Google Shape;457;p41"/>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1"/>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41"/>
            <p:cNvGrpSpPr/>
            <p:nvPr/>
          </p:nvGrpSpPr>
          <p:grpSpPr>
            <a:xfrm>
              <a:off x="1256711" y="1405708"/>
              <a:ext cx="43276" cy="184846"/>
              <a:chOff x="1256700" y="1103575"/>
              <a:chExt cx="60900" cy="260200"/>
            </a:xfrm>
          </p:grpSpPr>
          <p:sp>
            <p:nvSpPr>
              <p:cNvPr id="461" name="Google Shape;461;p41"/>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1"/>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1"/>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7C85176-420D-45AB-A4DB-642E837A292D}"/>
              </a:ext>
            </a:extLst>
          </p:cNvPr>
          <p:cNvSpPr>
            <a:spLocks noGrp="1"/>
          </p:cNvSpPr>
          <p:nvPr>
            <p:ph type="body" idx="1"/>
          </p:nvPr>
        </p:nvSpPr>
        <p:spPr/>
        <p:txBody>
          <a:bodyPr/>
          <a:lstStyle/>
          <a:p>
            <a:pPr marL="469900" indent="-342900">
              <a:buFont typeface="+mj-lt"/>
              <a:buAutoNum type="arabicPeriod"/>
            </a:pPr>
            <a:r>
              <a:rPr lang="es-MX" sz="1400" b="1" dirty="0">
                <a:latin typeface="Darker Grotesque" panose="020B0604020202020204" charset="0"/>
              </a:rPr>
              <a:t>Arranque en caliente (</a:t>
            </a:r>
            <a:r>
              <a:rPr lang="es-MX" sz="1400" b="1" dirty="0" err="1">
                <a:latin typeface="Darker Grotesque" panose="020B0604020202020204" charset="0"/>
              </a:rPr>
              <a:t>Warm</a:t>
            </a:r>
            <a:r>
              <a:rPr lang="es-MX" sz="1400" b="1" dirty="0">
                <a:latin typeface="Darker Grotesque" panose="020B0604020202020204" charset="0"/>
              </a:rPr>
              <a:t> </a:t>
            </a:r>
            <a:r>
              <a:rPr lang="es-MX" sz="1400" b="1" dirty="0" err="1">
                <a:latin typeface="Darker Grotesque" panose="020B0604020202020204" charset="0"/>
              </a:rPr>
              <a:t>Boot</a:t>
            </a:r>
            <a:r>
              <a:rPr lang="es-MX" sz="1400" b="1" dirty="0">
                <a:latin typeface="Darker Grotesque" panose="020B0604020202020204" charset="0"/>
              </a:rPr>
              <a:t>) en el sistema de la víctima [6]</a:t>
            </a:r>
          </a:p>
          <a:p>
            <a:pPr marL="469900" indent="-342900">
              <a:buFont typeface="+mj-lt"/>
              <a:buAutoNum type="arabicPeriod"/>
            </a:pPr>
            <a:endParaRPr lang="es-MX" b="1" dirty="0">
              <a:latin typeface="Darker Grotesque" panose="020B0604020202020204" charset="0"/>
            </a:endParaRPr>
          </a:p>
          <a:p>
            <a:pPr marL="127000" indent="0">
              <a:buNone/>
            </a:pPr>
            <a:endParaRPr lang="es-MX" sz="1400" b="1" dirty="0">
              <a:latin typeface="Darker Grotesque" panose="020B0604020202020204" charset="0"/>
            </a:endParaRPr>
          </a:p>
          <a:p>
            <a:pPr marL="127000" indent="0">
              <a:buNone/>
            </a:pPr>
            <a:endParaRPr lang="es-MX" b="1" dirty="0">
              <a:latin typeface="Darker Grotesque" panose="020B0604020202020204" charset="0"/>
            </a:endParaRPr>
          </a:p>
          <a:p>
            <a:pPr marL="127000" indent="0">
              <a:buNone/>
            </a:pPr>
            <a:r>
              <a:rPr lang="es-MX" sz="1400" b="1" dirty="0">
                <a:latin typeface="Darker Grotesque" panose="020B0604020202020204" charset="0"/>
              </a:rPr>
              <a:t>2. Arranque en frío en el sistema de víctimas [6]</a:t>
            </a:r>
          </a:p>
          <a:p>
            <a:endParaRPr lang="es-MX" b="1" dirty="0">
              <a:latin typeface="Darker Grotesque" panose="020B0604020202020204" charset="0"/>
            </a:endParaRPr>
          </a:p>
          <a:p>
            <a:endParaRPr lang="es-MX" b="1" dirty="0">
              <a:latin typeface="Darker Grotesque" panose="020B0604020202020204" charset="0"/>
            </a:endParaRPr>
          </a:p>
          <a:p>
            <a:endParaRPr lang="es-MX" b="1" dirty="0">
              <a:latin typeface="Darker Grotesque" panose="020B0604020202020204" charset="0"/>
            </a:endParaRPr>
          </a:p>
          <a:p>
            <a:endParaRPr lang="es-MX" b="1" dirty="0">
              <a:latin typeface="Darker Grotesque" panose="020B0604020202020204" charset="0"/>
            </a:endParaRPr>
          </a:p>
          <a:p>
            <a:pPr marL="127000" indent="0">
              <a:buNone/>
            </a:pPr>
            <a:r>
              <a:rPr lang="es-MX" sz="1400" b="1" dirty="0">
                <a:latin typeface="Darker Grotesque" panose="020B0604020202020204" charset="0"/>
              </a:rPr>
              <a:t>3. Congelación y transferencia del módulo DRAM al sistema del atacante [6]</a:t>
            </a:r>
            <a:endParaRPr lang="es-MX" b="1" dirty="0">
              <a:latin typeface="Darker Grotesque" panose="020B0604020202020204" charset="0"/>
            </a:endParaRPr>
          </a:p>
          <a:p>
            <a:endParaRPr lang="es-MX" dirty="0"/>
          </a:p>
        </p:txBody>
      </p:sp>
      <p:sp>
        <p:nvSpPr>
          <p:cNvPr id="3" name="Marcador de texto 2">
            <a:extLst>
              <a:ext uri="{FF2B5EF4-FFF2-40B4-BE49-F238E27FC236}">
                <a16:creationId xmlns:a16="http://schemas.microsoft.com/office/drawing/2014/main" id="{00E9F28D-DB79-44DE-A59C-D67DA94D6055}"/>
              </a:ext>
            </a:extLst>
          </p:cNvPr>
          <p:cNvSpPr>
            <a:spLocks noGrp="1"/>
          </p:cNvSpPr>
          <p:nvPr>
            <p:ph type="body" idx="2"/>
          </p:nvPr>
        </p:nvSpPr>
        <p:spPr>
          <a:xfrm>
            <a:off x="4347656" y="1017726"/>
            <a:ext cx="3613500" cy="3808124"/>
          </a:xfrm>
        </p:spPr>
        <p:txBody>
          <a:bodyPr/>
          <a:lstStyle/>
          <a:p>
            <a:r>
              <a:rPr lang="es-MX" sz="1400" dirty="0"/>
              <a:t>La defensa en contra del primer método es actualizar el sistema operativo para borrar el contenido de la memoria antes del arranque en caliente [6]</a:t>
            </a:r>
          </a:p>
          <a:p>
            <a:endParaRPr lang="es-MX" sz="1400" dirty="0"/>
          </a:p>
          <a:p>
            <a:endParaRPr lang="es-MX" sz="1400" dirty="0"/>
          </a:p>
          <a:p>
            <a:r>
              <a:rPr lang="es-MX" sz="1400" dirty="0"/>
              <a:t>La defensa contra el segundo método es configurar el BIOS para eliminar el contenido en el momento del arranque. </a:t>
            </a:r>
          </a:p>
          <a:p>
            <a:endParaRPr lang="es-MX" sz="1400" dirty="0"/>
          </a:p>
          <a:p>
            <a:endParaRPr lang="es-MX" sz="1400" dirty="0"/>
          </a:p>
          <a:p>
            <a:r>
              <a:rPr lang="es-MX" sz="1400" dirty="0"/>
              <a:t>En este </a:t>
            </a:r>
            <a:r>
              <a:rPr lang="es-MX" sz="1400" dirty="0" err="1"/>
              <a:t>Halderman</a:t>
            </a:r>
            <a:r>
              <a:rPr lang="es-MX" sz="1400" dirty="0"/>
              <a:t> et al. propone soldar el módulo DRAM como defensa, pero </a:t>
            </a:r>
            <a:r>
              <a:rPr lang="es-MX" sz="1400" dirty="0" err="1"/>
              <a:t>Hoseok</a:t>
            </a:r>
            <a:r>
              <a:rPr lang="es-MX" sz="1400" dirty="0"/>
              <a:t> et al. argumenta que este método de defensa evita que los usuarios actualicen el módulo DRAM según sea necesario.</a:t>
            </a:r>
          </a:p>
          <a:p>
            <a:endParaRPr lang="es-MX" dirty="0"/>
          </a:p>
          <a:p>
            <a:endParaRPr lang="es-MX" dirty="0"/>
          </a:p>
        </p:txBody>
      </p:sp>
      <p:sp>
        <p:nvSpPr>
          <p:cNvPr id="4" name="Título 3">
            <a:extLst>
              <a:ext uri="{FF2B5EF4-FFF2-40B4-BE49-F238E27FC236}">
                <a16:creationId xmlns:a16="http://schemas.microsoft.com/office/drawing/2014/main" id="{83E87FC4-E0E3-4D47-B1B1-E66D2367CA66}"/>
              </a:ext>
            </a:extLst>
          </p:cNvPr>
          <p:cNvSpPr>
            <a:spLocks noGrp="1"/>
          </p:cNvSpPr>
          <p:nvPr>
            <p:ph type="title"/>
          </p:nvPr>
        </p:nvSpPr>
        <p:spPr/>
        <p:txBody>
          <a:bodyPr/>
          <a:lstStyle/>
          <a:p>
            <a:r>
              <a:rPr lang="es-MX" dirty="0"/>
              <a:t>Defensa contra el ataque</a:t>
            </a:r>
          </a:p>
        </p:txBody>
      </p:sp>
      <p:cxnSp>
        <p:nvCxnSpPr>
          <p:cNvPr id="6" name="Conector recto de flecha 5">
            <a:extLst>
              <a:ext uri="{FF2B5EF4-FFF2-40B4-BE49-F238E27FC236}">
                <a16:creationId xmlns:a16="http://schemas.microsoft.com/office/drawing/2014/main" id="{FFB53FC1-E972-459A-8DFF-D99FD7B0EA81}"/>
              </a:ext>
            </a:extLst>
          </p:cNvPr>
          <p:cNvCxnSpPr>
            <a:cxnSpLocks/>
          </p:cNvCxnSpPr>
          <p:nvPr/>
        </p:nvCxnSpPr>
        <p:spPr>
          <a:xfrm flipV="1">
            <a:off x="4041422" y="1491858"/>
            <a:ext cx="677334" cy="1111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Conector recto de flecha 7">
            <a:extLst>
              <a:ext uri="{FF2B5EF4-FFF2-40B4-BE49-F238E27FC236}">
                <a16:creationId xmlns:a16="http://schemas.microsoft.com/office/drawing/2014/main" id="{3F796EC7-7217-4685-B1D2-C9AB6D063658}"/>
              </a:ext>
            </a:extLst>
          </p:cNvPr>
          <p:cNvCxnSpPr>
            <a:cxnSpLocks/>
          </p:cNvCxnSpPr>
          <p:nvPr/>
        </p:nvCxnSpPr>
        <p:spPr>
          <a:xfrm flipV="1">
            <a:off x="4244622" y="2620747"/>
            <a:ext cx="565880" cy="3214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 name="Conector recto de flecha 9">
            <a:extLst>
              <a:ext uri="{FF2B5EF4-FFF2-40B4-BE49-F238E27FC236}">
                <a16:creationId xmlns:a16="http://schemas.microsoft.com/office/drawing/2014/main" id="{A2A0A39F-E7A7-4791-829C-62CEB369790F}"/>
              </a:ext>
            </a:extLst>
          </p:cNvPr>
          <p:cNvCxnSpPr>
            <a:cxnSpLocks/>
          </p:cNvCxnSpPr>
          <p:nvPr/>
        </p:nvCxnSpPr>
        <p:spPr>
          <a:xfrm>
            <a:off x="3825500" y="3742670"/>
            <a:ext cx="9715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03722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CD4677-7D27-4ED4-9306-EC247592B806}"/>
              </a:ext>
            </a:extLst>
          </p:cNvPr>
          <p:cNvSpPr>
            <a:spLocks noGrp="1"/>
          </p:cNvSpPr>
          <p:nvPr>
            <p:ph type="title"/>
          </p:nvPr>
        </p:nvSpPr>
        <p:spPr/>
        <p:txBody>
          <a:bodyPr/>
          <a:lstStyle/>
          <a:p>
            <a:r>
              <a:rPr lang="es-MX" dirty="0"/>
              <a:t>ATAQUE DE ARRANQUE FRIO EN DRAM4</a:t>
            </a:r>
          </a:p>
        </p:txBody>
      </p:sp>
      <p:sp>
        <p:nvSpPr>
          <p:cNvPr id="4" name="CuadroTexto 3">
            <a:extLst>
              <a:ext uri="{FF2B5EF4-FFF2-40B4-BE49-F238E27FC236}">
                <a16:creationId xmlns:a16="http://schemas.microsoft.com/office/drawing/2014/main" id="{1689A4D2-55B0-4D46-88D8-2FCCCD14CBA9}"/>
              </a:ext>
            </a:extLst>
          </p:cNvPr>
          <p:cNvSpPr txBox="1"/>
          <p:nvPr/>
        </p:nvSpPr>
        <p:spPr>
          <a:xfrm>
            <a:off x="1200838" y="1017725"/>
            <a:ext cx="6742323" cy="523220"/>
          </a:xfrm>
          <a:prstGeom prst="rect">
            <a:avLst/>
          </a:prstGeom>
          <a:noFill/>
        </p:spPr>
        <p:txBody>
          <a:bodyPr wrap="square">
            <a:spAutoFit/>
          </a:bodyPr>
          <a:lstStyle/>
          <a:p>
            <a:r>
              <a:rPr lang="es-MX" dirty="0">
                <a:latin typeface="Amasis MT Pro Light" panose="02040304050005020304" pitchFamily="18" charset="0"/>
              </a:rPr>
              <a:t>los controladores de memoria DDR4 integrados en los procesadores Intel Core de sexta generación.</a:t>
            </a:r>
          </a:p>
        </p:txBody>
      </p:sp>
      <p:pic>
        <p:nvPicPr>
          <p:cNvPr id="6" name="Imagen 5">
            <a:extLst>
              <a:ext uri="{FF2B5EF4-FFF2-40B4-BE49-F238E27FC236}">
                <a16:creationId xmlns:a16="http://schemas.microsoft.com/office/drawing/2014/main" id="{1626232E-DFE7-4F72-BF4B-71EA0400366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20000" y="1540945"/>
            <a:ext cx="7639050" cy="2324100"/>
          </a:xfrm>
          <a:prstGeom prst="rect">
            <a:avLst/>
          </a:prstGeom>
        </p:spPr>
      </p:pic>
      <p:sp>
        <p:nvSpPr>
          <p:cNvPr id="8" name="CuadroTexto 7">
            <a:extLst>
              <a:ext uri="{FF2B5EF4-FFF2-40B4-BE49-F238E27FC236}">
                <a16:creationId xmlns:a16="http://schemas.microsoft.com/office/drawing/2014/main" id="{BCFC6586-0B61-4EA5-B7F1-9887C4BB34D6}"/>
              </a:ext>
            </a:extLst>
          </p:cNvPr>
          <p:cNvSpPr txBox="1"/>
          <p:nvPr/>
        </p:nvSpPr>
        <p:spPr>
          <a:xfrm>
            <a:off x="2262361" y="3914579"/>
            <a:ext cx="5163007" cy="307777"/>
          </a:xfrm>
          <a:prstGeom prst="rect">
            <a:avLst/>
          </a:prstGeom>
          <a:noFill/>
        </p:spPr>
        <p:txBody>
          <a:bodyPr wrap="square">
            <a:spAutoFit/>
          </a:bodyPr>
          <a:lstStyle/>
          <a:p>
            <a:r>
              <a:rPr lang="es-MX" b="1" dirty="0"/>
              <a:t>Figura 2</a:t>
            </a:r>
            <a:r>
              <a:rPr lang="es-MX" dirty="0"/>
              <a:t>: Comparación visual de codificadores DDR3 y DDR4. </a:t>
            </a:r>
          </a:p>
        </p:txBody>
      </p:sp>
    </p:spTree>
    <p:extLst>
      <p:ext uri="{BB962C8B-B14F-4D97-AF65-F5344CB8AC3E}">
        <p14:creationId xmlns:p14="http://schemas.microsoft.com/office/powerpoint/2010/main" val="1526661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780" name="Google Shape;1780;p11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REFEREANCIAS Y BIBLIOGRAFIA</a:t>
            </a:r>
            <a:endParaRPr dirty="0"/>
          </a:p>
        </p:txBody>
      </p:sp>
      <p:sp>
        <p:nvSpPr>
          <p:cNvPr id="6" name="CuadroTexto 5">
            <a:extLst>
              <a:ext uri="{FF2B5EF4-FFF2-40B4-BE49-F238E27FC236}">
                <a16:creationId xmlns:a16="http://schemas.microsoft.com/office/drawing/2014/main" id="{948D27C1-384B-453F-BF31-52D00598E8EE}"/>
              </a:ext>
            </a:extLst>
          </p:cNvPr>
          <p:cNvSpPr txBox="1"/>
          <p:nvPr/>
        </p:nvSpPr>
        <p:spPr>
          <a:xfrm>
            <a:off x="396607" y="1017725"/>
            <a:ext cx="8427904" cy="3231654"/>
          </a:xfrm>
          <a:prstGeom prst="rect">
            <a:avLst/>
          </a:prstGeom>
          <a:noFill/>
        </p:spPr>
        <p:txBody>
          <a:bodyPr wrap="square" rtlCol="0">
            <a:spAutoFit/>
          </a:bodyPr>
          <a:lstStyle/>
          <a:p>
            <a:endParaRPr lang="es-MX" sz="1200" b="1" dirty="0">
              <a:latin typeface="Times New Roman" panose="02020603050405020304" pitchFamily="18" charset="0"/>
              <a:cs typeface="Times New Roman" panose="02020603050405020304" pitchFamily="18" charset="0"/>
            </a:endParaRPr>
          </a:p>
          <a:p>
            <a:r>
              <a:rPr lang="es-MX" sz="1200" b="1" i="1" dirty="0">
                <a:latin typeface="Times New Roman" panose="02020603050405020304" pitchFamily="18" charset="0"/>
                <a:cs typeface="Times New Roman" panose="02020603050405020304" pitchFamily="18" charset="0"/>
              </a:rPr>
              <a:t>Referencias </a:t>
            </a:r>
          </a:p>
          <a:p>
            <a:r>
              <a:rPr lang="es-MX" sz="1200" b="1" i="1" dirty="0">
                <a:latin typeface="Times New Roman" panose="02020603050405020304" pitchFamily="18" charset="0"/>
                <a:cs typeface="Times New Roman" panose="02020603050405020304" pitchFamily="18" charset="0"/>
              </a:rPr>
              <a:t>[1]	</a:t>
            </a:r>
            <a:r>
              <a:rPr lang="es-MX" sz="1200" i="1" dirty="0" err="1">
                <a:latin typeface="Times New Roman" panose="02020603050405020304" pitchFamily="18" charset="0"/>
                <a:cs typeface="Times New Roman" panose="02020603050405020304" pitchFamily="18" charset="0"/>
              </a:rPr>
              <a:t>Linea</a:t>
            </a:r>
            <a:r>
              <a:rPr lang="es-MX" sz="1200" i="1" dirty="0">
                <a:latin typeface="Times New Roman" panose="02020603050405020304" pitchFamily="18" charset="0"/>
                <a:cs typeface="Times New Roman" panose="02020603050405020304" pitchFamily="18" charset="0"/>
              </a:rPr>
              <a:t>, T. E. (2019, 20 diciembre). Ataques de arranque en frio, extracción de RAM no conectada. Tutoriales En </a:t>
            </a:r>
            <a:r>
              <a:rPr lang="es-MX" sz="1200" i="1" dirty="0" err="1">
                <a:latin typeface="Times New Roman" panose="02020603050405020304" pitchFamily="18" charset="0"/>
                <a:cs typeface="Times New Roman" panose="02020603050405020304" pitchFamily="18" charset="0"/>
              </a:rPr>
              <a:t>Linea</a:t>
            </a:r>
            <a:r>
              <a:rPr lang="es-MX" sz="1200" i="1" dirty="0">
                <a:latin typeface="Times New Roman" panose="02020603050405020304" pitchFamily="18" charset="0"/>
                <a:cs typeface="Times New Roman" panose="02020603050405020304" pitchFamily="18" charset="0"/>
              </a:rPr>
              <a:t>. Recuperado 23 de marzo de 2022, de https://tutorialesenlinea.es/3103-ataques-de-arranque-en-frio-extraccion-de-ram-no-conectada.html</a:t>
            </a:r>
          </a:p>
          <a:p>
            <a:endParaRPr lang="es-MX" sz="1200" i="1"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Referencias de imágenes </a:t>
            </a:r>
          </a:p>
          <a:p>
            <a:endParaRPr lang="es-MX" sz="1200" i="1" dirty="0">
              <a:latin typeface="Times New Roman" panose="02020603050405020304" pitchFamily="18" charset="0"/>
              <a:cs typeface="Times New Roman" panose="02020603050405020304" pitchFamily="18" charset="0"/>
            </a:endParaRPr>
          </a:p>
          <a:p>
            <a:r>
              <a:rPr lang="es-MX" sz="1200" b="1" i="1" dirty="0" err="1">
                <a:latin typeface="Times New Roman" panose="02020603050405020304" pitchFamily="18" charset="0"/>
                <a:cs typeface="Times New Roman" panose="02020603050405020304" pitchFamily="18" charset="0"/>
              </a:rPr>
              <a:t>Fig</a:t>
            </a:r>
            <a:r>
              <a:rPr lang="es-MX" sz="1200" b="1" i="1" dirty="0">
                <a:latin typeface="Times New Roman" panose="02020603050405020304" pitchFamily="18" charset="0"/>
                <a:cs typeface="Times New Roman" panose="02020603050405020304" pitchFamily="18" charset="0"/>
              </a:rPr>
              <a:t> 1. </a:t>
            </a:r>
            <a:r>
              <a:rPr lang="es-MX" sz="1200" i="1" dirty="0"/>
              <a:t>Estructura básica de la DRAM. Es la estructura de la DRAM con diferentes niveles de detalle. </a:t>
            </a:r>
            <a:r>
              <a:rPr lang="es-MX" sz="1200" i="1" dirty="0" err="1"/>
              <a:t>Hoseok</a:t>
            </a:r>
            <a:r>
              <a:rPr lang="es-MX" sz="1200" i="1" dirty="0"/>
              <a:t> </a:t>
            </a:r>
            <a:r>
              <a:rPr lang="es-MX" sz="1200" i="1" dirty="0" err="1"/>
              <a:t>Seol</a:t>
            </a:r>
            <a:r>
              <a:rPr lang="es-MX" sz="1200" i="1" dirty="0"/>
              <a:t> , </a:t>
            </a:r>
            <a:r>
              <a:rPr lang="es-MX" sz="1200" i="1" dirty="0" err="1"/>
              <a:t>Student</a:t>
            </a:r>
            <a:r>
              <a:rPr lang="es-MX" sz="1200" i="1" dirty="0"/>
              <a:t> </a:t>
            </a:r>
            <a:r>
              <a:rPr lang="es-MX" sz="1200" i="1" dirty="0" err="1"/>
              <a:t>Member</a:t>
            </a:r>
            <a:r>
              <a:rPr lang="es-MX" sz="1200" i="1" dirty="0"/>
              <a:t>, IEEE, </a:t>
            </a:r>
            <a:r>
              <a:rPr lang="es-MX" sz="1200" i="1" dirty="0" err="1"/>
              <a:t>Minhye</a:t>
            </a:r>
            <a:r>
              <a:rPr lang="es-MX" sz="1200" i="1" dirty="0"/>
              <a:t> Kim(2021)</a:t>
            </a:r>
          </a:p>
          <a:p>
            <a:endParaRPr lang="es-MX" sz="1200" i="1" dirty="0">
              <a:latin typeface="Times New Roman" panose="02020603050405020304" pitchFamily="18" charset="0"/>
              <a:cs typeface="Times New Roman" panose="02020603050405020304" pitchFamily="18" charset="0"/>
            </a:endParaRPr>
          </a:p>
          <a:p>
            <a:r>
              <a:rPr lang="es-MX" sz="1200" b="1" i="1" dirty="0" err="1">
                <a:latin typeface="Times New Roman" panose="02020603050405020304" pitchFamily="18" charset="0"/>
                <a:cs typeface="Times New Roman" panose="02020603050405020304" pitchFamily="18" charset="0"/>
              </a:rPr>
              <a:t>Fig</a:t>
            </a:r>
            <a:r>
              <a:rPr lang="es-MX" sz="1200" b="1" i="1" dirty="0">
                <a:latin typeface="Times New Roman" panose="02020603050405020304" pitchFamily="18" charset="0"/>
                <a:cs typeface="Times New Roman" panose="02020603050405020304" pitchFamily="18" charset="0"/>
              </a:rPr>
              <a:t> 2</a:t>
            </a:r>
            <a:r>
              <a:rPr lang="es-MX" sz="1200" i="1" dirty="0">
                <a:latin typeface="Times New Roman" panose="02020603050405020304" pitchFamily="18" charset="0"/>
                <a:cs typeface="Times New Roman" panose="02020603050405020304" pitchFamily="18" charset="0"/>
              </a:rPr>
              <a:t>. </a:t>
            </a:r>
            <a:r>
              <a:rPr lang="es-MX" sz="1200" dirty="0"/>
              <a:t>Comparación visual de codificadores DDR3 y DDR4. Debido al grupo de claves más grande que se usa en los codificadores Skylake DDR4, los datos repetidos en la memoria revelan menos correlaciones en comparación con DDR3 (comparar (b) y (d)). Además, a diferencia de DDR3, las porciones de la clave no se tienen en cuenta en los codificadores DDR4 cuando los datos se vuelven a cargar utilizando una semilla diferente (comparar (c) y (e)). En general, la memoria DDR4 logra una mejor ofuscación de datos. </a:t>
            </a:r>
            <a:r>
              <a:rPr lang="es-MX" sz="1200" dirty="0" err="1"/>
              <a:t>Salessawi</a:t>
            </a:r>
            <a:r>
              <a:rPr lang="es-MX" sz="1200" dirty="0"/>
              <a:t> </a:t>
            </a:r>
            <a:r>
              <a:rPr lang="es-MX" sz="1200" dirty="0" err="1"/>
              <a:t>Ferede</a:t>
            </a:r>
            <a:r>
              <a:rPr lang="es-MX" sz="1200" dirty="0"/>
              <a:t> </a:t>
            </a:r>
            <a:r>
              <a:rPr lang="es-MX" sz="1200" dirty="0" err="1"/>
              <a:t>Yitbarek</a:t>
            </a:r>
            <a:r>
              <a:rPr lang="es-MX" sz="1200" dirty="0"/>
              <a:t> (2017).</a:t>
            </a:r>
            <a:endParaRPr lang="es-MX" sz="1200" i="1" dirty="0">
              <a:latin typeface="Times New Roman" panose="02020603050405020304" pitchFamily="18" charset="0"/>
              <a:cs typeface="Times New Roman" panose="02020603050405020304" pitchFamily="18" charset="0"/>
            </a:endParaRPr>
          </a:p>
          <a:p>
            <a:endParaRPr lang="es-MX" sz="12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780" name="Google Shape;1780;p11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REFERENCIAS Y BIBLIOGRAFIA</a:t>
            </a:r>
            <a:endParaRPr dirty="0"/>
          </a:p>
        </p:txBody>
      </p:sp>
      <p:sp>
        <p:nvSpPr>
          <p:cNvPr id="6" name="CuadroTexto 5">
            <a:extLst>
              <a:ext uri="{FF2B5EF4-FFF2-40B4-BE49-F238E27FC236}">
                <a16:creationId xmlns:a16="http://schemas.microsoft.com/office/drawing/2014/main" id="{948D27C1-384B-453F-BF31-52D00598E8EE}"/>
              </a:ext>
            </a:extLst>
          </p:cNvPr>
          <p:cNvSpPr txBox="1"/>
          <p:nvPr/>
        </p:nvSpPr>
        <p:spPr>
          <a:xfrm>
            <a:off x="358048" y="918572"/>
            <a:ext cx="8427904" cy="3785652"/>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[1]	Armen </a:t>
            </a:r>
            <a:r>
              <a:rPr lang="es-MX" sz="1200" dirty="0" err="1">
                <a:latin typeface="Times New Roman" panose="02020603050405020304" pitchFamily="18" charset="0"/>
                <a:cs typeface="Times New Roman" panose="02020603050405020304" pitchFamily="18" charset="0"/>
              </a:rPr>
              <a:t>Boursalian</a:t>
            </a:r>
            <a:r>
              <a:rPr lang="es-MX" sz="1200" dirty="0">
                <a:latin typeface="Times New Roman" panose="02020603050405020304" pitchFamily="18" charset="0"/>
                <a:cs typeface="Times New Roman" panose="02020603050405020304" pitchFamily="18" charset="0"/>
              </a:rPr>
              <a:t>, &amp; Mark </a:t>
            </a:r>
            <a:r>
              <a:rPr lang="es-MX" sz="1200" dirty="0" err="1">
                <a:latin typeface="Times New Roman" panose="02020603050405020304" pitchFamily="18" charset="0"/>
                <a:cs typeface="Times New Roman" panose="02020603050405020304" pitchFamily="18" charset="0"/>
              </a:rPr>
              <a:t>Stamp</a:t>
            </a:r>
            <a:r>
              <a:rPr lang="es-MX" sz="1200" dirty="0">
                <a:latin typeface="Times New Roman" panose="02020603050405020304" pitchFamily="18" charset="0"/>
                <a:cs typeface="Times New Roman" panose="02020603050405020304" pitchFamily="18" charset="0"/>
              </a:rPr>
              <a:t>. (2019). </a:t>
            </a:r>
            <a:r>
              <a:rPr lang="es-MX" sz="1200" dirty="0" err="1">
                <a:latin typeface="Times New Roman" panose="02020603050405020304" pitchFamily="18" charset="0"/>
                <a:cs typeface="Times New Roman" panose="02020603050405020304" pitchFamily="18" charset="0"/>
              </a:rPr>
              <a:t>BootBandit</a:t>
            </a:r>
            <a:r>
              <a:rPr lang="es-MX" sz="1200" dirty="0">
                <a:latin typeface="Times New Roman" panose="02020603050405020304" pitchFamily="18" charset="0"/>
                <a:cs typeface="Times New Roman" panose="02020603050405020304" pitchFamily="18" charset="0"/>
              </a:rPr>
              <a:t>: A macOS </a:t>
            </a:r>
            <a:r>
              <a:rPr lang="es-MX" sz="1200" dirty="0" err="1">
                <a:latin typeface="Times New Roman" panose="02020603050405020304" pitchFamily="18" charset="0"/>
                <a:cs typeface="Times New Roman" panose="02020603050405020304" pitchFamily="18" charset="0"/>
              </a:rPr>
              <a:t>bootloader</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attack</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Engineering</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Reports</a:t>
            </a:r>
            <a:r>
              <a:rPr lang="es-MX" sz="1200" dirty="0">
                <a:latin typeface="Times New Roman" panose="02020603050405020304" pitchFamily="18" charset="0"/>
                <a:cs typeface="Times New Roman" panose="02020603050405020304" pitchFamily="18" charset="0"/>
              </a:rPr>
              <a:t>, 1(1). https://doi.org/10.1002/eng2.12032</a:t>
            </a:r>
          </a:p>
          <a:p>
            <a:r>
              <a:rPr lang="es-MX" sz="1200" dirty="0">
                <a:latin typeface="Times New Roman" panose="02020603050405020304" pitchFamily="18" charset="0"/>
                <a:cs typeface="Times New Roman" panose="02020603050405020304" pitchFamily="18" charset="0"/>
              </a:rPr>
              <a:t>[2]	Center </a:t>
            </a:r>
            <a:r>
              <a:rPr lang="es-MX" sz="1200" dirty="0" err="1">
                <a:latin typeface="Times New Roman" panose="02020603050405020304" pitchFamily="18"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Information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Technology</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Policy</a:t>
            </a:r>
            <a:r>
              <a:rPr lang="es-MX" sz="1200" dirty="0">
                <a:latin typeface="Times New Roman" panose="02020603050405020304" pitchFamily="18" charset="0"/>
                <a:cs typeface="Times New Roman" panose="02020603050405020304" pitchFamily="18" charset="0"/>
              </a:rPr>
              <a:t>. (2020, 14 octubre). </a:t>
            </a:r>
            <a:r>
              <a:rPr lang="es-MX" sz="1200" dirty="0" err="1">
                <a:latin typeface="Times New Roman" panose="02020603050405020304" pitchFamily="18" charset="0"/>
                <a:cs typeface="Times New Roman" panose="02020603050405020304" pitchFamily="18" charset="0"/>
              </a:rPr>
              <a:t>Lest</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We</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Remember</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Cold</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Boot</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Attacks</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Encryption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Keys</a:t>
            </a:r>
            <a:r>
              <a:rPr lang="es-MX" sz="1200" dirty="0">
                <a:latin typeface="Times New Roman" panose="02020603050405020304" pitchFamily="18" charset="0"/>
                <a:cs typeface="Times New Roman" panose="02020603050405020304" pitchFamily="18" charset="0"/>
              </a:rPr>
              <a:t>. Recuperado 23 de marzo de 2022, de https://citp.princeton.edu/our-work/memory/</a:t>
            </a:r>
          </a:p>
          <a:p>
            <a:r>
              <a:rPr lang="es-MX" sz="1200" dirty="0">
                <a:latin typeface="Times New Roman" panose="02020603050405020304" pitchFamily="18" charset="0"/>
                <a:cs typeface="Times New Roman" panose="02020603050405020304" pitchFamily="18" charset="0"/>
              </a:rPr>
              <a:t>[3] 	C. Tan, L. Zhang and L. </a:t>
            </a:r>
            <a:r>
              <a:rPr lang="es-MX" sz="1200" dirty="0" err="1">
                <a:latin typeface="Times New Roman" panose="02020603050405020304" pitchFamily="18" charset="0"/>
                <a:cs typeface="Times New Roman" panose="02020603050405020304" pitchFamily="18" charset="0"/>
              </a:rPr>
              <a:t>Bao</a:t>
            </a:r>
            <a:r>
              <a:rPr lang="es-MX" sz="1200" dirty="0">
                <a:latin typeface="Times New Roman" panose="02020603050405020304" pitchFamily="18" charset="0"/>
                <a:cs typeface="Times New Roman" panose="02020603050405020304" pitchFamily="18" charset="0"/>
              </a:rPr>
              <a:t>, "A Deep </a:t>
            </a:r>
            <a:r>
              <a:rPr lang="es-MX" sz="1200" dirty="0" err="1">
                <a:latin typeface="Times New Roman" panose="02020603050405020304" pitchFamily="18" charset="0"/>
                <a:cs typeface="Times New Roman" panose="02020603050405020304" pitchFamily="18" charset="0"/>
              </a:rPr>
              <a:t>Exploration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of</a:t>
            </a:r>
            <a:r>
              <a:rPr lang="es-MX" sz="1200" dirty="0">
                <a:latin typeface="Times New Roman" panose="02020603050405020304" pitchFamily="18" charset="0"/>
                <a:cs typeface="Times New Roman" panose="02020603050405020304" pitchFamily="18" charset="0"/>
              </a:rPr>
              <a:t> BitLocker </a:t>
            </a:r>
            <a:r>
              <a:rPr lang="es-MX" sz="1200" dirty="0" err="1">
                <a:latin typeface="Times New Roman" panose="02020603050405020304" pitchFamily="18" charset="0"/>
                <a:cs typeface="Times New Roman" panose="02020603050405020304" pitchFamily="18" charset="0"/>
              </a:rPr>
              <a:t>Encryption</a:t>
            </a:r>
            <a:r>
              <a:rPr lang="es-MX" sz="1200" dirty="0">
                <a:latin typeface="Times New Roman" panose="02020603050405020304" pitchFamily="18" charset="0"/>
                <a:cs typeface="Times New Roman" panose="02020603050405020304" pitchFamily="18" charset="0"/>
              </a:rPr>
              <a:t> and Security </a:t>
            </a:r>
            <a:r>
              <a:rPr lang="es-MX" sz="1200" dirty="0" err="1">
                <a:latin typeface="Times New Roman" panose="02020603050405020304" pitchFamily="18" charset="0"/>
                <a:cs typeface="Times New Roman" panose="02020603050405020304" pitchFamily="18" charset="0"/>
              </a:rPr>
              <a:t>Analysis</a:t>
            </a:r>
            <a:r>
              <a:rPr lang="es-MX" sz="1200" dirty="0">
                <a:latin typeface="Times New Roman" panose="02020603050405020304" pitchFamily="18" charset="0"/>
                <a:cs typeface="Times New Roman" panose="02020603050405020304" pitchFamily="18" charset="0"/>
              </a:rPr>
              <a:t>," 2020 IEEE 20th International </a:t>
            </a:r>
            <a:r>
              <a:rPr lang="es-MX" sz="1200" dirty="0" err="1">
                <a:latin typeface="Times New Roman" panose="02020603050405020304" pitchFamily="18" charset="0"/>
                <a:cs typeface="Times New Roman" panose="02020603050405020304" pitchFamily="18" charset="0"/>
              </a:rPr>
              <a:t>Conference</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Communication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Technology</a:t>
            </a:r>
            <a:r>
              <a:rPr lang="es-MX" sz="1200" dirty="0">
                <a:latin typeface="Times New Roman" panose="02020603050405020304" pitchFamily="18" charset="0"/>
                <a:cs typeface="Times New Roman" panose="02020603050405020304" pitchFamily="18" charset="0"/>
              </a:rPr>
              <a:t> (ICCT), 2020, pp. 1070-1074, </a:t>
            </a:r>
            <a:r>
              <a:rPr lang="es-MX" sz="1200" dirty="0" err="1">
                <a:latin typeface="Times New Roman" panose="02020603050405020304" pitchFamily="18" charset="0"/>
                <a:cs typeface="Times New Roman" panose="02020603050405020304" pitchFamily="18" charset="0"/>
              </a:rPr>
              <a:t>doi</a:t>
            </a:r>
            <a:r>
              <a:rPr lang="es-MX" sz="1200" dirty="0">
                <a:latin typeface="Times New Roman" panose="02020603050405020304" pitchFamily="18" charset="0"/>
                <a:cs typeface="Times New Roman" panose="02020603050405020304" pitchFamily="18" charset="0"/>
              </a:rPr>
              <a:t>: 10.1109/ICCT50939.2020.9295908.</a:t>
            </a:r>
          </a:p>
          <a:p>
            <a:r>
              <a:rPr lang="es-MX" sz="1200" dirty="0">
                <a:latin typeface="Times New Roman" panose="02020603050405020304" pitchFamily="18" charset="0"/>
                <a:cs typeface="Times New Roman" panose="02020603050405020304" pitchFamily="18" charset="0"/>
              </a:rPr>
              <a:t>[4] 	González, A. (2021, 14 abril). Aprende a encriptar un disco duro o una memoria externa. Ayuda Ley Protección Datos. Recuperado 22 de marzo de 2022, de https://ayudaleyprotecciondatos.es/2020/06/09/encriptar-disco-duro/#:%7E:text=El%20cifrado%20del%20disco%20duro,en%20un%20disco%20duro%20cifrado.</a:t>
            </a:r>
          </a:p>
          <a:p>
            <a:r>
              <a:rPr lang="es-MX" sz="1200" dirty="0">
                <a:latin typeface="Times New Roman" panose="02020603050405020304" pitchFamily="18" charset="0"/>
                <a:cs typeface="Times New Roman" panose="02020603050405020304" pitchFamily="18" charset="0"/>
              </a:rPr>
              <a:t>[5]	 </a:t>
            </a:r>
            <a:r>
              <a:rPr lang="es-MX" sz="1200" dirty="0" err="1">
                <a:latin typeface="Times New Roman" panose="02020603050405020304" pitchFamily="18" charset="0"/>
                <a:cs typeface="Times New Roman" panose="02020603050405020304" pitchFamily="18" charset="0"/>
              </a:rPr>
              <a:t>Gruhn</a:t>
            </a:r>
            <a:r>
              <a:rPr lang="es-MX" sz="1200" dirty="0">
                <a:latin typeface="Times New Roman" panose="02020603050405020304" pitchFamily="18" charset="0"/>
                <a:cs typeface="Times New Roman" panose="02020603050405020304" pitchFamily="18" charset="0"/>
              </a:rPr>
              <a:t>, M., &amp; </a:t>
            </a:r>
            <a:r>
              <a:rPr lang="es-MX" sz="1200" dirty="0" err="1">
                <a:latin typeface="Times New Roman" panose="02020603050405020304" pitchFamily="18" charset="0"/>
                <a:cs typeface="Times New Roman" panose="02020603050405020304" pitchFamily="18" charset="0"/>
              </a:rPr>
              <a:t>Muller</a:t>
            </a:r>
            <a:r>
              <a:rPr lang="es-MX" sz="1200" dirty="0">
                <a:latin typeface="Times New Roman" panose="02020603050405020304" pitchFamily="18" charset="0"/>
                <a:cs typeface="Times New Roman" panose="02020603050405020304" pitchFamily="18" charset="0"/>
              </a:rPr>
              <a:t>, T. (2013). </a:t>
            </a:r>
            <a:r>
              <a:rPr lang="es-MX" sz="1200" dirty="0" err="1">
                <a:latin typeface="Times New Roman" panose="02020603050405020304" pitchFamily="18" charset="0"/>
                <a:cs typeface="Times New Roman" panose="02020603050405020304" pitchFamily="18" charset="0"/>
              </a:rPr>
              <a:t>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the</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Practicability</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of</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Cold</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Boot</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Attacks</a:t>
            </a:r>
            <a:r>
              <a:rPr lang="es-MX" sz="1200" dirty="0">
                <a:latin typeface="Times New Roman" panose="02020603050405020304" pitchFamily="18" charset="0"/>
                <a:cs typeface="Times New Roman" panose="02020603050405020304" pitchFamily="18" charset="0"/>
              </a:rPr>
              <a:t>. 2013 International </a:t>
            </a:r>
            <a:r>
              <a:rPr lang="es-MX" sz="1200" dirty="0" err="1">
                <a:latin typeface="Times New Roman" panose="02020603050405020304" pitchFamily="18" charset="0"/>
                <a:cs typeface="Times New Roman" panose="02020603050405020304" pitchFamily="18" charset="0"/>
              </a:rPr>
              <a:t>Conference</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Availability</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Reliability</a:t>
            </a:r>
            <a:r>
              <a:rPr lang="es-MX" sz="1200" dirty="0">
                <a:latin typeface="Times New Roman" panose="02020603050405020304" pitchFamily="18" charset="0"/>
                <a:cs typeface="Times New Roman" panose="02020603050405020304" pitchFamily="18" charset="0"/>
              </a:rPr>
              <a:t> and Security, </a:t>
            </a:r>
            <a:r>
              <a:rPr lang="es-MX" sz="1200" dirty="0" err="1">
                <a:latin typeface="Times New Roman" panose="02020603050405020304" pitchFamily="18" charset="0"/>
                <a:cs typeface="Times New Roman" panose="02020603050405020304" pitchFamily="18" charset="0"/>
              </a:rPr>
              <a:t>Availability</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Reliability</a:t>
            </a:r>
            <a:r>
              <a:rPr lang="es-MX" sz="1200" dirty="0">
                <a:latin typeface="Times New Roman" panose="02020603050405020304" pitchFamily="18" charset="0"/>
                <a:cs typeface="Times New Roman" panose="02020603050405020304" pitchFamily="18" charset="0"/>
              </a:rPr>
              <a:t> and Security (ARES), 2013 </a:t>
            </a:r>
            <a:r>
              <a:rPr lang="es-MX" sz="1200" dirty="0" err="1">
                <a:latin typeface="Times New Roman" panose="02020603050405020304" pitchFamily="18" charset="0"/>
                <a:cs typeface="Times New Roman" panose="02020603050405020304" pitchFamily="18" charset="0"/>
              </a:rPr>
              <a:t>Eighth</a:t>
            </a:r>
            <a:r>
              <a:rPr lang="es-MX" sz="1200" dirty="0">
                <a:latin typeface="Times New Roman" panose="02020603050405020304" pitchFamily="18" charset="0"/>
                <a:cs typeface="Times New Roman" panose="02020603050405020304" pitchFamily="18" charset="0"/>
              </a:rPr>
              <a:t> International </a:t>
            </a:r>
            <a:r>
              <a:rPr lang="es-MX" sz="1200" dirty="0" err="1">
                <a:latin typeface="Times New Roman" panose="02020603050405020304" pitchFamily="18" charset="0"/>
                <a:cs typeface="Times New Roman" panose="02020603050405020304" pitchFamily="18" charset="0"/>
              </a:rPr>
              <a:t>Conference</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Availability</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Reliability</a:t>
            </a:r>
            <a:r>
              <a:rPr lang="es-MX" sz="1200" dirty="0">
                <a:latin typeface="Times New Roman" panose="02020603050405020304" pitchFamily="18" charset="0"/>
                <a:cs typeface="Times New Roman" panose="02020603050405020304" pitchFamily="18" charset="0"/>
              </a:rPr>
              <a:t> and Security (ARES), 2012 </a:t>
            </a:r>
            <a:r>
              <a:rPr lang="es-MX" sz="1200" dirty="0" err="1">
                <a:latin typeface="Times New Roman" panose="02020603050405020304" pitchFamily="18" charset="0"/>
                <a:cs typeface="Times New Roman" panose="02020603050405020304" pitchFamily="18" charset="0"/>
              </a:rPr>
              <a:t>Seventh</a:t>
            </a:r>
            <a:r>
              <a:rPr lang="es-MX" sz="1200" dirty="0">
                <a:latin typeface="Times New Roman" panose="02020603050405020304" pitchFamily="18" charset="0"/>
                <a:cs typeface="Times New Roman" panose="02020603050405020304" pitchFamily="18" charset="0"/>
              </a:rPr>
              <a:t> International </a:t>
            </a:r>
            <a:r>
              <a:rPr lang="es-MX" sz="1200" dirty="0" err="1">
                <a:latin typeface="Times New Roman" panose="02020603050405020304" pitchFamily="18" charset="0"/>
                <a:cs typeface="Times New Roman" panose="02020603050405020304" pitchFamily="18" charset="0"/>
              </a:rPr>
              <a:t>Conference</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On</a:t>
            </a:r>
            <a:r>
              <a:rPr lang="es-MX" sz="1200" dirty="0">
                <a:latin typeface="Times New Roman" panose="02020603050405020304" pitchFamily="18" charset="0"/>
                <a:cs typeface="Times New Roman" panose="02020603050405020304" pitchFamily="18" charset="0"/>
              </a:rPr>
              <a:t>, 390–397. https://doi-org.pbidi.unam.mx:2443/10.1109/ARES.2013.52</a:t>
            </a:r>
          </a:p>
          <a:p>
            <a:r>
              <a:rPr lang="es-MX" sz="1200" dirty="0">
                <a:latin typeface="Times New Roman" panose="02020603050405020304" pitchFamily="18" charset="0"/>
                <a:cs typeface="Times New Roman" panose="02020603050405020304" pitchFamily="18" charset="0"/>
              </a:rPr>
              <a:t>[6]	H. </a:t>
            </a:r>
            <a:r>
              <a:rPr lang="es-MX" sz="1200" dirty="0" err="1">
                <a:latin typeface="Times New Roman" panose="02020603050405020304" pitchFamily="18" charset="0"/>
                <a:cs typeface="Times New Roman" panose="02020603050405020304" pitchFamily="18" charset="0"/>
              </a:rPr>
              <a:t>Seol</a:t>
            </a:r>
            <a:r>
              <a:rPr lang="es-MX" sz="1200" dirty="0">
                <a:latin typeface="Times New Roman" panose="02020603050405020304" pitchFamily="18" charset="0"/>
                <a:cs typeface="Times New Roman" panose="02020603050405020304" pitchFamily="18" charset="0"/>
              </a:rPr>
              <a:t>, M. Kim, T. Kim, Y. Kim and L. -S. Kim, "</a:t>
            </a:r>
            <a:r>
              <a:rPr lang="es-MX" sz="1200" dirty="0" err="1">
                <a:latin typeface="Times New Roman" panose="02020603050405020304" pitchFamily="18" charset="0"/>
                <a:cs typeface="Times New Roman" panose="02020603050405020304" pitchFamily="18" charset="0"/>
              </a:rPr>
              <a:t>Amnesiac</a:t>
            </a:r>
            <a:r>
              <a:rPr lang="es-MX" sz="1200" dirty="0">
                <a:latin typeface="Times New Roman" panose="02020603050405020304" pitchFamily="18" charset="0"/>
                <a:cs typeface="Times New Roman" panose="02020603050405020304" pitchFamily="18" charset="0"/>
              </a:rPr>
              <a:t> DRAM: A Proactive Defense </a:t>
            </a:r>
            <a:r>
              <a:rPr lang="es-MX" sz="1200" dirty="0" err="1">
                <a:latin typeface="Times New Roman" panose="02020603050405020304" pitchFamily="18" charset="0"/>
                <a:cs typeface="Times New Roman" panose="02020603050405020304" pitchFamily="18" charset="0"/>
              </a:rPr>
              <a:t>Mechanism</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Against</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Cold</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Boot</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Attacks</a:t>
            </a:r>
            <a:r>
              <a:rPr lang="es-MX" sz="1200" dirty="0">
                <a:latin typeface="Times New Roman" panose="02020603050405020304" pitchFamily="18" charset="0"/>
                <a:cs typeface="Times New Roman" panose="02020603050405020304" pitchFamily="18" charset="0"/>
              </a:rPr>
              <a:t>," in IEEE </a:t>
            </a:r>
            <a:r>
              <a:rPr lang="es-MX" sz="1200" dirty="0" err="1">
                <a:latin typeface="Times New Roman" panose="02020603050405020304" pitchFamily="18" charset="0"/>
                <a:cs typeface="Times New Roman" panose="02020603050405020304" pitchFamily="18" charset="0"/>
              </a:rPr>
              <a:t>Transactions</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Computers</a:t>
            </a:r>
            <a:r>
              <a:rPr lang="es-MX" sz="1200" dirty="0">
                <a:latin typeface="Times New Roman" panose="02020603050405020304" pitchFamily="18" charset="0"/>
                <a:cs typeface="Times New Roman" panose="02020603050405020304" pitchFamily="18" charset="0"/>
              </a:rPr>
              <a:t>, vol. 70, no. 4, pp. 539-551, 1 April 2021, </a:t>
            </a:r>
            <a:r>
              <a:rPr lang="es-MX" sz="1200" dirty="0" err="1">
                <a:latin typeface="Times New Roman" panose="02020603050405020304" pitchFamily="18" charset="0"/>
                <a:cs typeface="Times New Roman" panose="02020603050405020304" pitchFamily="18" charset="0"/>
              </a:rPr>
              <a:t>doi</a:t>
            </a:r>
            <a:r>
              <a:rPr lang="es-MX" sz="1200" dirty="0">
                <a:latin typeface="Times New Roman" panose="02020603050405020304" pitchFamily="18" charset="0"/>
                <a:cs typeface="Times New Roman" panose="02020603050405020304" pitchFamily="18" charset="0"/>
              </a:rPr>
              <a:t>: 10.1109/TC.2019.2946365.</a:t>
            </a:r>
          </a:p>
          <a:p>
            <a:r>
              <a:rPr lang="es-MX" sz="1200" dirty="0">
                <a:latin typeface="Times New Roman" panose="02020603050405020304" pitchFamily="18" charset="0"/>
                <a:cs typeface="Times New Roman" panose="02020603050405020304" pitchFamily="18" charset="0"/>
              </a:rPr>
              <a:t>[7]	Online, T. H. P. (2021, 15 diciembre). ¿Qué es la memoria dinámica de acceso aleatorio (DRAM)? Tienda HP México. Recuperado 24 de marzo de 2022, de https://www.hp.com/mx-es/shop/tech-takes/que-es-	</a:t>
            </a:r>
          </a:p>
          <a:p>
            <a:endParaRPr lang="es-MX" sz="1200" dirty="0">
              <a:latin typeface="Times New Roman" panose="02020603050405020304" pitchFamily="18" charset="0"/>
              <a:cs typeface="Times New Roman" panose="02020603050405020304" pitchFamily="18" charset="0"/>
            </a:endParaRPr>
          </a:p>
          <a:p>
            <a:endParaRPr lang="es-MX" sz="1200" i="1" dirty="0">
              <a:latin typeface="Times New Roman" panose="02020603050405020304" pitchFamily="18" charset="0"/>
              <a:cs typeface="Times New Roman" panose="02020603050405020304" pitchFamily="18" charset="0"/>
            </a:endParaRPr>
          </a:p>
          <a:p>
            <a:endParaRPr lang="es-MX"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419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780" name="Google Shape;1780;p11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REFEREANCIAS Y BIBLIOGRAFIA</a:t>
            </a:r>
            <a:endParaRPr dirty="0"/>
          </a:p>
        </p:txBody>
      </p:sp>
      <p:sp>
        <p:nvSpPr>
          <p:cNvPr id="6" name="CuadroTexto 5">
            <a:extLst>
              <a:ext uri="{FF2B5EF4-FFF2-40B4-BE49-F238E27FC236}">
                <a16:creationId xmlns:a16="http://schemas.microsoft.com/office/drawing/2014/main" id="{948D27C1-384B-453F-BF31-52D00598E8EE}"/>
              </a:ext>
            </a:extLst>
          </p:cNvPr>
          <p:cNvSpPr txBox="1"/>
          <p:nvPr/>
        </p:nvSpPr>
        <p:spPr>
          <a:xfrm>
            <a:off x="358048" y="735548"/>
            <a:ext cx="8427904" cy="3970318"/>
          </a:xfrm>
          <a:prstGeom prst="rect">
            <a:avLst/>
          </a:prstGeom>
          <a:noFill/>
        </p:spPr>
        <p:txBody>
          <a:bodyPr wrap="square" rtlCol="0">
            <a:spAutoFit/>
          </a:bodyPr>
          <a:lstStyle/>
          <a:p>
            <a:endParaRPr lang="en-US" sz="1200" i="1"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[8]	Offline </a:t>
            </a:r>
            <a:r>
              <a:rPr lang="es-MX" sz="1200" dirty="0" err="1">
                <a:latin typeface="Times New Roman" panose="02020603050405020304" pitchFamily="18" charset="0"/>
                <a:cs typeface="Times New Roman" panose="02020603050405020304" pitchFamily="18" charset="0"/>
              </a:rPr>
              <a:t>Attack</a:t>
            </a:r>
            <a:r>
              <a:rPr lang="es-MX" sz="1200" dirty="0">
                <a:latin typeface="Times New Roman" panose="02020603050405020304" pitchFamily="18" charset="0"/>
                <a:cs typeface="Times New Roman" panose="02020603050405020304" pitchFamily="18" charset="0"/>
              </a:rPr>
              <a:t> - </a:t>
            </a:r>
            <a:r>
              <a:rPr lang="es-MX" sz="1200" dirty="0" err="1">
                <a:latin typeface="Times New Roman" panose="02020603050405020304" pitchFamily="18" charset="0"/>
                <a:cs typeface="Times New Roman" panose="02020603050405020304" pitchFamily="18" charset="0"/>
              </a:rPr>
              <a:t>Glossary</a:t>
            </a:r>
            <a:r>
              <a:rPr lang="es-MX" sz="1200" dirty="0">
                <a:latin typeface="Times New Roman" panose="02020603050405020304" pitchFamily="18" charset="0"/>
                <a:cs typeface="Times New Roman" panose="02020603050405020304" pitchFamily="18" charset="0"/>
              </a:rPr>
              <a:t> | CSRC. (s. f.). CENTRO DE RECURSOS DE SEGURIDAD INFORMÁTICA. Recuperado 26 de marzo de 2022, de https://csrc.nist.gov/glossary/term/offline_attack</a:t>
            </a:r>
          </a:p>
          <a:p>
            <a:r>
              <a:rPr lang="es-MX" sz="1200" dirty="0">
                <a:latin typeface="Times New Roman" panose="02020603050405020304" pitchFamily="18" charset="0"/>
                <a:cs typeface="Times New Roman" panose="02020603050405020304" pitchFamily="18" charset="0"/>
              </a:rPr>
              <a:t>dram#:%7E:text=DRAM%20significa%20%22memoria%20din%C3%A1mica%20de,los%20a%C3%B1os%2070%20%5B2%5D.</a:t>
            </a:r>
          </a:p>
          <a:p>
            <a:r>
              <a:rPr lang="es-MX" sz="1200" dirty="0">
                <a:latin typeface="Times New Roman" panose="02020603050405020304" pitchFamily="18" charset="0"/>
                <a:cs typeface="Times New Roman" panose="02020603050405020304" pitchFamily="18" charset="0"/>
              </a:rPr>
              <a:t>[9]	P. (2008b, febrero 21). </a:t>
            </a:r>
            <a:r>
              <a:rPr lang="es-MX" sz="1200" dirty="0" err="1">
                <a:latin typeface="Times New Roman" panose="02020603050405020304" pitchFamily="18" charset="0"/>
                <a:cs typeface="Times New Roman" panose="02020603050405020304" pitchFamily="18" charset="0"/>
              </a:rPr>
              <a:t>Lest</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We</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Remember</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Cold</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Boot</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Attacks</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Encryption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Keys</a:t>
            </a:r>
            <a:r>
              <a:rPr lang="es-MX" sz="1200" dirty="0">
                <a:latin typeface="Times New Roman" panose="02020603050405020304" pitchFamily="18" charset="0"/>
                <a:cs typeface="Times New Roman" panose="02020603050405020304" pitchFamily="18" charset="0"/>
              </a:rPr>
              <a:t> [Vídeo]. YouTube. https://www.youtube.com/watch?v=JDaicPIgn9U&amp;feature=youtu.be</a:t>
            </a:r>
          </a:p>
          <a:p>
            <a:r>
              <a:rPr lang="es-MX" sz="1200" dirty="0">
                <a:latin typeface="Times New Roman" panose="02020603050405020304" pitchFamily="18" charset="0"/>
                <a:cs typeface="Times New Roman" panose="02020603050405020304" pitchFamily="18" charset="0"/>
              </a:rPr>
              <a:t>[10]	Seguridad informática hacking ético : conocer el ataque para una mejor defensa (4a edición). (2018). Ediciones ENI.</a:t>
            </a:r>
          </a:p>
          <a:p>
            <a:r>
              <a:rPr lang="es-MX" sz="1200" dirty="0">
                <a:latin typeface="Times New Roman" panose="02020603050405020304" pitchFamily="18" charset="0"/>
                <a:cs typeface="Times New Roman" panose="02020603050405020304" pitchFamily="18" charset="0"/>
              </a:rPr>
              <a:t>[11]	 </a:t>
            </a:r>
            <a:r>
              <a:rPr lang="es-MX" sz="1200" dirty="0" err="1">
                <a:latin typeface="Times New Roman" panose="02020603050405020304" pitchFamily="18" charset="0"/>
                <a:cs typeface="Times New Roman" panose="02020603050405020304" pitchFamily="18" charset="0"/>
              </a:rPr>
              <a:t>tok.wiki</a:t>
            </a:r>
            <a:r>
              <a:rPr lang="es-MX" sz="1200" dirty="0">
                <a:latin typeface="Times New Roman" panose="02020603050405020304" pitchFamily="18" charset="0"/>
                <a:cs typeface="Times New Roman" panose="02020603050405020304" pitchFamily="18" charset="0"/>
              </a:rPr>
              <a:t>. (s. f.). Ataque de arranque en frío Detalles técnicos y Usos. </a:t>
            </a:r>
            <a:r>
              <a:rPr lang="es-MX" sz="1200" dirty="0" err="1">
                <a:latin typeface="Times New Roman" panose="02020603050405020304" pitchFamily="18" charset="0"/>
                <a:cs typeface="Times New Roman" panose="02020603050405020304" pitchFamily="18" charset="0"/>
              </a:rPr>
              <a:t>hmong</a:t>
            </a:r>
            <a:r>
              <a:rPr lang="es-MX" sz="1200" dirty="0">
                <a:latin typeface="Times New Roman" panose="02020603050405020304" pitchFamily="18" charset="0"/>
                <a:cs typeface="Times New Roman" panose="02020603050405020304" pitchFamily="18" charset="0"/>
              </a:rPr>
              <a:t>. Recuperado 23 de marzo de 2022, de https://hmong.es/wiki/Cold_boot_attack</a:t>
            </a:r>
          </a:p>
          <a:p>
            <a:r>
              <a:rPr lang="es-MX" sz="1200" dirty="0">
                <a:latin typeface="Times New Roman" panose="02020603050405020304" pitchFamily="18" charset="0"/>
                <a:cs typeface="Times New Roman" panose="02020603050405020304" pitchFamily="18" charset="0"/>
              </a:rPr>
              <a:t>[12]	</a:t>
            </a:r>
            <a:r>
              <a:rPr lang="es-MX" sz="1200" dirty="0" err="1">
                <a:latin typeface="Times New Roman" panose="02020603050405020304" pitchFamily="18" charset="0"/>
                <a:cs typeface="Times New Roman" panose="02020603050405020304" pitchFamily="18" charset="0"/>
              </a:rPr>
              <a:t>Yitbarek</a:t>
            </a:r>
            <a:r>
              <a:rPr lang="es-MX" sz="1200" dirty="0">
                <a:latin typeface="Times New Roman" panose="02020603050405020304" pitchFamily="18" charset="0"/>
                <a:cs typeface="Times New Roman" panose="02020603050405020304" pitchFamily="18" charset="0"/>
              </a:rPr>
              <a:t>, S. F., </a:t>
            </a:r>
            <a:r>
              <a:rPr lang="es-MX" sz="1200" dirty="0" err="1">
                <a:latin typeface="Times New Roman" panose="02020603050405020304" pitchFamily="18" charset="0"/>
                <a:cs typeface="Times New Roman" panose="02020603050405020304" pitchFamily="18" charset="0"/>
              </a:rPr>
              <a:t>Aga</a:t>
            </a:r>
            <a:r>
              <a:rPr lang="es-MX" sz="1200" dirty="0">
                <a:latin typeface="Times New Roman" panose="02020603050405020304" pitchFamily="18" charset="0"/>
                <a:cs typeface="Times New Roman" panose="02020603050405020304" pitchFamily="18" charset="0"/>
              </a:rPr>
              <a:t>, M. T., Das, R., &amp; Austin, T. (2017). </a:t>
            </a:r>
            <a:r>
              <a:rPr lang="es-MX" sz="1200" dirty="0" err="1">
                <a:latin typeface="Times New Roman" panose="02020603050405020304" pitchFamily="18" charset="0"/>
                <a:cs typeface="Times New Roman" panose="02020603050405020304" pitchFamily="18" charset="0"/>
              </a:rPr>
              <a:t>Cold</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Boot</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Attacks</a:t>
            </a:r>
            <a:r>
              <a:rPr lang="es-MX" sz="1200" dirty="0">
                <a:latin typeface="Times New Roman" panose="02020603050405020304" pitchFamily="18" charset="0"/>
                <a:cs typeface="Times New Roman" panose="02020603050405020304" pitchFamily="18" charset="0"/>
              </a:rPr>
              <a:t> are </a:t>
            </a:r>
            <a:r>
              <a:rPr lang="es-MX" sz="1200" dirty="0" err="1">
                <a:latin typeface="Times New Roman" panose="02020603050405020304" pitchFamily="18" charset="0"/>
                <a:cs typeface="Times New Roman" panose="02020603050405020304" pitchFamily="18" charset="0"/>
              </a:rPr>
              <a:t>Still</a:t>
            </a:r>
            <a:r>
              <a:rPr lang="es-MX" sz="1200" dirty="0">
                <a:latin typeface="Times New Roman" panose="02020603050405020304" pitchFamily="18" charset="0"/>
                <a:cs typeface="Times New Roman" panose="02020603050405020304" pitchFamily="18" charset="0"/>
              </a:rPr>
              <a:t> Hot: Security </a:t>
            </a:r>
            <a:r>
              <a:rPr lang="es-MX" sz="1200" dirty="0" err="1">
                <a:latin typeface="Times New Roman" panose="02020603050405020304" pitchFamily="18" charset="0"/>
                <a:cs typeface="Times New Roman" panose="02020603050405020304" pitchFamily="18" charset="0"/>
              </a:rPr>
              <a:t>Analysis</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of</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Memory</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Scramblers</a:t>
            </a:r>
            <a:r>
              <a:rPr lang="es-MX" sz="1200" dirty="0">
                <a:latin typeface="Times New Roman" panose="02020603050405020304" pitchFamily="18" charset="0"/>
                <a:cs typeface="Times New Roman" panose="02020603050405020304" pitchFamily="18" charset="0"/>
              </a:rPr>
              <a:t> in Modern </a:t>
            </a:r>
            <a:r>
              <a:rPr lang="es-MX" sz="1200" dirty="0" err="1">
                <a:latin typeface="Times New Roman" panose="02020603050405020304" pitchFamily="18" charset="0"/>
                <a:cs typeface="Times New Roman" panose="02020603050405020304" pitchFamily="18" charset="0"/>
              </a:rPr>
              <a:t>Processors</a:t>
            </a:r>
            <a:r>
              <a:rPr lang="es-MX" sz="1200" dirty="0">
                <a:latin typeface="Times New Roman" panose="02020603050405020304" pitchFamily="18" charset="0"/>
                <a:cs typeface="Times New Roman" panose="02020603050405020304" pitchFamily="18" charset="0"/>
              </a:rPr>
              <a:t>. https://doi-org.pbidi.unam.mx:2443/10.1109/HPCA.2017.10	</a:t>
            </a:r>
          </a:p>
          <a:p>
            <a:r>
              <a:rPr lang="es-MX" sz="1200" dirty="0">
                <a:latin typeface="Times New Roman" panose="02020603050405020304" pitchFamily="18" charset="0"/>
                <a:cs typeface="Times New Roman" panose="02020603050405020304" pitchFamily="18" charset="0"/>
              </a:rPr>
              <a:t>[13]	W. (2018, 13 septiembre). </a:t>
            </a:r>
            <a:r>
              <a:rPr lang="es-MX" sz="1200" dirty="0" err="1">
                <a:latin typeface="Times New Roman" panose="02020603050405020304" pitchFamily="18" charset="0"/>
                <a:cs typeface="Times New Roman" panose="02020603050405020304" pitchFamily="18" charset="0"/>
              </a:rPr>
              <a:t>The</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Chilling</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Reality</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of</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Cold</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Boot</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Attacks</a:t>
            </a:r>
            <a:r>
              <a:rPr lang="es-MX" sz="1200" dirty="0">
                <a:latin typeface="Times New Roman" panose="02020603050405020304" pitchFamily="18" charset="0"/>
                <a:cs typeface="Times New Roman" panose="02020603050405020304" pitchFamily="18" charset="0"/>
              </a:rPr>
              <a:t>. YouTube. Recuperado 23 de marzo de 2022, de 1https://www.youtube.com/watch?v=E6gzVVjW4yY&amp;feature=youtu.be</a:t>
            </a:r>
          </a:p>
          <a:p>
            <a:r>
              <a:rPr lang="es-MX" sz="1200" dirty="0">
                <a:latin typeface="Times New Roman" panose="02020603050405020304" pitchFamily="18" charset="0"/>
                <a:cs typeface="Times New Roman" panose="02020603050405020304" pitchFamily="18" charset="0"/>
              </a:rPr>
              <a:t>[14]	B. (2020d, julio 10). ¿Qué es un Arranque en Caliente? Ordenadores y </a:t>
            </a:r>
            <a:r>
              <a:rPr lang="es-MX" sz="1200" dirty="0" err="1">
                <a:latin typeface="Times New Roman" panose="02020603050405020304" pitchFamily="18" charset="0"/>
                <a:cs typeface="Times New Roman" panose="02020603050405020304" pitchFamily="18" charset="0"/>
              </a:rPr>
              <a:t>PortÃ¡tiles</a:t>
            </a:r>
            <a:r>
              <a:rPr lang="es-MX" sz="1200" dirty="0">
                <a:latin typeface="Times New Roman" panose="02020603050405020304" pitchFamily="18" charset="0"/>
                <a:cs typeface="Times New Roman" panose="02020603050405020304" pitchFamily="18" charset="0"/>
              </a:rPr>
              <a:t>. Recuperado 29 de marzo de 2022, de https://www.ordenadores-y-portatiles.com/arranque-en-caliente/</a:t>
            </a:r>
          </a:p>
          <a:p>
            <a:endParaRPr lang="en-US" sz="1200" b="1" i="1" dirty="0">
              <a:latin typeface="Times New Roman" panose="02020603050405020304" pitchFamily="18" charset="0"/>
              <a:cs typeface="Times New Roman" panose="02020603050405020304" pitchFamily="18" charset="0"/>
            </a:endParaRPr>
          </a:p>
          <a:p>
            <a:endParaRPr lang="en-US" sz="1200" i="1" dirty="0">
              <a:latin typeface="Times New Roman" panose="02020603050405020304" pitchFamily="18" charset="0"/>
              <a:cs typeface="Times New Roman" panose="02020603050405020304" pitchFamily="18" charset="0"/>
            </a:endParaRPr>
          </a:p>
          <a:p>
            <a:endParaRPr lang="en-US" sz="1200" i="1" dirty="0">
              <a:latin typeface="Times New Roman" panose="02020603050405020304" pitchFamily="18" charset="0"/>
              <a:cs typeface="Times New Roman" panose="02020603050405020304" pitchFamily="18" charset="0"/>
            </a:endParaRPr>
          </a:p>
          <a:p>
            <a:endParaRPr lang="es-MX" sz="1200" i="1" dirty="0">
              <a:latin typeface="Times New Roman" panose="02020603050405020304" pitchFamily="18" charset="0"/>
              <a:cs typeface="Times New Roman" panose="02020603050405020304" pitchFamily="18" charset="0"/>
            </a:endParaRPr>
          </a:p>
          <a:p>
            <a:endParaRPr lang="es-MX" sz="1200" i="1" dirty="0">
              <a:latin typeface="Times New Roman" panose="02020603050405020304" pitchFamily="18" charset="0"/>
              <a:cs typeface="Times New Roman" panose="02020603050405020304" pitchFamily="18" charset="0"/>
            </a:endParaRPr>
          </a:p>
          <a:p>
            <a:endParaRPr lang="es-MX"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3188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3" name="Título 2">
            <a:extLst>
              <a:ext uri="{FF2B5EF4-FFF2-40B4-BE49-F238E27FC236}">
                <a16:creationId xmlns:a16="http://schemas.microsoft.com/office/drawing/2014/main" id="{B14DA3BA-1E2E-499C-90CA-AA9EECDF4B54}"/>
              </a:ext>
            </a:extLst>
          </p:cNvPr>
          <p:cNvSpPr>
            <a:spLocks noGrp="1"/>
          </p:cNvSpPr>
          <p:nvPr>
            <p:ph type="title"/>
          </p:nvPr>
        </p:nvSpPr>
        <p:spPr/>
        <p:txBody>
          <a:bodyPr/>
          <a:lstStyle/>
          <a:p>
            <a:r>
              <a:rPr lang="es-MX" dirty="0"/>
              <a:t>Contenido:</a:t>
            </a:r>
          </a:p>
        </p:txBody>
      </p:sp>
      <p:sp>
        <p:nvSpPr>
          <p:cNvPr id="5" name="Marcador de texto 4">
            <a:extLst>
              <a:ext uri="{FF2B5EF4-FFF2-40B4-BE49-F238E27FC236}">
                <a16:creationId xmlns:a16="http://schemas.microsoft.com/office/drawing/2014/main" id="{BD4A3B9A-9AA5-4863-9437-446B6B13538B}"/>
              </a:ext>
            </a:extLst>
          </p:cNvPr>
          <p:cNvSpPr>
            <a:spLocks noGrp="1"/>
          </p:cNvSpPr>
          <p:nvPr>
            <p:ph type="body" idx="1"/>
          </p:nvPr>
        </p:nvSpPr>
        <p:spPr/>
        <p:txBody>
          <a:bodyPr/>
          <a:lstStyle/>
          <a:p>
            <a:pPr marL="152400" indent="0">
              <a:buNone/>
            </a:pPr>
            <a:r>
              <a:rPr lang="es-MX" sz="1800" dirty="0"/>
              <a:t>Uno de los pensamientos más comunes es que el poner una contraseña a nivel usuario no permitirá a otras personas acceder a nuestro equipo y no es importante por ahora para nosotros ya que no guardamos información delicada en nuestros equipos, pero pensemos que es así como tenemos información sumamente delicada. Lo primero que pensaríamos es cifrar nuestro disco ya que esto permitiría tener mis documentos inentendibles en caso de que alguien accediera a ellos y no tuviera la clave de cifrado, pero vamos más allá si roban mi computadora ya con esta protección ¿Mis datos siguen seguros? La respuesta es no, ya que existe un ataque que burla esa protección ya que digámoslo así accede por una puerta trasera, para poder llegar a las llaves de cifrado y </a:t>
            </a:r>
            <a:r>
              <a:rPr lang="es-MX" sz="1800" dirty="0" err="1"/>
              <a:t>urtarlas</a:t>
            </a:r>
            <a:r>
              <a:rPr lang="es-MX" sz="18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5" name="Google Shape;475;p43"/>
          <p:cNvSpPr/>
          <p:nvPr/>
        </p:nvSpPr>
        <p:spPr>
          <a:xfrm>
            <a:off x="258896" y="385589"/>
            <a:ext cx="5662670" cy="372837"/>
          </a:xfrm>
          <a:prstGeom prst="rect">
            <a:avLst/>
          </a:prstGeom>
        </p:spPr>
        <p:txBody>
          <a:bodyPr>
            <a:prstTxWarp prst="textPlain">
              <a:avLst/>
            </a:prstTxWarp>
          </a:bodyPr>
          <a:lstStyle/>
          <a:p>
            <a:pPr lvl="0" algn="ctr"/>
            <a:r>
              <a:rPr lang="es-MX" dirty="0">
                <a:gradFill>
                  <a:gsLst>
                    <a:gs pos="0">
                      <a:srgbClr val="8DF1FF"/>
                    </a:gs>
                    <a:gs pos="30000">
                      <a:srgbClr val="F2CEFF"/>
                    </a:gs>
                    <a:gs pos="100000">
                      <a:srgbClr val="0445FF"/>
                    </a:gs>
                  </a:gsLst>
                  <a:lin ang="8099331" scaled="0"/>
                </a:gradFill>
                <a:latin typeface="Orbitron;900"/>
              </a:rPr>
              <a:t>CIFRADO DE DISCO DURO</a:t>
            </a:r>
            <a:endParaRPr b="0" i="0" dirty="0">
              <a:ln>
                <a:noFill/>
              </a:ln>
              <a:gradFill>
                <a:gsLst>
                  <a:gs pos="0">
                    <a:srgbClr val="8DF1FF"/>
                  </a:gs>
                  <a:gs pos="30000">
                    <a:srgbClr val="F2CEFF"/>
                  </a:gs>
                  <a:gs pos="100000">
                    <a:srgbClr val="0445FF"/>
                  </a:gs>
                </a:gsLst>
                <a:lin ang="8099331" scaled="0"/>
              </a:gradFill>
              <a:latin typeface="Orbitron;900"/>
            </a:endParaRPr>
          </a:p>
        </p:txBody>
      </p:sp>
      <p:sp>
        <p:nvSpPr>
          <p:cNvPr id="476" name="Google Shape;476;p43"/>
          <p:cNvSpPr txBox="1">
            <a:spLocks noGrp="1"/>
          </p:cNvSpPr>
          <p:nvPr>
            <p:ph type="title"/>
          </p:nvPr>
        </p:nvSpPr>
        <p:spPr>
          <a:xfrm>
            <a:off x="44067" y="-15993"/>
            <a:ext cx="6092328" cy="11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200" dirty="0"/>
              <a:t>CIFRADO DE DISCO DURO</a:t>
            </a:r>
            <a:endParaRPr sz="3200" dirty="0"/>
          </a:p>
        </p:txBody>
      </p:sp>
      <p:pic>
        <p:nvPicPr>
          <p:cNvPr id="3" name="Imagen 2">
            <a:extLst>
              <a:ext uri="{FF2B5EF4-FFF2-40B4-BE49-F238E27FC236}">
                <a16:creationId xmlns:a16="http://schemas.microsoft.com/office/drawing/2014/main" id="{1F48B62D-E366-4E4C-879F-5A9DF6FC8AA4}"/>
              </a:ext>
            </a:extLst>
          </p:cNvPr>
          <p:cNvPicPr>
            <a:picLocks noChangeAspect="1"/>
          </p:cNvPicPr>
          <p:nvPr/>
        </p:nvPicPr>
        <p:blipFill rotWithShape="1">
          <a:blip r:embed="rId3">
            <a:clrChange>
              <a:clrFrom>
                <a:srgbClr val="FFFFFF"/>
              </a:clrFrom>
              <a:clrTo>
                <a:srgbClr val="FFFFFF">
                  <a:alpha val="0"/>
                </a:srgbClr>
              </a:clrTo>
            </a:clrChange>
          </a:blip>
          <a:srcRect l="20575" t="66184" r="63288" b="5543"/>
          <a:stretch/>
        </p:blipFill>
        <p:spPr>
          <a:xfrm>
            <a:off x="738939" y="1362749"/>
            <a:ext cx="1145148" cy="1338347"/>
          </a:xfrm>
          <a:prstGeom prst="rect">
            <a:avLst/>
          </a:prstGeom>
        </p:spPr>
      </p:pic>
      <p:pic>
        <p:nvPicPr>
          <p:cNvPr id="4" name="Imagen 3">
            <a:extLst>
              <a:ext uri="{FF2B5EF4-FFF2-40B4-BE49-F238E27FC236}">
                <a16:creationId xmlns:a16="http://schemas.microsoft.com/office/drawing/2014/main" id="{D604ABB2-F168-409F-BA74-BDBF1A903AB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333" b="92889" l="9778" r="94667">
                        <a14:foregroundMark x1="16000" y1="12000" x2="16000" y2="12000"/>
                        <a14:foregroundMark x1="77333" y1="81778" x2="77333" y2="81778"/>
                        <a14:foregroundMark x1="75111" y1="64889" x2="75111" y2="64889"/>
                        <a14:foregroundMark x1="80889" y1="57333" x2="80889" y2="57333"/>
                        <a14:foregroundMark x1="76444" y1="51556" x2="76444" y2="51556"/>
                        <a14:foregroundMark x1="80889" y1="49778" x2="80889" y2="49778"/>
                        <a14:foregroundMark x1="91556" y1="82667" x2="91556" y2="82667"/>
                        <a14:foregroundMark x1="85778" y1="92889" x2="85778" y2="92889"/>
                        <a14:foregroundMark x1="94667" y1="82667" x2="94667" y2="82667"/>
                        <a14:foregroundMark x1="50667" y1="30222" x2="50667" y2="30222"/>
                        <a14:foregroundMark x1="31111" y1="51111" x2="31111" y2="51111"/>
                        <a14:foregroundMark x1="19111" y1="29333" x2="19111" y2="29333"/>
                        <a14:foregroundMark x1="13778" y1="15556" x2="13778" y2="15556"/>
                        <a14:foregroundMark x1="34222" y1="23111" x2="38222" y2="26667"/>
                        <a14:foregroundMark x1="49333" y1="35111" x2="50667" y2="40000"/>
                        <a14:foregroundMark x1="41778" y1="73333" x2="41778" y2="73333"/>
                        <a14:foregroundMark x1="13778" y1="12000" x2="64000" y2="13333"/>
                        <a14:foregroundMark x1="64000" y1="13333" x2="26222" y2="9333"/>
                        <a14:foregroundMark x1="26222" y1="9333" x2="16000" y2="42222"/>
                        <a14:foregroundMark x1="16000" y1="42222" x2="16444" y2="79556"/>
                        <a14:foregroundMark x1="16444" y1="79556" x2="46667" y2="89778"/>
                        <a14:foregroundMark x1="46667" y1="89778" x2="54222" y2="89778"/>
                        <a14:foregroundMark x1="78667" y1="15556" x2="27556" y2="70667"/>
                        <a14:foregroundMark x1="27556" y1="70667" x2="26222" y2="73333"/>
                        <a14:foregroundMark x1="48444" y1="60444" x2="44000" y2="92000"/>
                      </a14:backgroundRemoval>
                    </a14:imgEffect>
                  </a14:imgLayer>
                </a14:imgProps>
              </a:ext>
            </a:extLst>
          </a:blip>
          <a:stretch>
            <a:fillRect/>
          </a:stretch>
        </p:blipFill>
        <p:spPr>
          <a:xfrm>
            <a:off x="6202497" y="1362749"/>
            <a:ext cx="1338347" cy="1338347"/>
          </a:xfrm>
          <a:prstGeom prst="rect">
            <a:avLst/>
          </a:prstGeom>
        </p:spPr>
      </p:pic>
      <p:pic>
        <p:nvPicPr>
          <p:cNvPr id="6" name="Imagen 5">
            <a:extLst>
              <a:ext uri="{FF2B5EF4-FFF2-40B4-BE49-F238E27FC236}">
                <a16:creationId xmlns:a16="http://schemas.microsoft.com/office/drawing/2014/main" id="{01221D15-C3CB-437F-8D9E-A36AD3F7A79E}"/>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3555491" y="1096382"/>
            <a:ext cx="1150142" cy="1071978"/>
          </a:xfrm>
          <a:prstGeom prst="rect">
            <a:avLst/>
          </a:prstGeom>
        </p:spPr>
      </p:pic>
      <p:pic>
        <p:nvPicPr>
          <p:cNvPr id="7" name="Imagen 6">
            <a:extLst>
              <a:ext uri="{FF2B5EF4-FFF2-40B4-BE49-F238E27FC236}">
                <a16:creationId xmlns:a16="http://schemas.microsoft.com/office/drawing/2014/main" id="{B20D9211-7DB1-4E20-B2CE-AF12482A0266}"/>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2725706" y="1871903"/>
            <a:ext cx="1456983" cy="947039"/>
          </a:xfrm>
          <a:prstGeom prst="rect">
            <a:avLst/>
          </a:prstGeom>
        </p:spPr>
      </p:pic>
      <p:pic>
        <p:nvPicPr>
          <p:cNvPr id="8" name="Imagen 7">
            <a:extLst>
              <a:ext uri="{FF2B5EF4-FFF2-40B4-BE49-F238E27FC236}">
                <a16:creationId xmlns:a16="http://schemas.microsoft.com/office/drawing/2014/main" id="{82010847-590D-401F-850F-C4D8510EBCC2}"/>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3804723" y="1957662"/>
            <a:ext cx="2049370" cy="1071978"/>
          </a:xfrm>
          <a:prstGeom prst="rect">
            <a:avLst/>
          </a:prstGeom>
        </p:spPr>
      </p:pic>
      <p:sp>
        <p:nvSpPr>
          <p:cNvPr id="9" name="Flecha: a la derecha 8">
            <a:extLst>
              <a:ext uri="{FF2B5EF4-FFF2-40B4-BE49-F238E27FC236}">
                <a16:creationId xmlns:a16="http://schemas.microsoft.com/office/drawing/2014/main" id="{80A7AF43-518D-4617-A705-73DE006F1B89}"/>
              </a:ext>
            </a:extLst>
          </p:cNvPr>
          <p:cNvSpPr/>
          <p:nvPr/>
        </p:nvSpPr>
        <p:spPr>
          <a:xfrm>
            <a:off x="2170323" y="2168360"/>
            <a:ext cx="683046" cy="15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Flecha: a la derecha 13">
            <a:extLst>
              <a:ext uri="{FF2B5EF4-FFF2-40B4-BE49-F238E27FC236}">
                <a16:creationId xmlns:a16="http://schemas.microsoft.com/office/drawing/2014/main" id="{C2A66105-3DA8-436E-A850-D19907C917FD}"/>
              </a:ext>
            </a:extLst>
          </p:cNvPr>
          <p:cNvSpPr/>
          <p:nvPr/>
        </p:nvSpPr>
        <p:spPr>
          <a:xfrm>
            <a:off x="5550668" y="2177539"/>
            <a:ext cx="683046" cy="15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Imagen 10">
            <a:extLst>
              <a:ext uri="{FF2B5EF4-FFF2-40B4-BE49-F238E27FC236}">
                <a16:creationId xmlns:a16="http://schemas.microsoft.com/office/drawing/2014/main" id="{7B46FD21-21E0-4B40-9489-EDCAD26CCCB0}"/>
              </a:ext>
            </a:extLst>
          </p:cNvPr>
          <p:cNvPicPr>
            <a:picLocks noChangeAspect="1"/>
          </p:cNvPicPr>
          <p:nvPr/>
        </p:nvPicPr>
        <p:blipFill>
          <a:blip r:embed="rId9">
            <a:clrChange>
              <a:clrFrom>
                <a:srgbClr val="25247B"/>
              </a:clrFrom>
              <a:clrTo>
                <a:srgbClr val="25247B">
                  <a:alpha val="0"/>
                </a:srgbClr>
              </a:clrTo>
            </a:clrChange>
          </a:blip>
          <a:stretch>
            <a:fillRect/>
          </a:stretch>
        </p:blipFill>
        <p:spPr>
          <a:xfrm flipH="1">
            <a:off x="2574852" y="2889714"/>
            <a:ext cx="3658862" cy="189351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475;p43">
            <a:extLst>
              <a:ext uri="{FF2B5EF4-FFF2-40B4-BE49-F238E27FC236}">
                <a16:creationId xmlns:a16="http://schemas.microsoft.com/office/drawing/2014/main" id="{ED73EDDF-E86E-4F04-90CD-DD5C3A414DD7}"/>
              </a:ext>
            </a:extLst>
          </p:cNvPr>
          <p:cNvSpPr/>
          <p:nvPr/>
        </p:nvSpPr>
        <p:spPr>
          <a:xfrm>
            <a:off x="1966510" y="1210566"/>
            <a:ext cx="4919032" cy="306970"/>
          </a:xfrm>
          <a:prstGeom prst="rect">
            <a:avLst/>
          </a:prstGeom>
        </p:spPr>
        <p:txBody>
          <a:bodyPr>
            <a:prstTxWarp prst="textPlain">
              <a:avLst/>
            </a:prstTxWarp>
          </a:bodyPr>
          <a:lstStyle/>
          <a:p>
            <a:pPr lvl="0" algn="ctr"/>
            <a:r>
              <a:rPr lang="es-MX" b="0" i="0" dirty="0">
                <a:ln>
                  <a:noFill/>
                </a:ln>
                <a:gradFill>
                  <a:gsLst>
                    <a:gs pos="0">
                      <a:srgbClr val="8DF1FF"/>
                    </a:gs>
                    <a:gs pos="30000">
                      <a:srgbClr val="F2CEFF"/>
                    </a:gs>
                    <a:gs pos="100000">
                      <a:srgbClr val="0445FF"/>
                    </a:gs>
                  </a:gsLst>
                  <a:lin ang="8099331" scaled="0"/>
                </a:gradFill>
                <a:latin typeface="Orbitron;900"/>
              </a:rPr>
              <a:t>SISTEMAS OPERATIVOS</a:t>
            </a:r>
            <a:endParaRPr b="0" i="0" dirty="0">
              <a:ln>
                <a:noFill/>
              </a:ln>
              <a:gradFill>
                <a:gsLst>
                  <a:gs pos="0">
                    <a:srgbClr val="8DF1FF"/>
                  </a:gs>
                  <a:gs pos="30000">
                    <a:srgbClr val="F2CEFF"/>
                  </a:gs>
                  <a:gs pos="100000">
                    <a:srgbClr val="0445FF"/>
                  </a:gs>
                </a:gsLst>
                <a:lin ang="8099331" scaled="0"/>
              </a:gradFill>
              <a:latin typeface="Orbitron;900"/>
            </a:endParaRPr>
          </a:p>
        </p:txBody>
      </p:sp>
      <p:sp>
        <p:nvSpPr>
          <p:cNvPr id="23" name="Google Shape;475;p43">
            <a:extLst>
              <a:ext uri="{FF2B5EF4-FFF2-40B4-BE49-F238E27FC236}">
                <a16:creationId xmlns:a16="http://schemas.microsoft.com/office/drawing/2014/main" id="{CAC6B0D0-1594-4530-B2AA-19130AE61075}"/>
              </a:ext>
            </a:extLst>
          </p:cNvPr>
          <p:cNvSpPr/>
          <p:nvPr/>
        </p:nvSpPr>
        <p:spPr>
          <a:xfrm>
            <a:off x="1645142" y="803462"/>
            <a:ext cx="5517614" cy="255664"/>
          </a:xfrm>
          <a:prstGeom prst="rect">
            <a:avLst/>
          </a:prstGeom>
        </p:spPr>
        <p:txBody>
          <a:bodyPr>
            <a:prstTxWarp prst="textPlain">
              <a:avLst/>
            </a:prstTxWarp>
          </a:bodyPr>
          <a:lstStyle/>
          <a:p>
            <a:pPr lvl="0" algn="ctr"/>
            <a:r>
              <a:rPr lang="es-MX" dirty="0">
                <a:gradFill>
                  <a:gsLst>
                    <a:gs pos="0">
                      <a:srgbClr val="8DF1FF"/>
                    </a:gs>
                    <a:gs pos="30000">
                      <a:srgbClr val="F2CEFF"/>
                    </a:gs>
                    <a:gs pos="100000">
                      <a:srgbClr val="0445FF"/>
                    </a:gs>
                  </a:gsLst>
                  <a:lin ang="8099331" scaled="0"/>
                </a:gradFill>
                <a:latin typeface="Orbitron;900"/>
              </a:rPr>
              <a:t>DISCO EN LOS DIFERENTES</a:t>
            </a:r>
            <a:endParaRPr b="0" i="0" dirty="0">
              <a:ln>
                <a:noFill/>
              </a:ln>
              <a:gradFill>
                <a:gsLst>
                  <a:gs pos="0">
                    <a:srgbClr val="8DF1FF"/>
                  </a:gs>
                  <a:gs pos="30000">
                    <a:srgbClr val="F2CEFF"/>
                  </a:gs>
                  <a:gs pos="100000">
                    <a:srgbClr val="0445FF"/>
                  </a:gs>
                </a:gsLst>
                <a:lin ang="8099331" scaled="0"/>
              </a:gradFill>
              <a:latin typeface="Orbitron;900"/>
            </a:endParaRPr>
          </a:p>
        </p:txBody>
      </p:sp>
      <p:sp>
        <p:nvSpPr>
          <p:cNvPr id="22" name="Google Shape;475;p43">
            <a:extLst>
              <a:ext uri="{FF2B5EF4-FFF2-40B4-BE49-F238E27FC236}">
                <a16:creationId xmlns:a16="http://schemas.microsoft.com/office/drawing/2014/main" id="{8E07286A-0B15-4252-AE65-7F35B065E4D1}"/>
              </a:ext>
            </a:extLst>
          </p:cNvPr>
          <p:cNvSpPr/>
          <p:nvPr/>
        </p:nvSpPr>
        <p:spPr>
          <a:xfrm>
            <a:off x="1553378" y="363881"/>
            <a:ext cx="5664463" cy="288141"/>
          </a:xfrm>
          <a:prstGeom prst="rect">
            <a:avLst/>
          </a:prstGeom>
        </p:spPr>
        <p:txBody>
          <a:bodyPr>
            <a:prstTxWarp prst="textPlain">
              <a:avLst/>
            </a:prstTxWarp>
          </a:bodyPr>
          <a:lstStyle/>
          <a:p>
            <a:pPr lvl="0" algn="ctr"/>
            <a:r>
              <a:rPr lang="es-MX" b="0" i="0" dirty="0">
                <a:ln>
                  <a:noFill/>
                </a:ln>
                <a:gradFill>
                  <a:gsLst>
                    <a:gs pos="0">
                      <a:srgbClr val="8DF1FF"/>
                    </a:gs>
                    <a:gs pos="30000">
                      <a:srgbClr val="F2CEFF"/>
                    </a:gs>
                    <a:gs pos="100000">
                      <a:srgbClr val="0445FF"/>
                    </a:gs>
                  </a:gsLst>
                  <a:lin ang="8099331" scaled="0"/>
                </a:gradFill>
                <a:latin typeface="Orbitron;900"/>
              </a:rPr>
              <a:t>SOFTWARE DE CIFRADO D</a:t>
            </a:r>
            <a:r>
              <a:rPr lang="es-MX" dirty="0">
                <a:gradFill>
                  <a:gsLst>
                    <a:gs pos="0">
                      <a:srgbClr val="8DF1FF"/>
                    </a:gs>
                    <a:gs pos="30000">
                      <a:srgbClr val="F2CEFF"/>
                    </a:gs>
                    <a:gs pos="100000">
                      <a:srgbClr val="0445FF"/>
                    </a:gs>
                  </a:gsLst>
                  <a:lin ang="8099331" scaled="0"/>
                </a:gradFill>
                <a:latin typeface="Orbitron;900"/>
              </a:rPr>
              <a:t>E</a:t>
            </a:r>
            <a:endParaRPr b="0" i="0" dirty="0">
              <a:ln>
                <a:noFill/>
              </a:ln>
              <a:gradFill>
                <a:gsLst>
                  <a:gs pos="0">
                    <a:srgbClr val="8DF1FF"/>
                  </a:gs>
                  <a:gs pos="30000">
                    <a:srgbClr val="F2CEFF"/>
                  </a:gs>
                  <a:gs pos="100000">
                    <a:srgbClr val="0445FF"/>
                  </a:gs>
                </a:gsLst>
                <a:lin ang="8099331" scaled="0"/>
              </a:gradFill>
              <a:latin typeface="Orbitron;900"/>
            </a:endParaRPr>
          </a:p>
        </p:txBody>
      </p:sp>
      <p:sp>
        <p:nvSpPr>
          <p:cNvPr id="3" name="Google Shape;476;p43">
            <a:extLst>
              <a:ext uri="{FF2B5EF4-FFF2-40B4-BE49-F238E27FC236}">
                <a16:creationId xmlns:a16="http://schemas.microsoft.com/office/drawing/2014/main" id="{334E7DFC-BA21-4E86-9A52-497FB1A1E7BB}"/>
              </a:ext>
            </a:extLst>
          </p:cNvPr>
          <p:cNvSpPr txBox="1">
            <a:spLocks/>
          </p:cNvSpPr>
          <p:nvPr/>
        </p:nvSpPr>
        <p:spPr>
          <a:xfrm>
            <a:off x="901504" y="209321"/>
            <a:ext cx="6980606" cy="14013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300"/>
              <a:buFont typeface="Orbitron Black"/>
              <a:buNone/>
              <a:defRPr sz="2300" b="0" i="0" u="none" strike="noStrike" cap="none">
                <a:solidFill>
                  <a:schemeClr val="dk1"/>
                </a:solidFill>
                <a:latin typeface="Orbitron Black"/>
                <a:ea typeface="Orbitron Black"/>
                <a:cs typeface="Orbitron Black"/>
                <a:sym typeface="Orbitron Black"/>
              </a:defRPr>
            </a:lvl1pPr>
            <a:lvl2pPr marR="0" lvl="1" algn="l" rtl="0">
              <a:lnSpc>
                <a:spcPct val="100000"/>
              </a:lnSpc>
              <a:spcBef>
                <a:spcPts val="0"/>
              </a:spcBef>
              <a:spcAft>
                <a:spcPts val="0"/>
              </a:spcAft>
              <a:buClr>
                <a:schemeClr val="dk1"/>
              </a:buClr>
              <a:buSzPts val="2500"/>
              <a:buFont typeface="Orbitron Black"/>
              <a:buNone/>
              <a:defRPr sz="2500" b="0" i="0" u="none" strike="noStrike" cap="none">
                <a:solidFill>
                  <a:schemeClr val="dk1"/>
                </a:solidFill>
                <a:latin typeface="Orbitron Black"/>
                <a:ea typeface="Orbitron Black"/>
                <a:cs typeface="Orbitron Black"/>
                <a:sym typeface="Orbitron Black"/>
              </a:defRPr>
            </a:lvl2pPr>
            <a:lvl3pPr marR="0" lvl="2" algn="l" rtl="0">
              <a:lnSpc>
                <a:spcPct val="100000"/>
              </a:lnSpc>
              <a:spcBef>
                <a:spcPts val="0"/>
              </a:spcBef>
              <a:spcAft>
                <a:spcPts val="0"/>
              </a:spcAft>
              <a:buClr>
                <a:schemeClr val="dk1"/>
              </a:buClr>
              <a:buSzPts val="2500"/>
              <a:buFont typeface="Orbitron Black"/>
              <a:buNone/>
              <a:defRPr sz="2500" b="0" i="0" u="none" strike="noStrike" cap="none">
                <a:solidFill>
                  <a:schemeClr val="dk1"/>
                </a:solidFill>
                <a:latin typeface="Orbitron Black"/>
                <a:ea typeface="Orbitron Black"/>
                <a:cs typeface="Orbitron Black"/>
                <a:sym typeface="Orbitron Black"/>
              </a:defRPr>
            </a:lvl3pPr>
            <a:lvl4pPr marR="0" lvl="3" algn="l" rtl="0">
              <a:lnSpc>
                <a:spcPct val="100000"/>
              </a:lnSpc>
              <a:spcBef>
                <a:spcPts val="0"/>
              </a:spcBef>
              <a:spcAft>
                <a:spcPts val="0"/>
              </a:spcAft>
              <a:buClr>
                <a:schemeClr val="dk1"/>
              </a:buClr>
              <a:buSzPts val="2500"/>
              <a:buFont typeface="Orbitron Black"/>
              <a:buNone/>
              <a:defRPr sz="2500" b="0" i="0" u="none" strike="noStrike" cap="none">
                <a:solidFill>
                  <a:schemeClr val="dk1"/>
                </a:solidFill>
                <a:latin typeface="Orbitron Black"/>
                <a:ea typeface="Orbitron Black"/>
                <a:cs typeface="Orbitron Black"/>
                <a:sym typeface="Orbitron Black"/>
              </a:defRPr>
            </a:lvl4pPr>
            <a:lvl5pPr marR="0" lvl="4" algn="l" rtl="0">
              <a:lnSpc>
                <a:spcPct val="100000"/>
              </a:lnSpc>
              <a:spcBef>
                <a:spcPts val="0"/>
              </a:spcBef>
              <a:spcAft>
                <a:spcPts val="0"/>
              </a:spcAft>
              <a:buClr>
                <a:schemeClr val="dk1"/>
              </a:buClr>
              <a:buSzPts val="2500"/>
              <a:buFont typeface="Orbitron Black"/>
              <a:buNone/>
              <a:defRPr sz="2500" b="0" i="0" u="none" strike="noStrike" cap="none">
                <a:solidFill>
                  <a:schemeClr val="dk1"/>
                </a:solidFill>
                <a:latin typeface="Orbitron Black"/>
                <a:ea typeface="Orbitron Black"/>
                <a:cs typeface="Orbitron Black"/>
                <a:sym typeface="Orbitron Black"/>
              </a:defRPr>
            </a:lvl5pPr>
            <a:lvl6pPr marR="0" lvl="5" algn="l" rtl="0">
              <a:lnSpc>
                <a:spcPct val="100000"/>
              </a:lnSpc>
              <a:spcBef>
                <a:spcPts val="0"/>
              </a:spcBef>
              <a:spcAft>
                <a:spcPts val="0"/>
              </a:spcAft>
              <a:buClr>
                <a:schemeClr val="dk1"/>
              </a:buClr>
              <a:buSzPts val="2500"/>
              <a:buFont typeface="Orbitron Black"/>
              <a:buNone/>
              <a:defRPr sz="2500" b="0" i="0" u="none" strike="noStrike" cap="none">
                <a:solidFill>
                  <a:schemeClr val="dk1"/>
                </a:solidFill>
                <a:latin typeface="Orbitron Black"/>
                <a:ea typeface="Orbitron Black"/>
                <a:cs typeface="Orbitron Black"/>
                <a:sym typeface="Orbitron Black"/>
              </a:defRPr>
            </a:lvl6pPr>
            <a:lvl7pPr marR="0" lvl="6" algn="l" rtl="0">
              <a:lnSpc>
                <a:spcPct val="100000"/>
              </a:lnSpc>
              <a:spcBef>
                <a:spcPts val="0"/>
              </a:spcBef>
              <a:spcAft>
                <a:spcPts val="0"/>
              </a:spcAft>
              <a:buClr>
                <a:schemeClr val="dk1"/>
              </a:buClr>
              <a:buSzPts val="2500"/>
              <a:buFont typeface="Orbitron Black"/>
              <a:buNone/>
              <a:defRPr sz="2500" b="0" i="0" u="none" strike="noStrike" cap="none">
                <a:solidFill>
                  <a:schemeClr val="dk1"/>
                </a:solidFill>
                <a:latin typeface="Orbitron Black"/>
                <a:ea typeface="Orbitron Black"/>
                <a:cs typeface="Orbitron Black"/>
                <a:sym typeface="Orbitron Black"/>
              </a:defRPr>
            </a:lvl7pPr>
            <a:lvl8pPr marR="0" lvl="7" algn="l" rtl="0">
              <a:lnSpc>
                <a:spcPct val="100000"/>
              </a:lnSpc>
              <a:spcBef>
                <a:spcPts val="0"/>
              </a:spcBef>
              <a:spcAft>
                <a:spcPts val="0"/>
              </a:spcAft>
              <a:buClr>
                <a:schemeClr val="dk1"/>
              </a:buClr>
              <a:buSzPts val="2500"/>
              <a:buFont typeface="Orbitron Black"/>
              <a:buNone/>
              <a:defRPr sz="2500" b="0" i="0" u="none" strike="noStrike" cap="none">
                <a:solidFill>
                  <a:schemeClr val="dk1"/>
                </a:solidFill>
                <a:latin typeface="Orbitron Black"/>
                <a:ea typeface="Orbitron Black"/>
                <a:cs typeface="Orbitron Black"/>
                <a:sym typeface="Orbitron Black"/>
              </a:defRPr>
            </a:lvl8pPr>
            <a:lvl9pPr marR="0" lvl="8" algn="l" rtl="0">
              <a:lnSpc>
                <a:spcPct val="100000"/>
              </a:lnSpc>
              <a:spcBef>
                <a:spcPts val="0"/>
              </a:spcBef>
              <a:spcAft>
                <a:spcPts val="0"/>
              </a:spcAft>
              <a:buClr>
                <a:schemeClr val="dk1"/>
              </a:buClr>
              <a:buSzPts val="2500"/>
              <a:buFont typeface="Orbitron Black"/>
              <a:buNone/>
              <a:defRPr sz="2500" b="0" i="0" u="none" strike="noStrike" cap="none">
                <a:solidFill>
                  <a:schemeClr val="dk1"/>
                </a:solidFill>
                <a:latin typeface="Orbitron Black"/>
                <a:ea typeface="Orbitron Black"/>
                <a:cs typeface="Orbitron Black"/>
                <a:sym typeface="Orbitron Black"/>
              </a:defRPr>
            </a:lvl9pPr>
          </a:lstStyle>
          <a:p>
            <a:r>
              <a:rPr lang="es-MX" sz="2800" dirty="0"/>
              <a:t>SOFTWARE DE CIFRADO DE DISCO EN LOS DIFERENTES SISTEMAS OPERATIVOS</a:t>
            </a:r>
          </a:p>
        </p:txBody>
      </p:sp>
      <p:sp>
        <p:nvSpPr>
          <p:cNvPr id="4" name="CuadroTexto 3">
            <a:extLst>
              <a:ext uri="{FF2B5EF4-FFF2-40B4-BE49-F238E27FC236}">
                <a16:creationId xmlns:a16="http://schemas.microsoft.com/office/drawing/2014/main" id="{414DF05B-64D8-4D0C-9041-F7D5D944C777}"/>
              </a:ext>
            </a:extLst>
          </p:cNvPr>
          <p:cNvSpPr txBox="1"/>
          <p:nvPr/>
        </p:nvSpPr>
        <p:spPr>
          <a:xfrm>
            <a:off x="1145754" y="1983036"/>
            <a:ext cx="1641513" cy="307777"/>
          </a:xfrm>
          <a:prstGeom prst="rect">
            <a:avLst/>
          </a:prstGeom>
          <a:noFill/>
        </p:spPr>
        <p:txBody>
          <a:bodyPr wrap="square" rtlCol="0">
            <a:spAutoFit/>
          </a:bodyPr>
          <a:lstStyle/>
          <a:p>
            <a:r>
              <a:rPr lang="es-MX" dirty="0">
                <a:latin typeface="Orbitron Black" panose="02000000000000000000" pitchFamily="2" charset="0"/>
                <a:ea typeface="Orbitron Black" panose="02000000000000000000" pitchFamily="2" charset="0"/>
              </a:rPr>
              <a:t>Windows</a:t>
            </a:r>
            <a:r>
              <a:rPr lang="es-MX" dirty="0"/>
              <a:t> </a:t>
            </a:r>
          </a:p>
        </p:txBody>
      </p:sp>
      <p:sp>
        <p:nvSpPr>
          <p:cNvPr id="5" name="CuadroTexto 4">
            <a:extLst>
              <a:ext uri="{FF2B5EF4-FFF2-40B4-BE49-F238E27FC236}">
                <a16:creationId xmlns:a16="http://schemas.microsoft.com/office/drawing/2014/main" id="{0E602846-6A82-415C-BB5D-C6A5F0F080D6}"/>
              </a:ext>
            </a:extLst>
          </p:cNvPr>
          <p:cNvSpPr txBox="1"/>
          <p:nvPr/>
        </p:nvSpPr>
        <p:spPr>
          <a:xfrm>
            <a:off x="3751243" y="1983036"/>
            <a:ext cx="1641513" cy="307777"/>
          </a:xfrm>
          <a:prstGeom prst="rect">
            <a:avLst/>
          </a:prstGeom>
          <a:noFill/>
        </p:spPr>
        <p:txBody>
          <a:bodyPr wrap="square" rtlCol="0">
            <a:spAutoFit/>
          </a:bodyPr>
          <a:lstStyle/>
          <a:p>
            <a:r>
              <a:rPr lang="es-MX" dirty="0">
                <a:latin typeface="Orbitron Black" panose="02000000000000000000" pitchFamily="2" charset="0"/>
                <a:ea typeface="Orbitron Black" panose="02000000000000000000" pitchFamily="2" charset="0"/>
              </a:rPr>
              <a:t>Mac OS</a:t>
            </a:r>
            <a:r>
              <a:rPr lang="es-MX" dirty="0"/>
              <a:t> </a:t>
            </a:r>
          </a:p>
        </p:txBody>
      </p:sp>
      <p:sp>
        <p:nvSpPr>
          <p:cNvPr id="6" name="CuadroTexto 5">
            <a:extLst>
              <a:ext uri="{FF2B5EF4-FFF2-40B4-BE49-F238E27FC236}">
                <a16:creationId xmlns:a16="http://schemas.microsoft.com/office/drawing/2014/main" id="{3F1A49E5-FB16-498B-9ADB-D572DBCB8573}"/>
              </a:ext>
            </a:extLst>
          </p:cNvPr>
          <p:cNvSpPr txBox="1"/>
          <p:nvPr/>
        </p:nvSpPr>
        <p:spPr>
          <a:xfrm>
            <a:off x="6118034" y="1983035"/>
            <a:ext cx="1641513" cy="307777"/>
          </a:xfrm>
          <a:prstGeom prst="rect">
            <a:avLst/>
          </a:prstGeom>
          <a:noFill/>
        </p:spPr>
        <p:txBody>
          <a:bodyPr wrap="square" rtlCol="0">
            <a:spAutoFit/>
          </a:bodyPr>
          <a:lstStyle/>
          <a:p>
            <a:r>
              <a:rPr lang="es-MX" dirty="0">
                <a:latin typeface="Orbitron Black" panose="02000000000000000000" pitchFamily="2" charset="0"/>
                <a:ea typeface="Orbitron Black" panose="02000000000000000000" pitchFamily="2" charset="0"/>
              </a:rPr>
              <a:t>Linux</a:t>
            </a:r>
            <a:endParaRPr lang="es-MX" dirty="0"/>
          </a:p>
        </p:txBody>
      </p:sp>
      <p:pic>
        <p:nvPicPr>
          <p:cNvPr id="7" name="Imagen 6">
            <a:extLst>
              <a:ext uri="{FF2B5EF4-FFF2-40B4-BE49-F238E27FC236}">
                <a16:creationId xmlns:a16="http://schemas.microsoft.com/office/drawing/2014/main" id="{217A6847-D3BC-4495-AB05-C81B8B76D3A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838940" y="2290812"/>
            <a:ext cx="1641513" cy="858637"/>
          </a:xfrm>
          <a:prstGeom prst="rect">
            <a:avLst/>
          </a:prstGeom>
        </p:spPr>
      </p:pic>
      <p:pic>
        <p:nvPicPr>
          <p:cNvPr id="2050" name="Picture 2" descr="FileVault Archives - The Mac Security Blog">
            <a:extLst>
              <a:ext uri="{FF2B5EF4-FFF2-40B4-BE49-F238E27FC236}">
                <a16:creationId xmlns:a16="http://schemas.microsoft.com/office/drawing/2014/main" id="{3CB43A15-E947-423E-B013-581797AAC73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43659" y="2517237"/>
            <a:ext cx="1472788" cy="957312"/>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489;p45">
            <a:extLst>
              <a:ext uri="{FF2B5EF4-FFF2-40B4-BE49-F238E27FC236}">
                <a16:creationId xmlns:a16="http://schemas.microsoft.com/office/drawing/2014/main" id="{F601B19F-B830-4373-82E8-0E6A976922CE}"/>
              </a:ext>
            </a:extLst>
          </p:cNvPr>
          <p:cNvSpPr txBox="1">
            <a:spLocks/>
          </p:cNvSpPr>
          <p:nvPr/>
        </p:nvSpPr>
        <p:spPr>
          <a:xfrm>
            <a:off x="3852347" y="2189168"/>
            <a:ext cx="943547"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Anaheim" panose="02000503000000000000" pitchFamily="2" charset="0"/>
              </a:rPr>
              <a:t>File Vault</a:t>
            </a:r>
          </a:p>
        </p:txBody>
      </p:sp>
      <p:pic>
        <p:nvPicPr>
          <p:cNvPr id="8" name="Imagen 7">
            <a:extLst>
              <a:ext uri="{FF2B5EF4-FFF2-40B4-BE49-F238E27FC236}">
                <a16:creationId xmlns:a16="http://schemas.microsoft.com/office/drawing/2014/main" id="{4761FCE7-7C8D-4607-9195-D86EA2615C4C}"/>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315095" y="2598270"/>
            <a:ext cx="814332" cy="795246"/>
          </a:xfrm>
          <a:prstGeom prst="rect">
            <a:avLst/>
          </a:prstGeom>
        </p:spPr>
      </p:pic>
      <p:sp>
        <p:nvSpPr>
          <p:cNvPr id="13" name="Google Shape;489;p45">
            <a:extLst>
              <a:ext uri="{FF2B5EF4-FFF2-40B4-BE49-F238E27FC236}">
                <a16:creationId xmlns:a16="http://schemas.microsoft.com/office/drawing/2014/main" id="{5EA33E7F-8D7E-4E59-B72B-8530C36E723D}"/>
              </a:ext>
            </a:extLst>
          </p:cNvPr>
          <p:cNvSpPr txBox="1">
            <a:spLocks/>
          </p:cNvSpPr>
          <p:nvPr/>
        </p:nvSpPr>
        <p:spPr>
          <a:xfrm>
            <a:off x="1362419" y="2178398"/>
            <a:ext cx="943547"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Anaheim" panose="02000503000000000000" pitchFamily="2" charset="0"/>
              </a:rPr>
              <a:t>Bitlocker </a:t>
            </a:r>
          </a:p>
        </p:txBody>
      </p:sp>
      <p:pic>
        <p:nvPicPr>
          <p:cNvPr id="12" name="Imagen 11">
            <a:extLst>
              <a:ext uri="{FF2B5EF4-FFF2-40B4-BE49-F238E27FC236}">
                <a16:creationId xmlns:a16="http://schemas.microsoft.com/office/drawing/2014/main" id="{3EA77EE6-2309-43BD-95A1-4EF928C30F95}"/>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543659" y="3982652"/>
            <a:ext cx="1641514" cy="796967"/>
          </a:xfrm>
          <a:prstGeom prst="rect">
            <a:avLst/>
          </a:prstGeom>
        </p:spPr>
      </p:pic>
      <p:cxnSp>
        <p:nvCxnSpPr>
          <p:cNvPr id="15" name="Conector recto de flecha 14">
            <a:extLst>
              <a:ext uri="{FF2B5EF4-FFF2-40B4-BE49-F238E27FC236}">
                <a16:creationId xmlns:a16="http://schemas.microsoft.com/office/drawing/2014/main" id="{7E5C5190-F9BF-4600-B6C5-27829A24072E}"/>
              </a:ext>
            </a:extLst>
          </p:cNvPr>
          <p:cNvCxnSpPr>
            <a:stCxn id="8" idx="2"/>
            <a:endCxn id="12" idx="1"/>
          </p:cNvCxnSpPr>
          <p:nvPr/>
        </p:nvCxnSpPr>
        <p:spPr>
          <a:xfrm>
            <a:off x="1722261" y="3393516"/>
            <a:ext cx="1821398" cy="98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216EEEB4-250B-4CCB-88E9-F0A8432B648B}"/>
              </a:ext>
            </a:extLst>
          </p:cNvPr>
          <p:cNvCxnSpPr>
            <a:cxnSpLocks/>
            <a:stCxn id="2050" idx="2"/>
          </p:cNvCxnSpPr>
          <p:nvPr/>
        </p:nvCxnSpPr>
        <p:spPr>
          <a:xfrm>
            <a:off x="4280053" y="3474549"/>
            <a:ext cx="0" cy="304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71AF6D28-0AE3-4BFF-B8E9-739642AB566A}"/>
              </a:ext>
            </a:extLst>
          </p:cNvPr>
          <p:cNvCxnSpPr>
            <a:stCxn id="7" idx="2"/>
            <a:endCxn id="12" idx="3"/>
          </p:cNvCxnSpPr>
          <p:nvPr/>
        </p:nvCxnSpPr>
        <p:spPr>
          <a:xfrm flipH="1">
            <a:off x="5185173" y="3149449"/>
            <a:ext cx="1474524" cy="123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033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20B93F2-0502-41AF-BEED-CA4512A4BF3C}"/>
              </a:ext>
            </a:extLst>
          </p:cNvPr>
          <p:cNvSpPr>
            <a:spLocks noGrp="1"/>
          </p:cNvSpPr>
          <p:nvPr>
            <p:ph type="title"/>
          </p:nvPr>
        </p:nvSpPr>
        <p:spPr/>
        <p:txBody>
          <a:bodyPr/>
          <a:lstStyle/>
          <a:p>
            <a:r>
              <a:rPr lang="es-MX" dirty="0"/>
              <a:t>BitLocker</a:t>
            </a:r>
          </a:p>
        </p:txBody>
      </p:sp>
      <p:sp>
        <p:nvSpPr>
          <p:cNvPr id="6" name="CuadroTexto 5">
            <a:extLst>
              <a:ext uri="{FF2B5EF4-FFF2-40B4-BE49-F238E27FC236}">
                <a16:creationId xmlns:a16="http://schemas.microsoft.com/office/drawing/2014/main" id="{A0191981-F7E7-4439-8A95-07FACEA5EEC0}"/>
              </a:ext>
            </a:extLst>
          </p:cNvPr>
          <p:cNvSpPr txBox="1"/>
          <p:nvPr/>
        </p:nvSpPr>
        <p:spPr>
          <a:xfrm>
            <a:off x="1627742" y="1294477"/>
            <a:ext cx="6097836" cy="2554545"/>
          </a:xfrm>
          <a:prstGeom prst="rect">
            <a:avLst/>
          </a:prstGeom>
          <a:noFill/>
        </p:spPr>
        <p:txBody>
          <a:bodyPr wrap="square">
            <a:spAutoFit/>
          </a:bodyPr>
          <a:lstStyle/>
          <a:p>
            <a:pPr marL="285750" indent="-285750">
              <a:buFont typeface="Arial" panose="020B0604020202020204" pitchFamily="34" charset="0"/>
              <a:buChar char="•"/>
            </a:pPr>
            <a:r>
              <a:rPr lang="es-MX" sz="2000" dirty="0">
                <a:latin typeface="Darker Grotesque" panose="020B0604020202020204" charset="0"/>
              </a:rPr>
              <a:t>Conocida también como BitLocker Driver </a:t>
            </a:r>
            <a:r>
              <a:rPr lang="es-MX" sz="2000" dirty="0" err="1">
                <a:latin typeface="Darker Grotesque" panose="020B0604020202020204" charset="0"/>
              </a:rPr>
              <a:t>Encryption</a:t>
            </a:r>
            <a:r>
              <a:rPr lang="es-MX" sz="2000" dirty="0">
                <a:latin typeface="Darker Grotesque" panose="020B0604020202020204" charset="0"/>
              </a:rPr>
              <a:t> [3]</a:t>
            </a:r>
          </a:p>
          <a:p>
            <a:pPr marL="285750" indent="-285750">
              <a:buFont typeface="Arial" panose="020B0604020202020204" pitchFamily="34" charset="0"/>
              <a:buChar char="•"/>
            </a:pPr>
            <a:r>
              <a:rPr lang="es-MX" sz="2000" dirty="0">
                <a:latin typeface="Darker Grotesque" panose="020B0604020202020204" charset="0"/>
              </a:rPr>
              <a:t>Los usuarios son inmunes a las amenazas de fugas de datos provocada por perdida, robo o eliminación incorrecta del disco duro[3] </a:t>
            </a:r>
          </a:p>
          <a:p>
            <a:pPr marL="285750" indent="-285750">
              <a:buFont typeface="Arial" panose="020B0604020202020204" pitchFamily="34" charset="0"/>
              <a:buChar char="•"/>
            </a:pPr>
            <a:r>
              <a:rPr lang="es-MX" sz="2000" dirty="0">
                <a:latin typeface="Darker Grotesque" panose="020B0604020202020204" charset="0"/>
              </a:rPr>
              <a:t>BitLocker está diseñado para prevenir ataques fuera de línea [3]</a:t>
            </a:r>
          </a:p>
          <a:p>
            <a:pPr marL="285750" indent="-285750">
              <a:buFont typeface="Arial" panose="020B0604020202020204" pitchFamily="34" charset="0"/>
              <a:buChar char="•"/>
            </a:pPr>
            <a:r>
              <a:rPr lang="es-MX" sz="2000" dirty="0">
                <a:latin typeface="Darker Grotesque" panose="020B0604020202020204" charset="0"/>
              </a:rPr>
              <a:t>Los ataques a </a:t>
            </a:r>
            <a:r>
              <a:rPr lang="es-MX" sz="2000" dirty="0" err="1">
                <a:latin typeface="Darker Grotesque" panose="020B0604020202020204" charset="0"/>
              </a:rPr>
              <a:t>Bitlocker</a:t>
            </a:r>
            <a:r>
              <a:rPr lang="es-MX" sz="2000" dirty="0">
                <a:latin typeface="Darker Grotesque" panose="020B0604020202020204" charset="0"/>
              </a:rPr>
              <a:t> se basan principalmente en el descifrado de clave o contraseña de desbloqueo [3]</a:t>
            </a:r>
          </a:p>
        </p:txBody>
      </p:sp>
    </p:spTree>
    <p:extLst>
      <p:ext uri="{BB962C8B-B14F-4D97-AF65-F5344CB8AC3E}">
        <p14:creationId xmlns:p14="http://schemas.microsoft.com/office/powerpoint/2010/main" val="2028179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75;p43">
            <a:extLst>
              <a:ext uri="{FF2B5EF4-FFF2-40B4-BE49-F238E27FC236}">
                <a16:creationId xmlns:a16="http://schemas.microsoft.com/office/drawing/2014/main" id="{DAA70274-F9B5-4F63-BF25-C997326CD69A}"/>
              </a:ext>
            </a:extLst>
          </p:cNvPr>
          <p:cNvSpPr/>
          <p:nvPr/>
        </p:nvSpPr>
        <p:spPr>
          <a:xfrm>
            <a:off x="3933671" y="979507"/>
            <a:ext cx="1276658" cy="263058"/>
          </a:xfrm>
          <a:prstGeom prst="rect">
            <a:avLst/>
          </a:prstGeom>
        </p:spPr>
        <p:txBody>
          <a:bodyPr>
            <a:prstTxWarp prst="textPlain">
              <a:avLst/>
            </a:prstTxWarp>
          </a:bodyPr>
          <a:lstStyle/>
          <a:p>
            <a:pPr lvl="0" algn="ctr"/>
            <a:r>
              <a:rPr lang="es-MX" dirty="0">
                <a:gradFill>
                  <a:gsLst>
                    <a:gs pos="0">
                      <a:srgbClr val="8DF1FF"/>
                    </a:gs>
                    <a:gs pos="30000">
                      <a:srgbClr val="F2CEFF"/>
                    </a:gs>
                    <a:gs pos="100000">
                      <a:srgbClr val="0445FF"/>
                    </a:gs>
                  </a:gsLst>
                  <a:lin ang="8099331" scaled="0"/>
                </a:gradFill>
                <a:latin typeface="Orbitron;900"/>
              </a:rPr>
              <a:t>FRIO</a:t>
            </a:r>
            <a:endParaRPr b="0" i="0" dirty="0">
              <a:ln>
                <a:noFill/>
              </a:ln>
              <a:gradFill>
                <a:gsLst>
                  <a:gs pos="0">
                    <a:srgbClr val="8DF1FF"/>
                  </a:gs>
                  <a:gs pos="30000">
                    <a:srgbClr val="F2CEFF"/>
                  </a:gs>
                  <a:gs pos="100000">
                    <a:srgbClr val="0445FF"/>
                  </a:gs>
                </a:gsLst>
                <a:lin ang="8099331" scaled="0"/>
              </a:gradFill>
              <a:latin typeface="Orbitron;900"/>
            </a:endParaRPr>
          </a:p>
        </p:txBody>
      </p:sp>
      <p:sp>
        <p:nvSpPr>
          <p:cNvPr id="4" name="Google Shape;475;p43">
            <a:extLst>
              <a:ext uri="{FF2B5EF4-FFF2-40B4-BE49-F238E27FC236}">
                <a16:creationId xmlns:a16="http://schemas.microsoft.com/office/drawing/2014/main" id="{654F0697-BDA1-4916-8D71-F1DA7446B650}"/>
              </a:ext>
            </a:extLst>
          </p:cNvPr>
          <p:cNvSpPr/>
          <p:nvPr/>
        </p:nvSpPr>
        <p:spPr>
          <a:xfrm>
            <a:off x="1294014" y="516195"/>
            <a:ext cx="6555972" cy="372837"/>
          </a:xfrm>
          <a:prstGeom prst="rect">
            <a:avLst/>
          </a:prstGeom>
        </p:spPr>
        <p:txBody>
          <a:bodyPr>
            <a:prstTxWarp prst="textPlain">
              <a:avLst/>
            </a:prstTxWarp>
          </a:bodyPr>
          <a:lstStyle/>
          <a:p>
            <a:pPr lvl="0" algn="ctr"/>
            <a:r>
              <a:rPr lang="es-MX" dirty="0">
                <a:gradFill>
                  <a:gsLst>
                    <a:gs pos="0">
                      <a:srgbClr val="8DF1FF"/>
                    </a:gs>
                    <a:gs pos="30000">
                      <a:srgbClr val="F2CEFF"/>
                    </a:gs>
                    <a:gs pos="100000">
                      <a:srgbClr val="0445FF"/>
                    </a:gs>
                  </a:gsLst>
                  <a:lin ang="8099331" scaled="0"/>
                </a:gradFill>
                <a:latin typeface="Orbitron;900"/>
              </a:rPr>
              <a:t>ATAQUES DE ARRANQUE EN</a:t>
            </a:r>
            <a:endParaRPr b="0" i="0" dirty="0">
              <a:ln>
                <a:noFill/>
              </a:ln>
              <a:gradFill>
                <a:gsLst>
                  <a:gs pos="0">
                    <a:srgbClr val="8DF1FF"/>
                  </a:gs>
                  <a:gs pos="30000">
                    <a:srgbClr val="F2CEFF"/>
                  </a:gs>
                  <a:gs pos="100000">
                    <a:srgbClr val="0445FF"/>
                  </a:gs>
                </a:gsLst>
                <a:lin ang="8099331" scaled="0"/>
              </a:gradFill>
              <a:latin typeface="Orbitron;900"/>
            </a:endParaRPr>
          </a:p>
        </p:txBody>
      </p:sp>
      <p:sp>
        <p:nvSpPr>
          <p:cNvPr id="2" name="Título 1">
            <a:extLst>
              <a:ext uri="{FF2B5EF4-FFF2-40B4-BE49-F238E27FC236}">
                <a16:creationId xmlns:a16="http://schemas.microsoft.com/office/drawing/2014/main" id="{D26D8BEE-C1D7-41F6-B139-53C5C2012BDC}"/>
              </a:ext>
            </a:extLst>
          </p:cNvPr>
          <p:cNvSpPr>
            <a:spLocks noGrp="1"/>
          </p:cNvSpPr>
          <p:nvPr>
            <p:ph type="title"/>
          </p:nvPr>
        </p:nvSpPr>
        <p:spPr>
          <a:xfrm>
            <a:off x="720000" y="445024"/>
            <a:ext cx="7704000" cy="888017"/>
          </a:xfrm>
        </p:spPr>
        <p:txBody>
          <a:bodyPr/>
          <a:lstStyle/>
          <a:p>
            <a:r>
              <a:rPr lang="es-MX" sz="3200" dirty="0"/>
              <a:t>ATAQUES DE ARRANQUE EN FRIO</a:t>
            </a:r>
          </a:p>
        </p:txBody>
      </p:sp>
      <p:pic>
        <p:nvPicPr>
          <p:cNvPr id="6" name="Imagen 5">
            <a:extLst>
              <a:ext uri="{FF2B5EF4-FFF2-40B4-BE49-F238E27FC236}">
                <a16:creationId xmlns:a16="http://schemas.microsoft.com/office/drawing/2014/main" id="{F6A04901-05FA-43BF-AF04-8B8033DC4643}"/>
              </a:ext>
            </a:extLst>
          </p:cNvPr>
          <p:cNvPicPr>
            <a:picLocks noChangeAspect="1"/>
          </p:cNvPicPr>
          <p:nvPr/>
        </p:nvPicPr>
        <p:blipFill>
          <a:blip r:embed="rId2">
            <a:clrChange>
              <a:clrFrom>
                <a:srgbClr val="88FFFF"/>
              </a:clrFrom>
              <a:clrTo>
                <a:srgbClr val="88FFFF">
                  <a:alpha val="0"/>
                </a:srgbClr>
              </a:clrTo>
            </a:clrChange>
          </a:blip>
          <a:stretch>
            <a:fillRect/>
          </a:stretch>
        </p:blipFill>
        <p:spPr>
          <a:xfrm>
            <a:off x="7238425" y="1552755"/>
            <a:ext cx="2085860" cy="1388045"/>
          </a:xfrm>
          <a:prstGeom prst="rect">
            <a:avLst/>
          </a:prstGeom>
        </p:spPr>
      </p:pic>
      <p:pic>
        <p:nvPicPr>
          <p:cNvPr id="3074" name="Picture 2" descr="Ataque de arranque en frío - Wikipedia, la enciclopedia libre">
            <a:extLst>
              <a:ext uri="{FF2B5EF4-FFF2-40B4-BE49-F238E27FC236}">
                <a16:creationId xmlns:a16="http://schemas.microsoft.com/office/drawing/2014/main" id="{4BED424B-2E5D-4DCF-A14C-EDA96E51F1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60" y="3092345"/>
            <a:ext cx="1496324" cy="112224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806C171F-264B-4A93-80DC-C77A4CDC543A}"/>
              </a:ext>
            </a:extLst>
          </p:cNvPr>
          <p:cNvSpPr txBox="1"/>
          <p:nvPr/>
        </p:nvSpPr>
        <p:spPr>
          <a:xfrm>
            <a:off x="2181340" y="1651826"/>
            <a:ext cx="5192848" cy="1969770"/>
          </a:xfrm>
          <a:prstGeom prst="rect">
            <a:avLst/>
          </a:prstGeom>
          <a:noFill/>
        </p:spPr>
        <p:txBody>
          <a:bodyPr wrap="square" rtlCol="0">
            <a:spAutoFit/>
          </a:bodyPr>
          <a:lstStyle/>
          <a:p>
            <a:pPr marL="285750" indent="-285750">
              <a:buFont typeface="Arial" panose="020B0604020202020204" pitchFamily="34" charset="0"/>
              <a:buChar char="•"/>
            </a:pPr>
            <a:r>
              <a:rPr lang="es-MX" sz="1800" dirty="0">
                <a:latin typeface="Darker Grotesque" panose="020B0604020202020204" charset="0"/>
              </a:rPr>
              <a:t>Es un ataque físico avanzado [3].</a:t>
            </a:r>
          </a:p>
          <a:p>
            <a:endParaRPr lang="es-MX" sz="1800" dirty="0">
              <a:latin typeface="Darker Grotesque" panose="020B0604020202020204" charset="0"/>
            </a:endParaRPr>
          </a:p>
          <a:p>
            <a:pPr marL="285750" indent="-285750">
              <a:buFont typeface="Arial" panose="020B0604020202020204" pitchFamily="34" charset="0"/>
              <a:buChar char="•"/>
            </a:pPr>
            <a:r>
              <a:rPr lang="es-MX" sz="1800" dirty="0">
                <a:latin typeface="Darker Grotesque" panose="020B0604020202020204" charset="0"/>
              </a:rPr>
              <a:t> Roba el contenido de la memoria en computadoras o sistemas portátiles con pantalla bloqueada [6]. Funciona cuando no hacemos un apagado correcto de nuestro equipo.</a:t>
            </a:r>
          </a:p>
          <a:p>
            <a:pPr marL="285750" indent="-285750">
              <a:buFont typeface="Arial" panose="020B0604020202020204" pitchFamily="34" charset="0"/>
              <a:buChar char="•"/>
            </a:pPr>
            <a:endParaRPr lang="es-MX" dirty="0"/>
          </a:p>
        </p:txBody>
      </p:sp>
    </p:spTree>
    <p:extLst>
      <p:ext uri="{BB962C8B-B14F-4D97-AF65-F5344CB8AC3E}">
        <p14:creationId xmlns:p14="http://schemas.microsoft.com/office/powerpoint/2010/main" val="1950510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3EF2D7-2AE7-4DA7-BF7F-8800D97BFE1B}"/>
              </a:ext>
            </a:extLst>
          </p:cNvPr>
          <p:cNvSpPr>
            <a:spLocks noGrp="1"/>
          </p:cNvSpPr>
          <p:nvPr>
            <p:ph type="title"/>
          </p:nvPr>
        </p:nvSpPr>
        <p:spPr/>
        <p:txBody>
          <a:bodyPr/>
          <a:lstStyle/>
          <a:p>
            <a:r>
              <a:rPr lang="es-MX" dirty="0"/>
              <a:t>Remanencia</a:t>
            </a:r>
          </a:p>
        </p:txBody>
      </p:sp>
      <p:sp>
        <p:nvSpPr>
          <p:cNvPr id="3" name="CuadroTexto 2">
            <a:extLst>
              <a:ext uri="{FF2B5EF4-FFF2-40B4-BE49-F238E27FC236}">
                <a16:creationId xmlns:a16="http://schemas.microsoft.com/office/drawing/2014/main" id="{9375DDEB-4FF6-4510-A355-D572CA550EF5}"/>
              </a:ext>
            </a:extLst>
          </p:cNvPr>
          <p:cNvSpPr txBox="1"/>
          <p:nvPr/>
        </p:nvSpPr>
        <p:spPr>
          <a:xfrm>
            <a:off x="720000" y="1017725"/>
            <a:ext cx="7976212" cy="3693319"/>
          </a:xfrm>
          <a:prstGeom prst="rect">
            <a:avLst/>
          </a:prstGeom>
          <a:noFill/>
        </p:spPr>
        <p:txBody>
          <a:bodyPr wrap="square" rtlCol="0">
            <a:spAutoFit/>
          </a:bodyPr>
          <a:lstStyle/>
          <a:p>
            <a:pPr marL="285750" indent="-285750">
              <a:buFont typeface="Arial" panose="020B0604020202020204" pitchFamily="34" charset="0"/>
              <a:buChar char="•"/>
            </a:pPr>
            <a:r>
              <a:rPr lang="es-MX" sz="1800" dirty="0">
                <a:latin typeface="Darker Grotesque" panose="020B0604020202020204" charset="0"/>
              </a:rPr>
              <a:t>Si hacemos una comparación entre el disco duro y la RAM, podemos apreciar que esta última interviene en cada acción realizada en el sistema y que contiene más datos sensibles que el propio disco duro [10].</a:t>
            </a:r>
          </a:p>
          <a:p>
            <a:endParaRPr lang="es-MX" sz="1800" dirty="0">
              <a:latin typeface="Darker Grotesque" panose="020B0604020202020204" charset="0"/>
            </a:endParaRPr>
          </a:p>
          <a:p>
            <a:pPr marL="285750" indent="-285750">
              <a:buFont typeface="Arial" panose="020B0604020202020204" pitchFamily="34" charset="0"/>
              <a:buChar char="•"/>
            </a:pPr>
            <a:r>
              <a:rPr lang="es-MX" sz="1800" dirty="0">
                <a:effectLst/>
                <a:latin typeface="Darker Grotesque" panose="020B0604020202020204" charset="0"/>
                <a:ea typeface="Calibri" panose="020F0502020204030204" pitchFamily="34" charset="0"/>
              </a:rPr>
              <a:t>La memoria no está encriptada y permite, de este modo, el acceso al sistema y su manipulación [10].</a:t>
            </a:r>
          </a:p>
          <a:p>
            <a:endParaRPr lang="es-MX" sz="1800" dirty="0">
              <a:latin typeface="Darker Grotesque" panose="020B0604020202020204" charset="0"/>
              <a:ea typeface="Calibri" panose="020F0502020204030204" pitchFamily="34" charset="0"/>
            </a:endParaRPr>
          </a:p>
          <a:p>
            <a:pPr marL="285750" indent="-285750">
              <a:buFont typeface="Arial" panose="020B0604020202020204" pitchFamily="34" charset="0"/>
              <a:buChar char="•"/>
            </a:pPr>
            <a:r>
              <a:rPr lang="es-MX" sz="1800" dirty="0">
                <a:effectLst/>
                <a:latin typeface="Darker Grotesque" panose="020B0604020202020204" charset="0"/>
                <a:ea typeface="Calibri" panose="020F0502020204030204" pitchFamily="34" charset="0"/>
              </a:rPr>
              <a:t>DRAMS suelen usarse como memoria principal en las computadoras modernas, conceptualmente, </a:t>
            </a:r>
            <a:r>
              <a:rPr lang="es-MX" sz="1800" dirty="0" err="1">
                <a:effectLst/>
                <a:latin typeface="Darker Grotesque" panose="020B0604020202020204" charset="0"/>
                <a:ea typeface="Calibri" panose="020F0502020204030204" pitchFamily="34" charset="0"/>
              </a:rPr>
              <a:t>DRAM´s</a:t>
            </a:r>
            <a:r>
              <a:rPr lang="es-MX" sz="1800" dirty="0">
                <a:effectLst/>
                <a:latin typeface="Darker Grotesque" panose="020B0604020202020204" charset="0"/>
                <a:ea typeface="Calibri" panose="020F0502020204030204" pitchFamily="34" charset="0"/>
              </a:rPr>
              <a:t> es volátil.</a:t>
            </a:r>
            <a:r>
              <a:rPr lang="es-MX" sz="1800" dirty="0">
                <a:effectLst/>
                <a:latin typeface="Darker Grotesque" panose="020B0604020202020204" charset="0"/>
                <a:ea typeface="Calibri" panose="020F0502020204030204" pitchFamily="34" charset="0"/>
                <a:cs typeface="Times New Roman" panose="02020603050405020304" pitchFamily="18" charset="0"/>
              </a:rPr>
              <a:t> [6]</a:t>
            </a:r>
          </a:p>
          <a:p>
            <a:endParaRPr lang="es-MX" sz="1800" dirty="0">
              <a:effectLst/>
              <a:latin typeface="Darker Grotesque" panose="020B060402020202020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s-MX" sz="1800" dirty="0">
                <a:latin typeface="Darker Grotesque" panose="020B0604020202020204" charset="0"/>
              </a:rPr>
              <a:t>Las temperaturas bajas reducen aún más el desvanecimiento de los bits en la RAM. Este efecto se conoce como efecto de remanencia [5]</a:t>
            </a:r>
          </a:p>
          <a:p>
            <a:pPr marL="285750" indent="-285750">
              <a:buFont typeface="Arial" panose="020B0604020202020204" pitchFamily="34" charset="0"/>
              <a:buChar char="•"/>
            </a:pPr>
            <a:endParaRPr lang="es-MX" sz="1800" dirty="0">
              <a:latin typeface="Darker Grotesque" panose="020B0604020202020204" charset="0"/>
            </a:endParaRPr>
          </a:p>
        </p:txBody>
      </p:sp>
    </p:spTree>
    <p:extLst>
      <p:ext uri="{BB962C8B-B14F-4D97-AF65-F5344CB8AC3E}">
        <p14:creationId xmlns:p14="http://schemas.microsoft.com/office/powerpoint/2010/main" val="186495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5DCED2-89F4-43C3-A30C-AD53A9F403B9}"/>
              </a:ext>
            </a:extLst>
          </p:cNvPr>
          <p:cNvSpPr>
            <a:spLocks noGrp="1"/>
          </p:cNvSpPr>
          <p:nvPr>
            <p:ph type="title"/>
          </p:nvPr>
        </p:nvSpPr>
        <p:spPr/>
        <p:txBody>
          <a:bodyPr/>
          <a:lstStyle/>
          <a:p>
            <a:r>
              <a:rPr lang="es-MX" sz="2400" b="1" dirty="0">
                <a:latin typeface="Orbitron Black" panose="02000000000000000000" pitchFamily="2" charset="0"/>
                <a:ea typeface="Orbitron Black" panose="02000000000000000000" pitchFamily="2" charset="0"/>
              </a:rPr>
              <a:t>DRAM</a:t>
            </a:r>
            <a:endParaRPr lang="es-MX" dirty="0">
              <a:latin typeface="Orbitron Black" panose="02000000000000000000" pitchFamily="2" charset="0"/>
              <a:ea typeface="Orbitron Black" panose="02000000000000000000" pitchFamily="2" charset="0"/>
            </a:endParaRPr>
          </a:p>
        </p:txBody>
      </p:sp>
      <p:pic>
        <p:nvPicPr>
          <p:cNvPr id="3" name="Imagen 2">
            <a:extLst>
              <a:ext uri="{FF2B5EF4-FFF2-40B4-BE49-F238E27FC236}">
                <a16:creationId xmlns:a16="http://schemas.microsoft.com/office/drawing/2014/main" id="{DB7FCC67-A510-4AAF-BE1B-CEE72B30E66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92784" y="1113439"/>
            <a:ext cx="8358432" cy="2753481"/>
          </a:xfrm>
          <a:prstGeom prst="rect">
            <a:avLst/>
          </a:prstGeom>
        </p:spPr>
      </p:pic>
      <p:sp>
        <p:nvSpPr>
          <p:cNvPr id="5" name="CuadroTexto 4">
            <a:extLst>
              <a:ext uri="{FF2B5EF4-FFF2-40B4-BE49-F238E27FC236}">
                <a16:creationId xmlns:a16="http://schemas.microsoft.com/office/drawing/2014/main" id="{5B43F4DC-51DE-4794-B5E5-1D079E6771FF}"/>
              </a:ext>
            </a:extLst>
          </p:cNvPr>
          <p:cNvSpPr txBox="1"/>
          <p:nvPr/>
        </p:nvSpPr>
        <p:spPr>
          <a:xfrm>
            <a:off x="2831334" y="3962634"/>
            <a:ext cx="6081310" cy="307777"/>
          </a:xfrm>
          <a:prstGeom prst="rect">
            <a:avLst/>
          </a:prstGeom>
          <a:noFill/>
        </p:spPr>
        <p:txBody>
          <a:bodyPr wrap="square">
            <a:spAutoFit/>
          </a:bodyPr>
          <a:lstStyle/>
          <a:p>
            <a:r>
              <a:rPr lang="es-MX" b="1" dirty="0" err="1"/>
              <a:t>Fig</a:t>
            </a:r>
            <a:r>
              <a:rPr lang="es-MX" b="1" dirty="0"/>
              <a:t> 1</a:t>
            </a:r>
            <a:r>
              <a:rPr lang="es-MX" dirty="0"/>
              <a:t>. </a:t>
            </a:r>
            <a:r>
              <a:rPr lang="es-MX" i="1" dirty="0"/>
              <a:t>Estructura básica de la DRAM [6]</a:t>
            </a:r>
            <a:endParaRPr lang="es-MX" dirty="0"/>
          </a:p>
        </p:txBody>
      </p:sp>
      <p:sp>
        <p:nvSpPr>
          <p:cNvPr id="6" name="CuadroTexto 5">
            <a:extLst>
              <a:ext uri="{FF2B5EF4-FFF2-40B4-BE49-F238E27FC236}">
                <a16:creationId xmlns:a16="http://schemas.microsoft.com/office/drawing/2014/main" id="{B6C28304-B0FE-4E08-9C77-A26EF8CF51F6}"/>
              </a:ext>
            </a:extLst>
          </p:cNvPr>
          <p:cNvSpPr txBox="1"/>
          <p:nvPr/>
        </p:nvSpPr>
        <p:spPr>
          <a:xfrm>
            <a:off x="2229232" y="4099778"/>
            <a:ext cx="6081310" cy="707886"/>
          </a:xfrm>
          <a:prstGeom prst="rect">
            <a:avLst/>
          </a:prstGeom>
          <a:noFill/>
        </p:spPr>
        <p:txBody>
          <a:bodyPr wrap="square">
            <a:spAutoFit/>
          </a:bodyPr>
          <a:lstStyle/>
          <a:p>
            <a:endParaRPr lang="es-MX" sz="2000" dirty="0">
              <a:latin typeface="Darker Grotesque" panose="020B0604020202020204" charset="0"/>
            </a:endParaRPr>
          </a:p>
          <a:p>
            <a:r>
              <a:rPr lang="es-MX" sz="2000" b="0" i="0" u="none" strike="noStrike" baseline="0" dirty="0">
                <a:latin typeface="Darker Grotesque" panose="020B0604020202020204" charset="0"/>
              </a:rPr>
              <a:t>Una celda DRAM es esencialmente un capacitor.</a:t>
            </a:r>
          </a:p>
        </p:txBody>
      </p:sp>
    </p:spTree>
    <p:extLst>
      <p:ext uri="{BB962C8B-B14F-4D97-AF65-F5344CB8AC3E}">
        <p14:creationId xmlns:p14="http://schemas.microsoft.com/office/powerpoint/2010/main" val="516092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F3DC44-8E33-4F66-B39A-F25F2DF8AA46}"/>
              </a:ext>
            </a:extLst>
          </p:cNvPr>
          <p:cNvSpPr>
            <a:spLocks noGrp="1"/>
          </p:cNvSpPr>
          <p:nvPr>
            <p:ph type="title"/>
          </p:nvPr>
        </p:nvSpPr>
        <p:spPr/>
        <p:txBody>
          <a:bodyPr/>
          <a:lstStyle/>
          <a:p>
            <a:r>
              <a:rPr lang="es-MX" dirty="0"/>
              <a:t>Implementaciones del ataque </a:t>
            </a:r>
          </a:p>
        </p:txBody>
      </p:sp>
      <p:sp>
        <p:nvSpPr>
          <p:cNvPr id="3" name="CuadroTexto 2">
            <a:extLst>
              <a:ext uri="{FF2B5EF4-FFF2-40B4-BE49-F238E27FC236}">
                <a16:creationId xmlns:a16="http://schemas.microsoft.com/office/drawing/2014/main" id="{3E2F0FB0-DC16-4180-BD01-C0FE88A7F9BC}"/>
              </a:ext>
            </a:extLst>
          </p:cNvPr>
          <p:cNvSpPr txBox="1"/>
          <p:nvPr/>
        </p:nvSpPr>
        <p:spPr>
          <a:xfrm>
            <a:off x="322314" y="1017725"/>
            <a:ext cx="8736376" cy="3970318"/>
          </a:xfrm>
          <a:prstGeom prst="rect">
            <a:avLst/>
          </a:prstGeom>
          <a:noFill/>
        </p:spPr>
        <p:txBody>
          <a:bodyPr wrap="square" rtlCol="0">
            <a:spAutoFit/>
          </a:bodyPr>
          <a:lstStyle/>
          <a:p>
            <a:pPr marL="342900" indent="-342900">
              <a:buFont typeface="+mj-lt"/>
              <a:buAutoNum type="arabicPeriod"/>
            </a:pPr>
            <a:r>
              <a:rPr lang="es-MX" sz="1800" b="1" dirty="0">
                <a:latin typeface="Darker Grotesque" panose="020B0604020202020204" charset="0"/>
              </a:rPr>
              <a:t>Arranque en caliente (</a:t>
            </a:r>
            <a:r>
              <a:rPr lang="es-MX" sz="1800" b="1" dirty="0" err="1">
                <a:latin typeface="Darker Grotesque" panose="020B0604020202020204" charset="0"/>
              </a:rPr>
              <a:t>Warm</a:t>
            </a:r>
            <a:r>
              <a:rPr lang="es-MX" sz="1800" b="1" dirty="0">
                <a:latin typeface="Darker Grotesque" panose="020B0604020202020204" charset="0"/>
              </a:rPr>
              <a:t> </a:t>
            </a:r>
            <a:r>
              <a:rPr lang="es-MX" sz="1800" b="1" dirty="0" err="1">
                <a:latin typeface="Darker Grotesque" panose="020B0604020202020204" charset="0"/>
              </a:rPr>
              <a:t>Boot</a:t>
            </a:r>
            <a:r>
              <a:rPr lang="es-MX" sz="1800" b="1" dirty="0">
                <a:latin typeface="Darker Grotesque" panose="020B0604020202020204" charset="0"/>
              </a:rPr>
              <a:t>) en el sistema de la víctima </a:t>
            </a:r>
            <a:r>
              <a:rPr lang="es-MX" sz="1800" dirty="0">
                <a:latin typeface="Darker Grotesque" panose="020B0604020202020204" charset="0"/>
              </a:rPr>
              <a:t>[6].</a:t>
            </a:r>
          </a:p>
          <a:p>
            <a:pPr marL="342900" indent="-342900">
              <a:buFont typeface="+mj-lt"/>
              <a:buAutoNum type="arabicPeriod"/>
            </a:pPr>
            <a:endParaRPr lang="es-MX" sz="1800" dirty="0">
              <a:latin typeface="Darker Grotesque" panose="020B0604020202020204" charset="0"/>
            </a:endParaRPr>
          </a:p>
          <a:p>
            <a:pPr marL="342900" indent="196850">
              <a:buFont typeface="Arial" panose="020B0604020202020204" pitchFamily="34" charset="0"/>
              <a:buChar char="•"/>
            </a:pPr>
            <a:r>
              <a:rPr lang="es-MX" sz="1800" dirty="0">
                <a:latin typeface="Darker Grotesque" panose="020B0604020202020204" charset="0"/>
              </a:rPr>
              <a:t> </a:t>
            </a:r>
            <a:r>
              <a:rPr lang="es-MX" sz="1800" dirty="0">
                <a:effectLst/>
                <a:latin typeface="Darker Grotesque" panose="020B0604020202020204" charset="0"/>
                <a:ea typeface="Calibri" panose="020F0502020204030204" pitchFamily="34" charset="0"/>
                <a:cs typeface="Times New Roman" panose="02020603050405020304" pitchFamily="18" charset="0"/>
              </a:rPr>
              <a:t>un procedimiento de reinicio de los sistemas operativos, en el sistema informático de la víctima [6].</a:t>
            </a:r>
          </a:p>
          <a:p>
            <a:pPr marL="342900" indent="196850">
              <a:buFont typeface="Arial" panose="020B0604020202020204" pitchFamily="34" charset="0"/>
              <a:buChar char="•"/>
            </a:pPr>
            <a:r>
              <a:rPr lang="es-MX" sz="1800" dirty="0">
                <a:latin typeface="Darker Grotesque" panose="020B0604020202020204" charset="0"/>
                <a:cs typeface="Times New Roman" panose="02020603050405020304" pitchFamily="18" charset="0"/>
              </a:rPr>
              <a:t>Volcado de memoria, se puede usar USB o arranque de red [6].</a:t>
            </a:r>
            <a:endParaRPr lang="es-MX" sz="1800" dirty="0">
              <a:latin typeface="Darker Grotesque" panose="020B0604020202020204" charset="0"/>
            </a:endParaRPr>
          </a:p>
          <a:p>
            <a:endParaRPr lang="es-MX" sz="1800" dirty="0">
              <a:latin typeface="Darker Grotesque" panose="020B0604020202020204" charset="0"/>
            </a:endParaRPr>
          </a:p>
          <a:p>
            <a:r>
              <a:rPr lang="es-MX" sz="1800" dirty="0">
                <a:latin typeface="Darker Grotesque" panose="020B0604020202020204" charset="0"/>
              </a:rPr>
              <a:t>2. </a:t>
            </a:r>
            <a:r>
              <a:rPr lang="es-MX" sz="1800" b="1" dirty="0">
                <a:latin typeface="Darker Grotesque" panose="020B0604020202020204" charset="0"/>
              </a:rPr>
              <a:t>Arranque en frío en el sistema de víctimas </a:t>
            </a:r>
            <a:r>
              <a:rPr lang="es-MX" sz="1800" dirty="0">
                <a:latin typeface="Darker Grotesque" panose="020B0604020202020204" charset="0"/>
              </a:rPr>
              <a:t>[6].</a:t>
            </a:r>
          </a:p>
          <a:p>
            <a:pPr marL="285750" indent="-15875">
              <a:buFont typeface="Arial" panose="020B0604020202020204" pitchFamily="34" charset="0"/>
              <a:buChar char="•"/>
            </a:pPr>
            <a:r>
              <a:rPr lang="es-MX" sz="1800" dirty="0">
                <a:latin typeface="Darker Grotesque" panose="020B0604020202020204" charset="0"/>
              </a:rPr>
              <a:t>corta brevemente la energía de la máquina, luego la restaura y arranca un </a:t>
            </a:r>
            <a:r>
              <a:rPr lang="es-MX" sz="1800" dirty="0" err="1">
                <a:latin typeface="Darker Grotesque" panose="020B0604020202020204" charset="0"/>
              </a:rPr>
              <a:t>kernel</a:t>
            </a:r>
            <a:r>
              <a:rPr lang="es-MX" sz="1800" dirty="0">
                <a:latin typeface="Darker Grotesque" panose="020B0604020202020204" charset="0"/>
              </a:rPr>
              <a:t> personalizado [2]</a:t>
            </a:r>
          </a:p>
          <a:p>
            <a:pPr marL="285750" indent="-15875">
              <a:buFont typeface="Arial" panose="020B0604020202020204" pitchFamily="34" charset="0"/>
              <a:buChar char="•"/>
            </a:pPr>
            <a:r>
              <a:rPr lang="es-MX" sz="1800" dirty="0">
                <a:latin typeface="Darker Grotesque" panose="020B0604020202020204" charset="0"/>
              </a:rPr>
              <a:t>esto priva al sistema operativo de cualquier oportunidad de limpiar la memoria antes de apagarse.[2]</a:t>
            </a:r>
          </a:p>
          <a:p>
            <a:pPr marL="342900" indent="-342900">
              <a:buFont typeface="+mj-lt"/>
              <a:buAutoNum type="arabicPeriod"/>
            </a:pPr>
            <a:endParaRPr lang="es-MX" sz="1800" dirty="0">
              <a:latin typeface="Darker Grotesque" panose="020B0604020202020204" charset="0"/>
            </a:endParaRPr>
          </a:p>
          <a:p>
            <a:r>
              <a:rPr lang="es-MX" sz="1800" dirty="0">
                <a:latin typeface="Darker Grotesque" panose="020B0604020202020204" charset="0"/>
              </a:rPr>
              <a:t>3. </a:t>
            </a:r>
            <a:r>
              <a:rPr lang="es-MX" sz="1800" b="1" dirty="0">
                <a:latin typeface="Darker Grotesque" panose="020B0604020202020204" charset="0"/>
              </a:rPr>
              <a:t>Congelación y transferencia del módulo DRAM al sistema del atacante</a:t>
            </a:r>
            <a:r>
              <a:rPr lang="es-MX" sz="1800" dirty="0">
                <a:latin typeface="Darker Grotesque" panose="020B0604020202020204" charset="0"/>
              </a:rPr>
              <a:t>[6].</a:t>
            </a:r>
          </a:p>
          <a:p>
            <a:pPr marL="285750" indent="-15875">
              <a:buFont typeface="Arial" panose="020B0604020202020204" pitchFamily="34" charset="0"/>
              <a:buChar char="•"/>
            </a:pPr>
            <a:r>
              <a:rPr lang="es-MX" sz="1800" dirty="0">
                <a:latin typeface="Darker Grotesque" panose="020B0604020202020204" charset="0"/>
              </a:rPr>
              <a:t> Este ataque priva al BIOS original y al hardware de la PC de cualquier posibilidad de borrar la memoria en el arranque </a:t>
            </a:r>
          </a:p>
          <a:p>
            <a:pPr marL="342900" indent="-342900">
              <a:buFont typeface="+mj-lt"/>
              <a:buAutoNum type="arabicPeriod"/>
            </a:pPr>
            <a:endParaRPr lang="es-MX" sz="1800" dirty="0">
              <a:latin typeface="Darker Grotesque" panose="020B0604020202020204" charset="0"/>
            </a:endParaRPr>
          </a:p>
        </p:txBody>
      </p:sp>
    </p:spTree>
    <p:extLst>
      <p:ext uri="{BB962C8B-B14F-4D97-AF65-F5344CB8AC3E}">
        <p14:creationId xmlns:p14="http://schemas.microsoft.com/office/powerpoint/2010/main" val="3919798742"/>
      </p:ext>
    </p:extLst>
  </p:cSld>
  <p:clrMapOvr>
    <a:masterClrMapping/>
  </p:clrMapOvr>
</p:sld>
</file>

<file path=ppt/theme/theme1.xml><?xml version="1.0" encoding="utf-8"?>
<a:theme xmlns:a="http://schemas.openxmlformats.org/drawingml/2006/main" name="The Use of AI in Marketing by Slidesgo">
  <a:themeElements>
    <a:clrScheme name="Simple Light">
      <a:dk1>
        <a:srgbClr val="191919"/>
      </a:dk1>
      <a:lt1>
        <a:srgbClr val="FFFFFF"/>
      </a:lt1>
      <a:dk2>
        <a:srgbClr val="E8E8E8"/>
      </a:dk2>
      <a:lt2>
        <a:srgbClr val="FFFFFF"/>
      </a:lt2>
      <a:accent1>
        <a:srgbClr val="0445FF"/>
      </a:accent1>
      <a:accent2>
        <a:srgbClr val="F2CEFF"/>
      </a:accent2>
      <a:accent3>
        <a:srgbClr val="8DF1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3230</TotalTime>
  <Words>1707</Words>
  <Application>Microsoft Office PowerPoint</Application>
  <PresentationFormat>Presentación en pantalla (16:9)</PresentationFormat>
  <Paragraphs>107</Paragraphs>
  <Slides>14</Slides>
  <Notes>6</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14</vt:i4>
      </vt:variant>
    </vt:vector>
  </HeadingPairs>
  <TitlesOfParts>
    <vt:vector size="24" baseType="lpstr">
      <vt:lpstr>Nunito Light</vt:lpstr>
      <vt:lpstr>Orbitron;900</vt:lpstr>
      <vt:lpstr>Amasis MT Pro Light</vt:lpstr>
      <vt:lpstr>Darker Grotesque</vt:lpstr>
      <vt:lpstr>Anaheim</vt:lpstr>
      <vt:lpstr>Orbitron Black</vt:lpstr>
      <vt:lpstr>Times New Roman</vt:lpstr>
      <vt:lpstr>Arial</vt:lpstr>
      <vt:lpstr>Roboto Condensed Light</vt:lpstr>
      <vt:lpstr>The Use of AI in Marketing by Slidesgo</vt:lpstr>
      <vt:lpstr>CIFRADO DEL  DISCO DURO ¿DATOS SEGUROS?</vt:lpstr>
      <vt:lpstr>Contenido:</vt:lpstr>
      <vt:lpstr>CIFRADO DE DISCO DURO</vt:lpstr>
      <vt:lpstr>Presentación de PowerPoint</vt:lpstr>
      <vt:lpstr>BitLocker</vt:lpstr>
      <vt:lpstr>ATAQUES DE ARRANQUE EN FRIO</vt:lpstr>
      <vt:lpstr>Remanencia</vt:lpstr>
      <vt:lpstr>DRAM</vt:lpstr>
      <vt:lpstr>Implementaciones del ataque </vt:lpstr>
      <vt:lpstr>Defensa contra el ataque</vt:lpstr>
      <vt:lpstr>ATAQUE DE ARRANQUE FRIO EN DRAM4</vt:lpstr>
      <vt:lpstr>REFEREANCIAS Y BIBLIOGRAFIA</vt:lpstr>
      <vt:lpstr>REFERENCIAS Y BIBLIOGRAFIA</vt:lpstr>
      <vt:lpstr>REFEREANCIAS Y 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CIFRADO DEL  DISCO DURO ¿DATOS SEGUROS?</dc:title>
  <dc:creator>DELL</dc:creator>
  <cp:lastModifiedBy>GISELLE ESPINOSA CORTEZ</cp:lastModifiedBy>
  <cp:revision>7</cp:revision>
  <dcterms:modified xsi:type="dcterms:W3CDTF">2022-03-30T15:43:17Z</dcterms:modified>
</cp:coreProperties>
</file>