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95" r:id="rId2"/>
  </p:sldMasterIdLst>
  <p:notesMasterIdLst>
    <p:notesMasterId r:id="rId32"/>
  </p:notesMasterIdLst>
  <p:handoutMasterIdLst>
    <p:handoutMasterId r:id="rId33"/>
  </p:handoutMasterIdLst>
  <p:sldIdLst>
    <p:sldId id="256" r:id="rId3"/>
    <p:sldId id="1500" r:id="rId4"/>
    <p:sldId id="1502" r:id="rId5"/>
    <p:sldId id="1353" r:id="rId6"/>
    <p:sldId id="1478" r:id="rId7"/>
    <p:sldId id="1520" r:id="rId8"/>
    <p:sldId id="1455" r:id="rId9"/>
    <p:sldId id="1529" r:id="rId10"/>
    <p:sldId id="1521" r:id="rId11"/>
    <p:sldId id="1522" r:id="rId12"/>
    <p:sldId id="1504" r:id="rId13"/>
    <p:sldId id="1506" r:id="rId14"/>
    <p:sldId id="1508" r:id="rId15"/>
    <p:sldId id="1509" r:id="rId16"/>
    <p:sldId id="1524" r:id="rId17"/>
    <p:sldId id="1510" r:id="rId18"/>
    <p:sldId id="1511" r:id="rId19"/>
    <p:sldId id="1512" r:id="rId20"/>
    <p:sldId id="1513" r:id="rId21"/>
    <p:sldId id="1514" r:id="rId22"/>
    <p:sldId id="1528" r:id="rId23"/>
    <p:sldId id="1515" r:id="rId24"/>
    <p:sldId id="1516" r:id="rId25"/>
    <p:sldId id="1517" r:id="rId26"/>
    <p:sldId id="1518" r:id="rId27"/>
    <p:sldId id="1527" r:id="rId28"/>
    <p:sldId id="1526" r:id="rId29"/>
    <p:sldId id="1525" r:id="rId30"/>
    <p:sldId id="1484" r:id="rId31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47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2DDE10-E154-45AA-9C89-091A85916E4B}" type="datetimeFigureOut">
              <a:rPr lang="zh-TW" altLang="en-US"/>
              <a:pPr>
                <a:defRPr/>
              </a:pPr>
              <a:t>2017/8/11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D20F6C-BC49-4773-98F5-094F77AD07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759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7C6D31-52E3-406E-AD21-AA1A3B681A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744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3B8FAE9-0D78-4A3C-BAD3-2ABD73A9E172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1200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802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506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105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0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74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860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90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538"/>
            <a:ext cx="9144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0928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28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928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9F686-FFF0-460D-8155-2DF8A4EBCA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2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E5467-2E33-4DC0-A1F1-26FE4357E6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72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8950" y="260350"/>
            <a:ext cx="2125663" cy="5832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229350" cy="5832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7648-8345-40E9-A2B4-13E62225D0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99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6313" y="1125538"/>
            <a:ext cx="41783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3393-3263-4E5B-928F-3CA078B71A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661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4176713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86313" y="1125538"/>
            <a:ext cx="4178300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684588"/>
            <a:ext cx="4176713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86313" y="3684588"/>
            <a:ext cx="4178300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DE271-FCC2-402F-8E0C-1F61FAB31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16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86313" y="1125538"/>
            <a:ext cx="4178300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86313" y="3684588"/>
            <a:ext cx="4178300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22A5-0B0E-40DD-A2A0-9822335DE2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8354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25538"/>
            <a:ext cx="8507413" cy="49672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5896A-9622-426F-8A0B-05F15D7FB8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241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383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強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819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81925" cy="406717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4"/>
          <p:cNvSpPr/>
          <p:nvPr/>
        </p:nvSpPr>
        <p:spPr>
          <a:xfrm>
            <a:off x="990600" y="2743200"/>
            <a:ext cx="2971800" cy="1652588"/>
          </a:xfrm>
          <a:prstGeom prst="ellipse">
            <a:avLst/>
          </a:prstGeom>
          <a:solidFill>
            <a:srgbClr val="FF0000">
              <a:alpha val="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4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5A0A-4D6D-411B-A971-DCB8A4C596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35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375E4-F476-4B36-8A56-EF433FB236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52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6313" y="1125538"/>
            <a:ext cx="4178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A91F9-F356-42D1-8C7B-95FB9CDCC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81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691EA-D763-4CDA-9112-4FB3A84D2E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40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499F7-8559-47AD-A7E1-F361EF25A7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7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E5074-7802-41F6-AE86-7B3BA60A5D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1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9860-8EF3-4864-AC26-AF57BCF78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343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748BE-B4B3-4FA4-BA2A-33DC7359F4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73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062663"/>
            <a:ext cx="439737" cy="385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64263"/>
            <a:ext cx="2133600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32661262-37A9-4CCE-AF43-CC34AF8947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507413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2825"/>
            <a:ext cx="21336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538"/>
            <a:ext cx="9144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05" r:id="rId11"/>
    <p:sldLayoutId id="2147484606" r:id="rId12"/>
    <p:sldLayoutId id="2147484607" r:id="rId13"/>
    <p:sldLayoutId id="2147484608" r:id="rId14"/>
    <p:sldLayoutId id="214748460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2DB01-65F1-4AD0-BDB0-BFA347FA4DD3}" type="slidenum">
              <a:rPr lang="en-US" altLang="zh-TW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609600"/>
            <a:ext cx="8839200" cy="2438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Handover Management in SDN-based Mobile Networks</a:t>
            </a:r>
            <a:endParaRPr lang="zh-TW" altLang="zh-TW" sz="4400" b="1" dirty="0">
              <a:solidFill>
                <a:schemeClr val="tx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6364" y="3298043"/>
            <a:ext cx="6537036" cy="1752600"/>
          </a:xfrm>
        </p:spPr>
        <p:txBody>
          <a:bodyPr/>
          <a:lstStyle/>
          <a:p>
            <a:r>
              <a:rPr kumimoji="0" lang="en-US" altLang="zh-TW" sz="2400" dirty="0" smtClean="0">
                <a:latin typeface="+mj-lt"/>
              </a:rPr>
              <a:t>Advisor	</a:t>
            </a:r>
            <a:r>
              <a:rPr kumimoji="0" lang="en-US" altLang="zh-TW" sz="2400" dirty="0" smtClean="0">
                <a:latin typeface="+mj-lt"/>
              </a:rPr>
              <a:t>:</a:t>
            </a:r>
            <a:r>
              <a:rPr kumimoji="0" lang="en-US" altLang="zh-TW" sz="2400" dirty="0" smtClean="0">
                <a:latin typeface="+mj-lt"/>
              </a:rPr>
              <a:t>Professor </a:t>
            </a:r>
            <a:r>
              <a:rPr kumimoji="0" lang="en-US" altLang="zh-TW" sz="2400" dirty="0" err="1" smtClean="0">
                <a:latin typeface="+mj-lt"/>
              </a:rPr>
              <a:t>Bih</a:t>
            </a:r>
            <a:r>
              <a:rPr kumimoji="0" lang="en-US" altLang="zh-TW" sz="2400" dirty="0" smtClean="0">
                <a:latin typeface="+mj-lt"/>
              </a:rPr>
              <a:t>-Hwang Lee</a:t>
            </a:r>
          </a:p>
          <a:p>
            <a:r>
              <a:rPr lang="en-US" altLang="zh-TW" sz="2400" dirty="0" smtClean="0">
                <a:latin typeface="+mj-lt"/>
              </a:rPr>
              <a:t>Student</a:t>
            </a:r>
            <a:r>
              <a:rPr lang="en-US" altLang="zh-TW" sz="2400" dirty="0" smtClean="0">
                <a:latin typeface="+mj-lt"/>
              </a:rPr>
              <a:t>	</a:t>
            </a:r>
            <a:r>
              <a:rPr lang="en-US" altLang="zh-TW" sz="2400" dirty="0" smtClean="0">
                <a:latin typeface="+mj-lt"/>
              </a:rPr>
              <a:t>:</a:t>
            </a:r>
            <a:r>
              <a:rPr lang="en-US" altLang="zh-TW" sz="2400" dirty="0" smtClean="0">
                <a:latin typeface="+mj-lt"/>
              </a:rPr>
              <a:t>Muhammad </a:t>
            </a:r>
            <a:r>
              <a:rPr lang="en-US" altLang="zh-TW" sz="2400" dirty="0" err="1" smtClean="0">
                <a:latin typeface="+mj-lt"/>
              </a:rPr>
              <a:t>Farid</a:t>
            </a:r>
            <a:r>
              <a:rPr lang="en-US" altLang="zh-TW" sz="2400" dirty="0" smtClean="0">
                <a:latin typeface="+mj-lt"/>
              </a:rPr>
              <a:t> </a:t>
            </a:r>
            <a:r>
              <a:rPr lang="en-US" altLang="zh-TW" sz="2400" dirty="0" err="1" smtClean="0">
                <a:latin typeface="+mj-lt"/>
              </a:rPr>
              <a:t>Wajdi</a:t>
            </a:r>
            <a:endParaRPr lang="en-US" altLang="zh-TW" sz="2400" dirty="0">
              <a:latin typeface="+mj-lt"/>
            </a:endParaRPr>
          </a:p>
          <a:p>
            <a:pPr eaLnBrk="1" hangingPunct="1">
              <a:tabLst>
                <a:tab pos="1162050" algn="l"/>
              </a:tabLst>
            </a:pPr>
            <a:r>
              <a:rPr lang="en-US" altLang="zh-TW" sz="2400" dirty="0" smtClean="0">
                <a:latin typeface="+mj-lt"/>
              </a:rPr>
              <a:t>Date		:2017/08/12</a:t>
            </a:r>
            <a:endParaRPr lang="en-US" altLang="zh-TW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Mobility Management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X2 based handover procedure in </a:t>
            </a:r>
            <a:r>
              <a:rPr lang="en-US" sz="2400" dirty="0" smtClean="0"/>
              <a:t>LTE</a:t>
            </a:r>
          </a:p>
          <a:p>
            <a:r>
              <a:rPr lang="en-US" sz="2400" dirty="0"/>
              <a:t>Handovers in IP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506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X2 based handover procedure in </a:t>
            </a:r>
            <a:r>
              <a:rPr lang="en-US" dirty="0" smtClean="0"/>
              <a:t>LTE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X2 </a:t>
            </a:r>
            <a:r>
              <a:rPr lang="en-US" sz="2400" dirty="0" smtClean="0"/>
              <a:t>interface makes </a:t>
            </a:r>
            <a:r>
              <a:rPr lang="en-US" sz="2400" dirty="0"/>
              <a:t>this approach a distributed </a:t>
            </a:r>
            <a:r>
              <a:rPr lang="en-US" sz="2400" dirty="0" smtClean="0"/>
              <a:t>one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handover procedure </a:t>
            </a:r>
            <a:r>
              <a:rPr lang="en-US" sz="2400" dirty="0"/>
              <a:t>is composed of following three </a:t>
            </a:r>
            <a:r>
              <a:rPr lang="en-US" sz="2400" dirty="0" smtClean="0"/>
              <a:t>phases:</a:t>
            </a:r>
          </a:p>
          <a:p>
            <a:pPr lvl="1"/>
            <a:r>
              <a:rPr lang="en-US" sz="2400" dirty="0" smtClean="0"/>
              <a:t>Handover preparation</a:t>
            </a:r>
          </a:p>
          <a:p>
            <a:pPr lvl="1"/>
            <a:r>
              <a:rPr lang="en-US" sz="2400" dirty="0" smtClean="0"/>
              <a:t>Handover execution</a:t>
            </a:r>
          </a:p>
          <a:p>
            <a:pPr lvl="1"/>
            <a:r>
              <a:rPr lang="en-US" sz="2400" dirty="0" smtClean="0"/>
              <a:t>Handover completion</a:t>
            </a:r>
            <a:endParaRPr lang="en-US" sz="2400" dirty="0" smtClean="0"/>
          </a:p>
          <a:p>
            <a:r>
              <a:rPr lang="en-US" sz="2400" dirty="0"/>
              <a:t>when the handover decision is taken, on </a:t>
            </a:r>
            <a:r>
              <a:rPr lang="en-US" sz="2400" dirty="0" smtClean="0"/>
              <a:t>the basis </a:t>
            </a:r>
            <a:r>
              <a:rPr lang="en-US" sz="2400" dirty="0"/>
              <a:t>of a mobile node’s report sent to serving </a:t>
            </a:r>
            <a:r>
              <a:rPr lang="en-US" sz="2400" dirty="0" err="1" smtClean="0"/>
              <a:t>eNodeB</a:t>
            </a:r>
            <a:endParaRPr lang="en-US" sz="2400" dirty="0" smtClean="0"/>
          </a:p>
          <a:p>
            <a:r>
              <a:rPr lang="en-US" sz="2400" dirty="0"/>
              <a:t>In LTE the GTP protocol is used to </a:t>
            </a:r>
            <a:r>
              <a:rPr lang="en-US" sz="2400" dirty="0" smtClean="0"/>
              <a:t>establish tunnels </a:t>
            </a:r>
            <a:r>
              <a:rPr lang="en-US" sz="2400" dirty="0"/>
              <a:t>for terminals, between S-GW and P-GW (Packet </a:t>
            </a:r>
            <a:r>
              <a:rPr lang="en-US" sz="2400" dirty="0" smtClean="0"/>
              <a:t>Data Network </a:t>
            </a:r>
            <a:r>
              <a:rPr lang="en-US" sz="2400" dirty="0"/>
              <a:t>Gateway), and between S-GW and </a:t>
            </a:r>
            <a:r>
              <a:rPr lang="en-US" sz="2400" dirty="0" smtClean="0"/>
              <a:t>MME.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881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Intra-frequency X2 based handover in LTE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39056"/>
            <a:ext cx="7810500" cy="44672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508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Handovers in IP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latest generations of mobile networks and probably </a:t>
            </a:r>
            <a:r>
              <a:rPr lang="en-US" sz="2400" dirty="0" smtClean="0"/>
              <a:t>in the </a:t>
            </a:r>
            <a:r>
              <a:rPr lang="en-US" sz="2400" dirty="0"/>
              <a:t>future ones the IP protocol will be the only one used </a:t>
            </a:r>
            <a:r>
              <a:rPr lang="en-US" sz="2400" dirty="0" smtClean="0"/>
              <a:t>on every </a:t>
            </a:r>
            <a:r>
              <a:rPr lang="en-US" sz="2400" dirty="0"/>
              <a:t>interface except CPRI (Common Public Radio Interface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added value of such approach is simplification </a:t>
            </a:r>
            <a:r>
              <a:rPr lang="en-US" sz="2400" dirty="0" smtClean="0"/>
              <a:t>of the </a:t>
            </a:r>
            <a:r>
              <a:rPr lang="en-US" sz="2400" dirty="0"/>
              <a:t>inter-system (so-called vertical) </a:t>
            </a:r>
            <a:r>
              <a:rPr lang="en-US" sz="2400" dirty="0" smtClean="0"/>
              <a:t>handover.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main </a:t>
            </a:r>
            <a:r>
              <a:rPr lang="en-US" sz="2400" dirty="0"/>
              <a:t>goal of Mobile IP is to allow for </a:t>
            </a:r>
            <a:r>
              <a:rPr lang="en-US" sz="2400" dirty="0" smtClean="0"/>
              <a:t>location-independent routing </a:t>
            </a:r>
            <a:r>
              <a:rPr lang="en-US" sz="2400" dirty="0"/>
              <a:t>of IP </a:t>
            </a:r>
            <a:r>
              <a:rPr lang="en-US" sz="2400" dirty="0" smtClean="0"/>
              <a:t>packets.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49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Handovers in IP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general, in IP networks there is no separation of </a:t>
            </a:r>
            <a:r>
              <a:rPr lang="en-US" sz="2400" dirty="0" smtClean="0"/>
              <a:t>control and </a:t>
            </a:r>
            <a:r>
              <a:rPr lang="en-US" sz="2400" dirty="0"/>
              <a:t>data planes, therefore in the centralized case data </a:t>
            </a:r>
            <a:r>
              <a:rPr lang="en-US" sz="2400" dirty="0" smtClean="0"/>
              <a:t>and control </a:t>
            </a:r>
            <a:r>
              <a:rPr lang="en-US" sz="2400" dirty="0"/>
              <a:t>plane operations have to be </a:t>
            </a:r>
            <a:r>
              <a:rPr lang="en-US" sz="2400" dirty="0" smtClean="0"/>
              <a:t>centralized.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In the context of this paper it is worth to note that the </a:t>
            </a:r>
            <a:r>
              <a:rPr lang="en-US" sz="2400" dirty="0" smtClean="0"/>
              <a:t>basic goal </a:t>
            </a:r>
            <a:r>
              <a:rPr lang="en-US" sz="2400" dirty="0"/>
              <a:t>of all IETF mobility approaches is to cope with </a:t>
            </a:r>
            <a:r>
              <a:rPr lang="en-US" sz="2400" dirty="0" smtClean="0"/>
              <a:t>the necessity </a:t>
            </a:r>
            <a:r>
              <a:rPr lang="en-US" sz="2400" dirty="0"/>
              <a:t>of IP address change caused by the mobility </a:t>
            </a:r>
            <a:r>
              <a:rPr lang="en-US" sz="2400" dirty="0" smtClean="0"/>
              <a:t>of nodes.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837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Mobility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anagement Foundations 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Existing Mobility Management Approaches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 smtClean="0"/>
              <a:t>IV.	Handover Management in SDN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V.	Conclusion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Handover Management in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SDN </a:t>
            </a:r>
            <a:r>
              <a:rPr lang="en-US" sz="2400" dirty="0"/>
              <a:t>original properties lie on: separation of data and </a:t>
            </a:r>
            <a:r>
              <a:rPr lang="en-US" sz="2400" dirty="0" smtClean="0"/>
              <a:t>control planes </a:t>
            </a:r>
            <a:r>
              <a:rPr lang="en-US" sz="2400" dirty="0"/>
              <a:t>and centralization (at least logical) of the control </a:t>
            </a:r>
            <a:r>
              <a:rPr lang="en-US" sz="2400" dirty="0" smtClean="0"/>
              <a:t>plane (the </a:t>
            </a:r>
            <a:r>
              <a:rPr lang="en-US" sz="2400" dirty="0"/>
              <a:t>data plane is distributed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SDN is a high level of programmability of the control </a:t>
            </a:r>
            <a:r>
              <a:rPr lang="en-US" sz="2400" dirty="0" smtClean="0"/>
              <a:t>plane, which </a:t>
            </a:r>
            <a:r>
              <a:rPr lang="en-US" sz="2400" dirty="0"/>
              <a:t>can be programmed by an operator or user nearly </a:t>
            </a:r>
            <a:r>
              <a:rPr lang="en-US" sz="2400" dirty="0" smtClean="0"/>
              <a:t>from scratch.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SDN controller can dynamically change </a:t>
            </a:r>
            <a:r>
              <a:rPr lang="en-US" sz="2400" dirty="0" smtClean="0"/>
              <a:t>the forwarding </a:t>
            </a:r>
            <a:r>
              <a:rPr lang="en-US" sz="2400" dirty="0"/>
              <a:t>rules for each flow by appropriate update </a:t>
            </a:r>
            <a:r>
              <a:rPr lang="en-US" sz="2400" dirty="0" smtClean="0"/>
              <a:t>of forwarding </a:t>
            </a:r>
            <a:r>
              <a:rPr lang="en-US" sz="2400" dirty="0"/>
              <a:t>tables of SDN </a:t>
            </a:r>
            <a:r>
              <a:rPr lang="en-US" sz="2400" dirty="0" smtClean="0"/>
              <a:t>switches.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365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Handover Management in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the past in 3GPP mobile systems we had no possibility for direct manipulation of routing and we solved this problem using GTP tunnels.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SDN gives the ability to handle mobility not only per user but also per flow basis.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SDN can contribute significantly to load balancing of the radio and the fixed part of the mobile network.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090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Handover Management in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order to apply </a:t>
            </a:r>
            <a:r>
              <a:rPr lang="en-US" sz="2400" dirty="0"/>
              <a:t>SDN </a:t>
            </a:r>
            <a:r>
              <a:rPr lang="en-US" sz="2400" dirty="0" smtClean="0"/>
              <a:t>to wireless </a:t>
            </a:r>
            <a:r>
              <a:rPr lang="en-US" sz="2400" dirty="0"/>
              <a:t>networks the base stations (</a:t>
            </a:r>
            <a:r>
              <a:rPr lang="en-US" sz="2400" dirty="0" err="1"/>
              <a:t>eNodeB</a:t>
            </a:r>
            <a:r>
              <a:rPr lang="en-US" sz="2400" dirty="0"/>
              <a:t>) </a:t>
            </a:r>
            <a:r>
              <a:rPr lang="en-US" sz="2400" dirty="0" smtClean="0"/>
              <a:t>have to support </a:t>
            </a:r>
            <a:r>
              <a:rPr lang="en-US" sz="2400" dirty="0"/>
              <a:t>the </a:t>
            </a:r>
            <a:r>
              <a:rPr lang="en-US" sz="2400" dirty="0" err="1"/>
              <a:t>OpenFlow</a:t>
            </a:r>
            <a:r>
              <a:rPr lang="en-US" sz="2400" dirty="0"/>
              <a:t> </a:t>
            </a:r>
            <a:r>
              <a:rPr lang="en-US" sz="2400" dirty="0" smtClean="0"/>
              <a:t>protocol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SDN based mobile </a:t>
            </a:r>
            <a:r>
              <a:rPr lang="en-US" sz="2400" dirty="0"/>
              <a:t>networks the controller has to include MME </a:t>
            </a:r>
            <a:r>
              <a:rPr lang="en-US" sz="2400" dirty="0" smtClean="0"/>
              <a:t>and PCRF </a:t>
            </a:r>
            <a:r>
              <a:rPr lang="en-US" sz="2400" dirty="0"/>
              <a:t>(Policy and Charging Rules Function) functionality </a:t>
            </a:r>
            <a:r>
              <a:rPr lang="en-US" sz="2400" dirty="0" smtClean="0"/>
              <a:t>in order </a:t>
            </a:r>
            <a:r>
              <a:rPr lang="en-US" sz="2400" dirty="0"/>
              <a:t>to handle data transfer and handle mobility in the </a:t>
            </a:r>
            <a:r>
              <a:rPr lang="en-US" sz="2400" dirty="0" smtClean="0"/>
              <a:t>whole network</a:t>
            </a:r>
            <a:r>
              <a:rPr lang="en-US" sz="2400" dirty="0"/>
              <a:t>, moreover it has to handle mobility management </a:t>
            </a:r>
            <a:r>
              <a:rPr lang="en-US" sz="2400" dirty="0" smtClean="0"/>
              <a:t>in the </a:t>
            </a:r>
            <a:r>
              <a:rPr lang="en-US" sz="2400" dirty="0"/>
              <a:t>idle and connected state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owever </a:t>
            </a:r>
            <a:r>
              <a:rPr lang="en-US" sz="2400" dirty="0"/>
              <a:t>common in the </a:t>
            </a:r>
            <a:r>
              <a:rPr lang="en-US" sz="2400" dirty="0" smtClean="0"/>
              <a:t>SDN based </a:t>
            </a:r>
            <a:r>
              <a:rPr lang="en-US" sz="2400" dirty="0"/>
              <a:t>approach is the centralization (global or semi-global) </a:t>
            </a:r>
            <a:r>
              <a:rPr lang="en-US" sz="2400" dirty="0" smtClean="0"/>
              <a:t>of control </a:t>
            </a:r>
            <a:r>
              <a:rPr lang="en-US" sz="2400" dirty="0"/>
              <a:t>and real-time management (autonomic) functions </a:t>
            </a:r>
            <a:r>
              <a:rPr lang="en-US" sz="2400" dirty="0" smtClean="0"/>
              <a:t>in the </a:t>
            </a:r>
            <a:r>
              <a:rPr lang="en-US" sz="2400" dirty="0"/>
              <a:t>controller and reduction of intelligence of base stations </a:t>
            </a:r>
            <a:r>
              <a:rPr lang="en-US" sz="2400" dirty="0" smtClean="0"/>
              <a:t>and other </a:t>
            </a:r>
            <a:r>
              <a:rPr lang="en-US" sz="2400" dirty="0"/>
              <a:t>nodes (S-GWs/P-GWs) of the mobile </a:t>
            </a:r>
            <a:r>
              <a:rPr lang="en-US" sz="2400" dirty="0" smtClean="0"/>
              <a:t>network.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3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Handover Management in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short analysis of three different variants of SDN usage in mobile networks is presented.</a:t>
            </a:r>
          </a:p>
          <a:p>
            <a:pPr lvl="1"/>
            <a:r>
              <a:rPr lang="en-US" sz="2400" i="1" dirty="0"/>
              <a:t>Centralized </a:t>
            </a:r>
            <a:r>
              <a:rPr lang="en-US" sz="2400" i="1" dirty="0" smtClean="0"/>
              <a:t>SDN</a:t>
            </a:r>
          </a:p>
          <a:p>
            <a:pPr lvl="1"/>
            <a:r>
              <a:rPr lang="en-US" sz="2400" i="1" dirty="0"/>
              <a:t>Semi-centralized </a:t>
            </a:r>
            <a:r>
              <a:rPr lang="en-US" sz="2400" i="1" dirty="0" smtClean="0"/>
              <a:t>SDN</a:t>
            </a:r>
          </a:p>
          <a:p>
            <a:pPr lvl="1"/>
            <a:r>
              <a:rPr lang="en-US" sz="2400" i="1" dirty="0"/>
              <a:t>Hierarchical SDN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8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/>
              <a:t>II.	</a:t>
            </a:r>
            <a:r>
              <a:rPr lang="en-US" sz="2800" dirty="0" smtClean="0"/>
              <a:t>Mobility </a:t>
            </a:r>
            <a:r>
              <a:rPr lang="en-US" sz="2800" dirty="0"/>
              <a:t>M</a:t>
            </a:r>
            <a:r>
              <a:rPr lang="en-US" sz="2800" dirty="0" smtClean="0"/>
              <a:t>anagement Foundations </a:t>
            </a:r>
          </a:p>
          <a:p>
            <a:pPr marL="0" indent="0">
              <a:buNone/>
            </a:pPr>
            <a:r>
              <a:rPr lang="en-US" altLang="zh-TW" sz="2800" dirty="0" smtClean="0"/>
              <a:t>III.	</a:t>
            </a:r>
            <a:r>
              <a:rPr lang="en-US" sz="2800" dirty="0" smtClean="0"/>
              <a:t>Existing Mobility Management Approaches</a:t>
            </a:r>
            <a:endParaRPr lang="en-US" sz="2800" dirty="0"/>
          </a:p>
          <a:p>
            <a:pPr marL="0" indent="0">
              <a:buNone/>
            </a:pPr>
            <a:r>
              <a:rPr lang="en-US" altLang="zh-TW" sz="2800" dirty="0" smtClean="0"/>
              <a:t>IV.	Handover Management in SDN</a:t>
            </a:r>
          </a:p>
          <a:p>
            <a:pPr marL="0" indent="0">
              <a:buNone/>
            </a:pPr>
            <a:r>
              <a:rPr lang="en-US" altLang="zh-TW" sz="2800" dirty="0" smtClean="0"/>
              <a:t>V.	Conclusion</a:t>
            </a:r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0874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Centralized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Only logically </a:t>
            </a:r>
            <a:r>
              <a:rPr lang="en-US" sz="2400" dirty="0"/>
              <a:t>single controller </a:t>
            </a:r>
            <a:r>
              <a:rPr lang="en-US" sz="2400" dirty="0" smtClean="0"/>
              <a:t>exists, </a:t>
            </a:r>
            <a:r>
              <a:rPr lang="en-US" sz="2400" dirty="0"/>
              <a:t>it can be </a:t>
            </a:r>
            <a:r>
              <a:rPr lang="en-US" sz="2400" dirty="0" smtClean="0"/>
              <a:t>however implemented </a:t>
            </a:r>
            <a:r>
              <a:rPr lang="en-US" sz="2400" dirty="0"/>
              <a:t>as a </a:t>
            </a:r>
            <a:r>
              <a:rPr lang="en-US" sz="2400" dirty="0" smtClean="0"/>
              <a:t>cloud.</a:t>
            </a:r>
          </a:p>
          <a:p>
            <a:r>
              <a:rPr lang="en-US" sz="2400" dirty="0"/>
              <a:t>This approach requires many </a:t>
            </a:r>
            <a:r>
              <a:rPr lang="en-US" sz="2400" dirty="0" smtClean="0"/>
              <a:t>high quality </a:t>
            </a:r>
            <a:r>
              <a:rPr lang="en-US" sz="2400" dirty="0"/>
              <a:t>control links, which provides deterministic and </a:t>
            </a:r>
            <a:r>
              <a:rPr lang="en-US" sz="2400" dirty="0" smtClean="0"/>
              <a:t>low delay </a:t>
            </a:r>
            <a:r>
              <a:rPr lang="en-US" sz="2400" dirty="0"/>
              <a:t>communication with all the data plane nodes, </a:t>
            </a:r>
            <a:r>
              <a:rPr lang="en-US" sz="2400" dirty="0" smtClean="0"/>
              <a:t>including radio </a:t>
            </a:r>
            <a:r>
              <a:rPr lang="en-US" sz="2400" dirty="0"/>
              <a:t>nodes and the controller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controller exchanges </a:t>
            </a:r>
            <a:r>
              <a:rPr lang="en-US" sz="2400" dirty="0"/>
              <a:t>such information only with the RAN node </a:t>
            </a:r>
            <a:r>
              <a:rPr lang="en-US" sz="2400" dirty="0" smtClean="0"/>
              <a:t>that actually </a:t>
            </a:r>
            <a:r>
              <a:rPr lang="en-US" sz="2400" dirty="0"/>
              <a:t>handles the data session and the one that will handle </a:t>
            </a:r>
            <a:r>
              <a:rPr lang="en-US" sz="2400" dirty="0" smtClean="0"/>
              <a:t>it after </a:t>
            </a:r>
            <a:r>
              <a:rPr lang="en-US" sz="2400" dirty="0"/>
              <a:t>handover execution and </a:t>
            </a:r>
            <a:r>
              <a:rPr lang="en-US" sz="2400" dirty="0" smtClean="0"/>
              <a:t>switches.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handover decisions </a:t>
            </a:r>
            <a:r>
              <a:rPr lang="en-US" sz="2400" dirty="0" smtClean="0"/>
              <a:t>can be </a:t>
            </a:r>
            <a:r>
              <a:rPr lang="en-US" sz="2400" dirty="0"/>
              <a:t>based on a global network view and take into account </a:t>
            </a:r>
            <a:r>
              <a:rPr lang="en-US" sz="2400" dirty="0" smtClean="0"/>
              <a:t>many important </a:t>
            </a:r>
            <a:r>
              <a:rPr lang="en-US" sz="2400" dirty="0"/>
              <a:t>parameters like </a:t>
            </a:r>
            <a:r>
              <a:rPr lang="en-US" sz="2400" dirty="0" err="1" smtClean="0"/>
              <a:t>radi</a:t>
            </a:r>
            <a:r>
              <a:rPr lang="en-US" sz="2400" dirty="0" smtClean="0"/>
              <a:t> network </a:t>
            </a:r>
            <a:r>
              <a:rPr lang="en-US" sz="2400" dirty="0"/>
              <a:t>load, wired </a:t>
            </a:r>
            <a:r>
              <a:rPr lang="en-US" sz="2400" dirty="0" smtClean="0"/>
              <a:t>links load</a:t>
            </a:r>
            <a:r>
              <a:rPr lang="en-US" sz="2400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564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Message </a:t>
            </a:r>
            <a:r>
              <a:rPr lang="en-US" sz="2800" dirty="0"/>
              <a:t>sequence chart for handover in centralized SDN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993" y="1350169"/>
            <a:ext cx="4457007" cy="45974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4267200" cy="46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4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Centralized SDN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81" y="1089025"/>
            <a:ext cx="6569637" cy="49672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83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Semi-centralized </a:t>
            </a:r>
            <a:r>
              <a:rPr lang="en-US" dirty="0"/>
              <a:t>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semi-centralized approach there are multiple </a:t>
            </a:r>
            <a:r>
              <a:rPr lang="en-US" sz="2400" dirty="0" smtClean="0"/>
              <a:t>SDN controllers </a:t>
            </a:r>
            <a:r>
              <a:rPr lang="en-US" sz="2400" dirty="0"/>
              <a:t>that typically serve independent </a:t>
            </a:r>
            <a:r>
              <a:rPr lang="en-US" sz="2400" dirty="0" smtClean="0"/>
              <a:t>geographical regions.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In order to handle such handovers every radio node </a:t>
            </a:r>
            <a:r>
              <a:rPr lang="en-US" sz="2400" dirty="0" smtClean="0"/>
              <a:t>should broadcast </a:t>
            </a:r>
            <a:r>
              <a:rPr lang="en-US" sz="2400" dirty="0"/>
              <a:t>information about its domain </a:t>
            </a:r>
            <a:r>
              <a:rPr lang="en-US" sz="2400" dirty="0" smtClean="0"/>
              <a:t>membership.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view of the network is limited to two </a:t>
            </a:r>
            <a:r>
              <a:rPr lang="en-US" sz="2400" dirty="0" smtClean="0"/>
              <a:t>domains only,</a:t>
            </a:r>
            <a:r>
              <a:rPr lang="en-US" sz="2400" dirty="0"/>
              <a:t> </a:t>
            </a:r>
            <a:r>
              <a:rPr lang="en-US" sz="2400" dirty="0" smtClean="0"/>
              <a:t>The number </a:t>
            </a:r>
            <a:r>
              <a:rPr lang="en-US" sz="2400" dirty="0"/>
              <a:t>and size of controller domains may have </a:t>
            </a:r>
            <a:r>
              <a:rPr lang="en-US" sz="2400" dirty="0" smtClean="0"/>
              <a:t>important impact </a:t>
            </a:r>
            <a:r>
              <a:rPr lang="en-US" sz="2400" dirty="0"/>
              <a:t>on number of inter-domain </a:t>
            </a:r>
            <a:r>
              <a:rPr lang="en-US" sz="2400" dirty="0" smtClean="0"/>
              <a:t>handovers.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92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Semi-centralized SDN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59" y="1170652"/>
            <a:ext cx="7278882" cy="49672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995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The hierarchical SDN designed for mobility handling is an evolution of the semi-centralized approach.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 can be assumed that there are only two layers of controllers, The lower layer of controllers is composed of distributed controllers like in the previous variant, however there exists also a controller at the higher level of the controllers’ hierarchy.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upper layer controller if used for handling of inter-domain handovers has to pass additional information between handover domains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15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benefit of this approach is that inter-domain </a:t>
            </a:r>
            <a:r>
              <a:rPr lang="en-US" sz="2400" dirty="0" smtClean="0"/>
              <a:t>operations are </a:t>
            </a:r>
            <a:r>
              <a:rPr lang="en-US" sz="2400" dirty="0"/>
              <a:t>based on a global network view, due to </a:t>
            </a:r>
            <a:r>
              <a:rPr lang="en-US" sz="2400" dirty="0" smtClean="0"/>
              <a:t>additional information </a:t>
            </a:r>
            <a:r>
              <a:rPr lang="en-US" sz="2400" dirty="0"/>
              <a:t>exchange between controllers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drawbacks of this approach lies on a bit more </a:t>
            </a:r>
            <a:r>
              <a:rPr lang="en-US" sz="2400" dirty="0" smtClean="0"/>
              <a:t>complex information </a:t>
            </a:r>
            <a:r>
              <a:rPr lang="en-US" sz="2400" dirty="0"/>
              <a:t>exchange that in the semi-centralized case </a:t>
            </a:r>
            <a:r>
              <a:rPr lang="en-US" sz="2400" dirty="0" smtClean="0"/>
              <a:t>and includes </a:t>
            </a:r>
            <a:r>
              <a:rPr lang="en-US" sz="2400" dirty="0"/>
              <a:t>pretty intensive information exchange between </a:t>
            </a:r>
            <a:r>
              <a:rPr lang="en-US" sz="2400" dirty="0" smtClean="0"/>
              <a:t>this controller </a:t>
            </a:r>
            <a:r>
              <a:rPr lang="en-US" sz="2400" dirty="0"/>
              <a:t>and the lower layer </a:t>
            </a:r>
            <a:r>
              <a:rPr lang="en-US" sz="2400" dirty="0" smtClean="0"/>
              <a:t>controllers.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966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</a:t>
            </a:r>
            <a:r>
              <a:rPr lang="en-US" dirty="0" smtClean="0"/>
              <a:t>SDN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62795"/>
            <a:ext cx="6124575" cy="4286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8921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II.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Mobility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anagement Foundations 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III.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Existing Mobility Management Approaches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IV.	Handover Management in SDN</a:t>
            </a:r>
          </a:p>
          <a:p>
            <a:pPr marL="0" indent="0">
              <a:buNone/>
            </a:pPr>
            <a:r>
              <a:rPr lang="en-US" altLang="zh-TW" sz="2400" dirty="0" smtClean="0"/>
              <a:t>V.	Conclusion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this paper we presented benefits of using SDN in </a:t>
            </a:r>
            <a:r>
              <a:rPr lang="en-US" sz="2400" dirty="0" smtClean="0"/>
              <a:t>mobile networks </a:t>
            </a:r>
            <a:r>
              <a:rPr lang="en-US" sz="2400" dirty="0"/>
              <a:t>for connected-state mobility </a:t>
            </a:r>
            <a:r>
              <a:rPr lang="en-US" sz="2400" dirty="0" smtClean="0"/>
              <a:t>management.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entralized </a:t>
            </a:r>
            <a:r>
              <a:rPr lang="en-US" sz="2400" dirty="0"/>
              <a:t>or </a:t>
            </a:r>
            <a:r>
              <a:rPr lang="en-US" sz="2400" dirty="0" smtClean="0"/>
              <a:t>semi-centralized handover </a:t>
            </a:r>
            <a:r>
              <a:rPr lang="en-US" sz="2400" dirty="0"/>
              <a:t>decisions that can be based on </a:t>
            </a:r>
            <a:r>
              <a:rPr lang="en-US" sz="2400" dirty="0" smtClean="0"/>
              <a:t>multiple criterions in a </a:t>
            </a:r>
            <a:r>
              <a:rPr lang="en-US" sz="2400" dirty="0"/>
              <a:t>way that optimize the usage of the network resources </a:t>
            </a:r>
            <a:r>
              <a:rPr lang="en-US" sz="2400" dirty="0" smtClean="0"/>
              <a:t>and last </a:t>
            </a:r>
            <a:r>
              <a:rPr lang="en-US" sz="2400" dirty="0"/>
              <a:t>but not least faster handover operations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work presents some comparisons of different </a:t>
            </a:r>
            <a:r>
              <a:rPr lang="en-US" sz="2400" dirty="0" smtClean="0"/>
              <a:t>variants of </a:t>
            </a:r>
            <a:r>
              <a:rPr lang="en-US" sz="2400" dirty="0"/>
              <a:t>SDN applied to mobility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0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Mobility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anagement Foundations 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III.	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Existing Mobility Management Approaches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IV.	Handover Management in SDN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V.	Conclusion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B6DABC-8EE0-4416-BE2E-BE5A12573CBA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207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Introduction</a:t>
            </a:r>
            <a:endParaRPr kumimoji="0" lang="en-US" altLang="zh-TW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Originally the main goal of creation of mobile networks </a:t>
            </a:r>
            <a:r>
              <a:rPr lang="en-US" sz="2400" dirty="0" smtClean="0"/>
              <a:t>was to </a:t>
            </a:r>
            <a:r>
              <a:rPr lang="en-US" sz="2400" dirty="0"/>
              <a:t>provide voice </a:t>
            </a:r>
            <a:r>
              <a:rPr lang="en-US" sz="2400" dirty="0" smtClean="0"/>
              <a:t>services.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Right now the main goal is </a:t>
            </a:r>
            <a:r>
              <a:rPr lang="en-US" sz="2400" dirty="0" smtClean="0"/>
              <a:t>to provide </a:t>
            </a:r>
            <a:r>
              <a:rPr lang="en-US" sz="2400" dirty="0"/>
              <a:t>high speed access to Internet for mobile </a:t>
            </a:r>
            <a:r>
              <a:rPr lang="en-US" sz="2400" dirty="0" smtClean="0"/>
              <a:t>network users.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most critical part of all mobile networks is RAN (</a:t>
            </a:r>
            <a:r>
              <a:rPr lang="en-US" sz="2400" dirty="0" smtClean="0"/>
              <a:t>Radio Access </a:t>
            </a:r>
            <a:r>
              <a:rPr lang="en-US" sz="2400" dirty="0"/>
              <a:t>Network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capacity </a:t>
            </a:r>
            <a:r>
              <a:rPr lang="en-US" sz="2400" dirty="0"/>
              <a:t>of RAN can </a:t>
            </a:r>
            <a:r>
              <a:rPr lang="en-US" sz="2400" dirty="0" smtClean="0"/>
              <a:t>be increased </a:t>
            </a:r>
            <a:r>
              <a:rPr lang="en-US" sz="2400" dirty="0"/>
              <a:t>by the usage of relatively small cells due to </a:t>
            </a:r>
            <a:r>
              <a:rPr lang="en-US" sz="2400" dirty="0" smtClean="0"/>
              <a:t>higher frequency </a:t>
            </a:r>
            <a:r>
              <a:rPr lang="en-US" sz="2400" dirty="0"/>
              <a:t>reuse </a:t>
            </a:r>
            <a:r>
              <a:rPr lang="en-US" sz="2400" dirty="0" smtClean="0"/>
              <a:t>factor.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2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Fast </a:t>
            </a:r>
            <a:r>
              <a:rPr lang="en-US" sz="2400" dirty="0" smtClean="0"/>
              <a:t>moving users </a:t>
            </a:r>
            <a:r>
              <a:rPr lang="en-US" sz="2400" dirty="0"/>
              <a:t>can trigger many handovers that have to be handled in </a:t>
            </a:r>
            <a:r>
              <a:rPr lang="en-US" sz="2400" dirty="0" smtClean="0"/>
              <a:t>a very </a:t>
            </a:r>
            <a:r>
              <a:rPr lang="en-US" sz="2400" dirty="0"/>
              <a:t>short time. Such handovers therefore have to be fast </a:t>
            </a:r>
            <a:r>
              <a:rPr lang="en-US" sz="2400" dirty="0" smtClean="0"/>
              <a:t>and the </a:t>
            </a:r>
            <a:r>
              <a:rPr lang="en-US" sz="2400" dirty="0"/>
              <a:t>handover mechanism has to be </a:t>
            </a:r>
            <a:r>
              <a:rPr lang="en-US" sz="2400" dirty="0" smtClean="0"/>
              <a:t>scalable.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So, we can considered </a:t>
            </a:r>
            <a:r>
              <a:rPr lang="en-US" sz="2400" dirty="0"/>
              <a:t>a </a:t>
            </a:r>
            <a:r>
              <a:rPr lang="en-US" sz="2400" dirty="0" smtClean="0"/>
              <a:t>completely new </a:t>
            </a:r>
            <a:r>
              <a:rPr lang="en-US" sz="2400" dirty="0"/>
              <a:t>approach to mobility management based on the </a:t>
            </a:r>
            <a:r>
              <a:rPr lang="en-US" sz="2400" dirty="0" smtClean="0"/>
              <a:t>SDN paradigm.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main goal of the paper is to discuss how SDN can be applied in order to efficiently handle the connected-state mobility in dense mobile networks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400" dirty="0" smtClean="0"/>
              <a:t>II.	</a:t>
            </a:r>
            <a:r>
              <a:rPr lang="en-US" sz="2400" dirty="0" smtClean="0"/>
              <a:t>Mobility </a:t>
            </a:r>
            <a:r>
              <a:rPr lang="en-US" sz="2400" dirty="0"/>
              <a:t>M</a:t>
            </a:r>
            <a:r>
              <a:rPr lang="en-US" sz="2400" dirty="0" smtClean="0"/>
              <a:t>anagement Foundations 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III.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Existing Mobility Management Approaches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IV.	Handover Management in SDN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V.	Conclusion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Mobility </a:t>
            </a:r>
            <a:r>
              <a:rPr lang="en-US" dirty="0"/>
              <a:t>Management Foundations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mobility management deals with two major </a:t>
            </a:r>
            <a:r>
              <a:rPr lang="en-US" sz="2400" dirty="0" smtClean="0"/>
              <a:t>tasks :</a:t>
            </a:r>
          </a:p>
          <a:p>
            <a:pPr lvl="1"/>
            <a:r>
              <a:rPr lang="en-US" sz="2400" dirty="0"/>
              <a:t>location </a:t>
            </a:r>
            <a:r>
              <a:rPr lang="en-US" sz="2400" dirty="0" smtClean="0"/>
              <a:t>management</a:t>
            </a:r>
          </a:p>
          <a:p>
            <a:pPr lvl="1"/>
            <a:r>
              <a:rPr lang="en-US" sz="2400" dirty="0" smtClean="0"/>
              <a:t>handover </a:t>
            </a:r>
            <a:r>
              <a:rPr lang="en-US" sz="2400" dirty="0" smtClean="0"/>
              <a:t>control</a:t>
            </a:r>
          </a:p>
          <a:p>
            <a:r>
              <a:rPr lang="en-US" sz="2400" dirty="0"/>
              <a:t>The term handover (</a:t>
            </a:r>
            <a:r>
              <a:rPr lang="en-US" sz="2400" dirty="0" smtClean="0"/>
              <a:t>or handoff</a:t>
            </a:r>
            <a:r>
              <a:rPr lang="en-US" sz="2400" dirty="0"/>
              <a:t>) in mobile networks refers to the process </a:t>
            </a:r>
            <a:r>
              <a:rPr lang="en-US" sz="2400" dirty="0" smtClean="0"/>
              <a:t>of transferring </a:t>
            </a:r>
            <a:r>
              <a:rPr lang="en-US" sz="2400" dirty="0"/>
              <a:t>an ongoing voice call or data session from </a:t>
            </a:r>
            <a:r>
              <a:rPr lang="en-US" sz="2400" dirty="0" smtClean="0"/>
              <a:t>one wireless </a:t>
            </a:r>
            <a:r>
              <a:rPr lang="en-US" sz="2400" dirty="0"/>
              <a:t>node (or node sector) to another one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The basic purpose of </a:t>
            </a:r>
            <a:r>
              <a:rPr lang="en-US" sz="2400" dirty="0" smtClean="0"/>
              <a:t>handover management </a:t>
            </a:r>
            <a:r>
              <a:rPr lang="en-US" sz="2400" dirty="0"/>
              <a:t>is to maintain the session continuity from </a:t>
            </a:r>
            <a:r>
              <a:rPr lang="en-US" sz="2400" dirty="0" smtClean="0"/>
              <a:t>the point of </a:t>
            </a:r>
            <a:r>
              <a:rPr lang="en-US" sz="2400" dirty="0"/>
              <a:t>view of </a:t>
            </a:r>
            <a:r>
              <a:rPr lang="en-US" sz="2400" dirty="0" smtClean="0"/>
              <a:t>applications.</a:t>
            </a:r>
            <a:r>
              <a:rPr lang="en-US" sz="2400" dirty="0"/>
              <a:t> while accepting relatively </a:t>
            </a:r>
            <a:r>
              <a:rPr lang="en-US" sz="2400" dirty="0" smtClean="0"/>
              <a:t>short brakes </a:t>
            </a:r>
            <a:r>
              <a:rPr lang="en-US" sz="2400" dirty="0"/>
              <a:t>of the </a:t>
            </a:r>
            <a:r>
              <a:rPr lang="en-US" sz="2400" dirty="0" smtClean="0"/>
              <a:t>physical connection.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6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 Management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most common handover is hard handover (the </a:t>
            </a:r>
            <a:r>
              <a:rPr lang="en-US" sz="2400" dirty="0" err="1"/>
              <a:t>breakbefore</a:t>
            </a:r>
            <a:r>
              <a:rPr lang="en-US" sz="2400" dirty="0"/>
              <a:t>- make approach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In case of </a:t>
            </a:r>
            <a:r>
              <a:rPr lang="en-US" sz="2400" dirty="0" smtClean="0"/>
              <a:t>hard handover </a:t>
            </a:r>
            <a:r>
              <a:rPr lang="en-US" sz="2400" dirty="0"/>
              <a:t>the key issue is minimization of the time when </a:t>
            </a:r>
            <a:r>
              <a:rPr lang="en-US" sz="2400" dirty="0" smtClean="0"/>
              <a:t>the connection </a:t>
            </a:r>
            <a:r>
              <a:rPr lang="en-US" sz="2400" dirty="0"/>
              <a:t>between the mobile node and the network </a:t>
            </a:r>
            <a:r>
              <a:rPr lang="en-US" sz="2400" dirty="0" smtClean="0"/>
              <a:t>is broken.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Typically the handover is based </a:t>
            </a:r>
            <a:r>
              <a:rPr lang="en-US" sz="2400" dirty="0" smtClean="0"/>
              <a:t>on measurements </a:t>
            </a:r>
            <a:r>
              <a:rPr lang="en-US" sz="2400" dirty="0"/>
              <a:t>of </a:t>
            </a:r>
            <a:r>
              <a:rPr lang="en-US" sz="2400" dirty="0" smtClean="0"/>
              <a:t>the signal </a:t>
            </a:r>
            <a:r>
              <a:rPr lang="en-US" sz="2400" dirty="0"/>
              <a:t>strength made by mobile nodes. The nodes measure </a:t>
            </a:r>
            <a:r>
              <a:rPr lang="en-US" sz="2400" dirty="0" smtClean="0"/>
              <a:t>the strength </a:t>
            </a:r>
            <a:r>
              <a:rPr lang="en-US" sz="2400" dirty="0"/>
              <a:t>of the received signal of the serving </a:t>
            </a:r>
            <a:r>
              <a:rPr lang="en-US" sz="2400" dirty="0" smtClean="0"/>
              <a:t>and </a:t>
            </a:r>
            <a:r>
              <a:rPr lang="en-US" sz="2400" dirty="0" err="1" smtClean="0"/>
              <a:t>neighbouring</a:t>
            </a:r>
            <a:r>
              <a:rPr lang="en-US" sz="2400" dirty="0"/>
              <a:t> </a:t>
            </a:r>
            <a:r>
              <a:rPr lang="en-US" sz="2400" dirty="0" smtClean="0"/>
              <a:t>base </a:t>
            </a:r>
            <a:r>
              <a:rPr lang="en-US" sz="2400" dirty="0"/>
              <a:t>stations.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998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II.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Mobility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anagement Foundations </a:t>
            </a:r>
          </a:p>
          <a:p>
            <a:pPr marL="0" indent="0">
              <a:buNone/>
            </a:pPr>
            <a:r>
              <a:rPr lang="en-US" altLang="zh-TW" sz="2400" dirty="0" smtClean="0"/>
              <a:t>III.	</a:t>
            </a:r>
            <a:r>
              <a:rPr lang="en-US" sz="2400" dirty="0" smtClean="0"/>
              <a:t>Existing Mobility Management Approaches</a:t>
            </a:r>
            <a:endParaRPr lang="en-US" sz="2400" dirty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IV.	Handover Management in SDN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V.	Conclusion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分鏡腳本配置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98757</TotalTime>
  <Words>1284</Words>
  <Application>Microsoft Office PowerPoint</Application>
  <PresentationFormat>On-screen Show (4:3)</PresentationFormat>
  <Paragraphs>182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標楷體</vt:lpstr>
      <vt:lpstr>新細明體</vt:lpstr>
      <vt:lpstr>Times New Roman</vt:lpstr>
      <vt:lpstr>Wingdings</vt:lpstr>
      <vt:lpstr>Pixel</vt:lpstr>
      <vt:lpstr>分鏡腳本配置</vt:lpstr>
      <vt:lpstr>Handover Management in SDN-based Mobile Networks</vt:lpstr>
      <vt:lpstr>Outline</vt:lpstr>
      <vt:lpstr>Outline</vt:lpstr>
      <vt:lpstr>Introduction</vt:lpstr>
      <vt:lpstr>Introduction</vt:lpstr>
      <vt:lpstr>Outline</vt:lpstr>
      <vt:lpstr> Mobility Management Foundations  </vt:lpstr>
      <vt:lpstr>Mobility Management Foundations</vt:lpstr>
      <vt:lpstr>Outline</vt:lpstr>
      <vt:lpstr>Existing Mobility Management Approaches</vt:lpstr>
      <vt:lpstr>X2 based handover procedure in LTE</vt:lpstr>
      <vt:lpstr>Intra-frequency X2 based handover in LTE</vt:lpstr>
      <vt:lpstr>Handovers in IP networks</vt:lpstr>
      <vt:lpstr>Handovers in IP networks</vt:lpstr>
      <vt:lpstr>Outline</vt:lpstr>
      <vt:lpstr>Handover Management in SDN</vt:lpstr>
      <vt:lpstr>Handover Management in SDN</vt:lpstr>
      <vt:lpstr>Handover Management in SDN</vt:lpstr>
      <vt:lpstr>Handover Management in SDN</vt:lpstr>
      <vt:lpstr>Centralized SDN</vt:lpstr>
      <vt:lpstr>Message sequence chart for handover in centralized SDN</vt:lpstr>
      <vt:lpstr>Centralized SDN</vt:lpstr>
      <vt:lpstr>Semi-centralized SDN</vt:lpstr>
      <vt:lpstr>Semi-centralized SDN</vt:lpstr>
      <vt:lpstr>Hierarchical SDN</vt:lpstr>
      <vt:lpstr>Hierarchical SDN</vt:lpstr>
      <vt:lpstr>Hierarchical SDN</vt:lpstr>
      <vt:lpstr>Outline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vannes</dc:creator>
  <cp:lastModifiedBy>Farid_Wajdi</cp:lastModifiedBy>
  <cp:revision>3693</cp:revision>
  <cp:lastPrinted>1601-01-01T00:00:00Z</cp:lastPrinted>
  <dcterms:created xsi:type="dcterms:W3CDTF">1601-01-01T00:00:00Z</dcterms:created>
  <dcterms:modified xsi:type="dcterms:W3CDTF">2017-08-11T11:09:41Z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