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95" r:id="rId2"/>
  </p:sldMasterIdLst>
  <p:notesMasterIdLst>
    <p:notesMasterId r:id="rId34"/>
  </p:notesMasterIdLst>
  <p:handoutMasterIdLst>
    <p:handoutMasterId r:id="rId35"/>
  </p:handoutMasterIdLst>
  <p:sldIdLst>
    <p:sldId id="256" r:id="rId3"/>
    <p:sldId id="1500" r:id="rId4"/>
    <p:sldId id="1530" r:id="rId5"/>
    <p:sldId id="1353" r:id="rId6"/>
    <p:sldId id="1478" r:id="rId7"/>
    <p:sldId id="1531" r:id="rId8"/>
    <p:sldId id="1532" r:id="rId9"/>
    <p:sldId id="1455" r:id="rId10"/>
    <p:sldId id="1534" r:id="rId11"/>
    <p:sldId id="1533" r:id="rId12"/>
    <p:sldId id="1535" r:id="rId13"/>
    <p:sldId id="1522" r:id="rId14"/>
    <p:sldId id="1536" r:id="rId15"/>
    <p:sldId id="1552" r:id="rId16"/>
    <p:sldId id="1537" r:id="rId17"/>
    <p:sldId id="1539" r:id="rId18"/>
    <p:sldId id="1540" r:id="rId19"/>
    <p:sldId id="1553" r:id="rId20"/>
    <p:sldId id="1508" r:id="rId21"/>
    <p:sldId id="1541" r:id="rId22"/>
    <p:sldId id="1543" r:id="rId23"/>
    <p:sldId id="1544" r:id="rId24"/>
    <p:sldId id="1554" r:id="rId25"/>
    <p:sldId id="1545" r:id="rId26"/>
    <p:sldId id="1547" r:id="rId27"/>
    <p:sldId id="1548" r:id="rId28"/>
    <p:sldId id="1549" r:id="rId29"/>
    <p:sldId id="1550" r:id="rId30"/>
    <p:sldId id="1551" r:id="rId31"/>
    <p:sldId id="1555" r:id="rId32"/>
    <p:sldId id="1484" r:id="rId33"/>
  </p:sldIdLst>
  <p:sldSz cx="9144000" cy="6858000" type="screen4x3"/>
  <p:notesSz cx="6797675" cy="987425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9474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32DDE10-E154-45AA-9C89-091A85916E4B}" type="datetimeFigureOut">
              <a:rPr lang="zh-TW" altLang="en-US"/>
              <a:pPr>
                <a:defRPr/>
              </a:pPr>
              <a:t>2017/8/25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1D20F6C-BC49-4773-98F5-094F77AD07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759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8713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B7C6D31-52E3-406E-AD21-AA1A3B681A0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0744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備忘稿版面配置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522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63B8FAE9-0D78-4A3C-BAD3-2ABD73A9E172}" type="slidenum">
              <a:rPr lang="en-US" altLang="zh-TW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612008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C6D31-52E3-406E-AD21-AA1A3B681A0D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1409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C6D31-52E3-406E-AD21-AA1A3B681A0D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8028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C6D31-52E3-406E-AD21-AA1A3B681A0D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5128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C6D31-52E3-406E-AD21-AA1A3B681A0D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1053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C6D31-52E3-406E-AD21-AA1A3B681A0D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4435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C6D31-52E3-406E-AD21-AA1A3B681A0D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5052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C6D31-52E3-406E-AD21-AA1A3B681A0D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1740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C6D31-52E3-406E-AD21-AA1A3B681A0D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768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7C6D31-52E3-406E-AD21-AA1A3B681A0D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62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9538"/>
            <a:ext cx="91440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1710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0928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928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928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9F686-FFF0-460D-8155-2DF8A4EBCA6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026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E5467-2E33-4DC0-A1F1-26FE4357E6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672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38950" y="260350"/>
            <a:ext cx="2125663" cy="58324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229350" cy="58324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F7648-8345-40E9-A2B4-13E62225D0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8997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7207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76713" cy="49672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6313" y="1125538"/>
            <a:ext cx="4178300" cy="49672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B3393-3263-4E5B-928F-3CA078B71A1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6614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57200" y="260350"/>
            <a:ext cx="8229600" cy="7207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125538"/>
            <a:ext cx="4176713" cy="24066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86313" y="1125538"/>
            <a:ext cx="4178300" cy="24066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684588"/>
            <a:ext cx="4176713" cy="24082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86313" y="3684588"/>
            <a:ext cx="4178300" cy="24082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DE271-FCC2-402F-8E0C-1F61FAB313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1168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7207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176713" cy="49672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86313" y="1125538"/>
            <a:ext cx="4178300" cy="24066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86313" y="3684588"/>
            <a:ext cx="4178300" cy="24082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722A5-0B0E-40DD-A2A0-9822335DE2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8354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7207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125538"/>
            <a:ext cx="8507413" cy="4967287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5896A-9622-426F-8A0B-05F15D7FB8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2418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1383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強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78192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781925" cy="4067175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橢圓 4"/>
          <p:cNvSpPr/>
          <p:nvPr/>
        </p:nvSpPr>
        <p:spPr>
          <a:xfrm>
            <a:off x="990600" y="2743200"/>
            <a:ext cx="2971800" cy="1652588"/>
          </a:xfrm>
          <a:prstGeom prst="ellipse">
            <a:avLst/>
          </a:prstGeom>
          <a:solidFill>
            <a:srgbClr val="FF0000">
              <a:alpha val="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43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A5A0A-4D6D-411B-A971-DCB8A4C5964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356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375E4-F476-4B36-8A56-EF433FB236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52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176713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6313" y="1125538"/>
            <a:ext cx="4178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A91F9-F356-42D1-8C7B-95FB9CDCC1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881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691EA-D763-4CDA-9112-4FB3A84D2E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140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499F7-8559-47AD-A7E1-F361EF25A7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273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E5074-7802-41F6-AE86-7B3BA60A5D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512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89860-8EF3-4864-AC26-AF57BCF78A5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343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748BE-B4B3-4FA4-BA2A-33DC7359F48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773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532813" y="6062663"/>
            <a:ext cx="439737" cy="3857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36.416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64263"/>
            <a:ext cx="2133600" cy="288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+mn-ea"/>
              </a:defRPr>
            </a:lvl1pPr>
          </a:lstStyle>
          <a:p>
            <a:pPr>
              <a:defRPr/>
            </a:pPr>
            <a:fld id="{32661262-37A9-4CCE-AF43-CC34AF8947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507413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092825"/>
            <a:ext cx="2133600" cy="360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9538"/>
            <a:ext cx="914400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596" r:id="rId2"/>
    <p:sldLayoutId id="2147484597" r:id="rId3"/>
    <p:sldLayoutId id="2147484598" r:id="rId4"/>
    <p:sldLayoutId id="2147484599" r:id="rId5"/>
    <p:sldLayoutId id="2147484600" r:id="rId6"/>
    <p:sldLayoutId id="2147484601" r:id="rId7"/>
    <p:sldLayoutId id="2147484602" r:id="rId8"/>
    <p:sldLayoutId id="2147484603" r:id="rId9"/>
    <p:sldLayoutId id="2147484604" r:id="rId10"/>
    <p:sldLayoutId id="2147484605" r:id="rId11"/>
    <p:sldLayoutId id="2147484606" r:id="rId12"/>
    <p:sldLayoutId id="2147484607" r:id="rId13"/>
    <p:sldLayoutId id="2147484608" r:id="rId14"/>
    <p:sldLayoutId id="2147484609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61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A2DB01-65F1-4AD0-BDB0-BFA347FA4DD3}" type="slidenum">
              <a:rPr lang="en-US" altLang="zh-TW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609600"/>
            <a:ext cx="8839200" cy="24384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OpenFlow</a:t>
            </a:r>
            <a:r>
              <a:rPr lang="en-US" dirty="0">
                <a:solidFill>
                  <a:schemeClr val="tx1"/>
                </a:solidFill>
              </a:rPr>
              <a:t>-based Mechanisms for </a:t>
            </a:r>
            <a:r>
              <a:rPr lang="en-US" dirty="0" err="1">
                <a:solidFill>
                  <a:schemeClr val="tx1"/>
                </a:solidFill>
              </a:rPr>
              <a:t>QoS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 LTE Backhaul Networks</a:t>
            </a:r>
            <a:endParaRPr lang="zh-TW" altLang="zh-TW" sz="4400" b="1" dirty="0">
              <a:solidFill>
                <a:schemeClr val="tx1"/>
              </a:solidFill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16364" y="3298043"/>
            <a:ext cx="6537036" cy="1752600"/>
          </a:xfrm>
        </p:spPr>
        <p:txBody>
          <a:bodyPr/>
          <a:lstStyle/>
          <a:p>
            <a:r>
              <a:rPr kumimoji="0" lang="en-US" altLang="zh-TW" sz="2400" dirty="0" smtClean="0">
                <a:latin typeface="+mj-lt"/>
              </a:rPr>
              <a:t>Advisor	:Professor </a:t>
            </a:r>
            <a:r>
              <a:rPr kumimoji="0" lang="en-US" altLang="zh-TW" sz="2400" dirty="0" err="1" smtClean="0">
                <a:latin typeface="+mj-lt"/>
              </a:rPr>
              <a:t>Bih</a:t>
            </a:r>
            <a:r>
              <a:rPr kumimoji="0" lang="en-US" altLang="zh-TW" sz="2400" dirty="0" smtClean="0">
                <a:latin typeface="+mj-lt"/>
              </a:rPr>
              <a:t>-Hwang Lee</a:t>
            </a:r>
          </a:p>
          <a:p>
            <a:r>
              <a:rPr lang="en-US" altLang="zh-TW" sz="2400" dirty="0" smtClean="0">
                <a:latin typeface="+mj-lt"/>
              </a:rPr>
              <a:t>Student	:Muhammad </a:t>
            </a:r>
            <a:r>
              <a:rPr lang="en-US" altLang="zh-TW" sz="2400" dirty="0" err="1" smtClean="0">
                <a:latin typeface="+mj-lt"/>
              </a:rPr>
              <a:t>Farid</a:t>
            </a:r>
            <a:r>
              <a:rPr lang="en-US" altLang="zh-TW" sz="2400" dirty="0" smtClean="0">
                <a:latin typeface="+mj-lt"/>
              </a:rPr>
              <a:t> </a:t>
            </a:r>
            <a:r>
              <a:rPr lang="en-US" altLang="zh-TW" sz="2400" dirty="0" err="1" smtClean="0">
                <a:latin typeface="+mj-lt"/>
              </a:rPr>
              <a:t>Wajdi</a:t>
            </a:r>
            <a:endParaRPr lang="en-US" altLang="zh-TW" sz="2400" dirty="0">
              <a:latin typeface="+mj-lt"/>
            </a:endParaRPr>
          </a:p>
          <a:p>
            <a:pPr eaLnBrk="1" hangingPunct="1">
              <a:tabLst>
                <a:tab pos="1162050" algn="l"/>
              </a:tabLst>
            </a:pPr>
            <a:r>
              <a:rPr lang="en-US" altLang="zh-TW" sz="2400" dirty="0" smtClean="0">
                <a:latin typeface="+mj-lt"/>
              </a:rPr>
              <a:t>Date		:2017/08/26</a:t>
            </a:r>
            <a:endParaRPr lang="en-US" altLang="zh-TW" sz="24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4998340"/>
            <a:ext cx="7467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Neue-Roman"/>
              </a:rPr>
              <a:t>2016 IEEE Symposium on Computers and Communication (ISCC)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57200" y="5275339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NimbusRomNo9L-Regu"/>
              </a:rPr>
              <a:t>Luciano Jerez </a:t>
            </a:r>
            <a:r>
              <a:rPr lang="en-US" sz="1200" dirty="0" err="1">
                <a:latin typeface="NimbusRomNo9L-Regu"/>
              </a:rPr>
              <a:t>Chaves</a:t>
            </a:r>
            <a:r>
              <a:rPr lang="en-US" sz="1200" dirty="0" err="1">
                <a:latin typeface="CMSY8"/>
              </a:rPr>
              <a:t>y</a:t>
            </a:r>
            <a:r>
              <a:rPr lang="en-US" sz="1200" dirty="0">
                <a:latin typeface="NimbusRomNo9L-Regu"/>
              </a:rPr>
              <a:t>, </a:t>
            </a:r>
            <a:r>
              <a:rPr lang="en-US" sz="1200" dirty="0" err="1">
                <a:latin typeface="NimbusRomNo9L-Regu"/>
              </a:rPr>
              <a:t>Islene</a:t>
            </a:r>
            <a:r>
              <a:rPr lang="en-US" sz="1200" dirty="0">
                <a:latin typeface="NimbusRomNo9L-Regu"/>
              </a:rPr>
              <a:t> </a:t>
            </a:r>
            <a:r>
              <a:rPr lang="en-US" sz="1200" dirty="0" err="1">
                <a:latin typeface="NimbusRomNo9L-Regu"/>
              </a:rPr>
              <a:t>Calciolari</a:t>
            </a:r>
            <a:r>
              <a:rPr lang="en-US" sz="1200" dirty="0">
                <a:latin typeface="NimbusRomNo9L-Regu"/>
              </a:rPr>
              <a:t> </a:t>
            </a:r>
            <a:r>
              <a:rPr lang="en-US" sz="1200" dirty="0" err="1">
                <a:latin typeface="NimbusRomNo9L-Regu"/>
              </a:rPr>
              <a:t>Garcia</a:t>
            </a:r>
            <a:r>
              <a:rPr lang="en-US" sz="1200" dirty="0" err="1">
                <a:latin typeface="CMSY8"/>
              </a:rPr>
              <a:t>y</a:t>
            </a:r>
            <a:r>
              <a:rPr lang="en-US" sz="1200" dirty="0">
                <a:latin typeface="NimbusRomNo9L-Regu"/>
              </a:rPr>
              <a:t>, and </a:t>
            </a:r>
            <a:r>
              <a:rPr lang="en-US" sz="1200" dirty="0" err="1">
                <a:latin typeface="NimbusRomNo9L-Regu"/>
              </a:rPr>
              <a:t>Edmundo</a:t>
            </a:r>
            <a:r>
              <a:rPr lang="en-US" sz="1200" dirty="0">
                <a:latin typeface="NimbusRomNo9L-Regu"/>
              </a:rPr>
              <a:t> Roberto Mauro </a:t>
            </a:r>
            <a:r>
              <a:rPr lang="en-US" sz="1200" dirty="0" err="1" smtClean="0">
                <a:latin typeface="NimbusRomNo9L-Regu"/>
              </a:rPr>
              <a:t>Madeira</a:t>
            </a:r>
            <a:r>
              <a:rPr lang="en-US" sz="1200" dirty="0" err="1" smtClean="0">
                <a:latin typeface="CMSY8"/>
              </a:rPr>
              <a:t>y</a:t>
            </a:r>
            <a:r>
              <a:rPr lang="en-US" sz="1200" dirty="0">
                <a:latin typeface="CMSY8"/>
              </a:rPr>
              <a:t> </a:t>
            </a:r>
            <a:r>
              <a:rPr lang="en-US" sz="1200" dirty="0" smtClean="0">
                <a:latin typeface="NimbusRomNo9L-Regu"/>
              </a:rPr>
              <a:t>Computer </a:t>
            </a:r>
            <a:r>
              <a:rPr lang="en-US" sz="1200" dirty="0">
                <a:latin typeface="NimbusRomNo9L-Regu"/>
              </a:rPr>
              <a:t>Science Department, Federal University of Juiz de Fora (UFJF), </a:t>
            </a:r>
            <a:r>
              <a:rPr lang="en-US" sz="1200" dirty="0" err="1" smtClean="0">
                <a:latin typeface="NimbusRomNo9L-Regu"/>
              </a:rPr>
              <a:t>Brazil</a:t>
            </a:r>
            <a:r>
              <a:rPr lang="en-US" sz="1200" dirty="0" err="1" smtClean="0">
                <a:latin typeface="CMSY8"/>
              </a:rPr>
              <a:t>y</a:t>
            </a:r>
            <a:r>
              <a:rPr lang="en-US" sz="1200" dirty="0" smtClean="0">
                <a:latin typeface="CMSY8"/>
              </a:rPr>
              <a:t> </a:t>
            </a:r>
            <a:r>
              <a:rPr lang="en-US" sz="1200" dirty="0">
                <a:latin typeface="NimbusRomNo9L-Regu"/>
              </a:rPr>
              <a:t>Institute of Computing, University of </a:t>
            </a:r>
            <a:r>
              <a:rPr lang="en-US" sz="1200" dirty="0" smtClean="0">
                <a:latin typeface="NimbusRomNo9L-Regu"/>
              </a:rPr>
              <a:t>Campinas (</a:t>
            </a:r>
            <a:r>
              <a:rPr lang="en-US" sz="1200" dirty="0" err="1" smtClean="0">
                <a:latin typeface="NimbusRomNo9L-Regu"/>
              </a:rPr>
              <a:t>Unicamp</a:t>
            </a:r>
            <a:r>
              <a:rPr lang="en-US" sz="1200" dirty="0">
                <a:latin typeface="NimbusRomNo9L-Regu"/>
              </a:rPr>
              <a:t>), </a:t>
            </a:r>
            <a:r>
              <a:rPr lang="en-US" sz="1200" dirty="0" smtClean="0">
                <a:latin typeface="NimbusRomNo9L-Regu"/>
              </a:rPr>
              <a:t>Brazil. Emails</a:t>
            </a:r>
            <a:r>
              <a:rPr lang="en-US" sz="1200" dirty="0">
                <a:latin typeface="NimbusRomNo9L-Regu"/>
              </a:rPr>
              <a:t>: </a:t>
            </a:r>
            <a:r>
              <a:rPr lang="en-US" sz="1200" dirty="0" err="1">
                <a:latin typeface="CMSY10"/>
              </a:rPr>
              <a:t>f</a:t>
            </a:r>
            <a:r>
              <a:rPr lang="en-US" sz="1200" dirty="0" err="1">
                <a:latin typeface="NimbusRomNo9L-Regu"/>
              </a:rPr>
              <a:t>lchaves</a:t>
            </a:r>
            <a:r>
              <a:rPr lang="en-US" sz="1200" dirty="0">
                <a:latin typeface="NimbusRomNo9L-Regu"/>
              </a:rPr>
              <a:t>, </a:t>
            </a:r>
            <a:r>
              <a:rPr lang="en-US" sz="1200" dirty="0" err="1">
                <a:latin typeface="NimbusRomNo9L-Regu"/>
              </a:rPr>
              <a:t>islene</a:t>
            </a:r>
            <a:r>
              <a:rPr lang="en-US" sz="1200" dirty="0">
                <a:latin typeface="NimbusRomNo9L-Regu"/>
              </a:rPr>
              <a:t>, </a:t>
            </a:r>
            <a:r>
              <a:rPr lang="en-US" sz="1200" dirty="0" err="1">
                <a:latin typeface="NimbusRomNo9L-Regu"/>
              </a:rPr>
              <a:t>edmundo</a:t>
            </a:r>
            <a:r>
              <a:rPr lang="en-US" sz="1200" dirty="0" err="1">
                <a:latin typeface="CMSY10"/>
              </a:rPr>
              <a:t>g</a:t>
            </a:r>
            <a:r>
              <a:rPr lang="en-US" sz="1200" dirty="0">
                <a:latin typeface="CMSY10"/>
              </a:rPr>
              <a:t> </a:t>
            </a:r>
            <a:r>
              <a:rPr lang="en-US" sz="1200" dirty="0">
                <a:latin typeface="NimbusRomNo9L-Regu"/>
              </a:rPr>
              <a:t>@ic.unicamp.br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2286000"/>
            <a:ext cx="5029200" cy="25527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6" name="Rectangle 5"/>
          <p:cNvSpPr/>
          <p:nvPr/>
        </p:nvSpPr>
        <p:spPr>
          <a:xfrm>
            <a:off x="2667000" y="4715589"/>
            <a:ext cx="381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NimbusRomNo9L-Regu"/>
              </a:rPr>
              <a:t>Fig. 1. The Evolved Packet System (EPS) network architecture.</a:t>
            </a:r>
            <a:endParaRPr lang="en-US" sz="10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Long </a:t>
            </a:r>
            <a:r>
              <a:rPr lang="en-US" dirty="0"/>
              <a:t>Term Evolution (LTE)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67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89843E-DB91-41FC-B55B-2675C3AE6A36}" type="slidenum">
              <a:rPr lang="en-US" altLang="zh-TW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207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" y="914400"/>
            <a:ext cx="9031288" cy="5486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I.  	Introduction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II.	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Long Term Evolution (LTE)</a:t>
            </a:r>
          </a:p>
          <a:p>
            <a:pPr marL="0" indent="0">
              <a:buNone/>
            </a:pPr>
            <a:r>
              <a:rPr lang="en-US" altLang="zh-TW" sz="2800" dirty="0" smtClean="0"/>
              <a:t>III.	</a:t>
            </a:r>
            <a:r>
              <a:rPr lang="en-US" sz="2800" dirty="0" smtClean="0"/>
              <a:t>SDN And LTE Integration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400" dirty="0" smtClean="0"/>
              <a:t>a. </a:t>
            </a:r>
            <a:r>
              <a:rPr lang="en-US" sz="2400" dirty="0"/>
              <a:t>Existing solutions in the </a:t>
            </a:r>
            <a:r>
              <a:rPr lang="en-US" sz="2400" dirty="0" smtClean="0"/>
              <a:t>literature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	b. Proposed integration scenario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IV.	</a:t>
            </a:r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</a:rPr>
              <a:t>QoS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Mechanisms For LTE Backhaul Network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a.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Traffic routing and bearer admission control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mechanisms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b.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GBR / Non-GBR coexistence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mechanism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V.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Conclusions And Future Work</a:t>
            </a:r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5397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solutions in the 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LTE architecture </a:t>
            </a:r>
            <a:r>
              <a:rPr lang="en-US" sz="2400" dirty="0" smtClean="0"/>
              <a:t>is complex </a:t>
            </a:r>
            <a:r>
              <a:rPr lang="en-US" sz="2400" dirty="0"/>
              <a:t>and inflexible. The </a:t>
            </a:r>
            <a:r>
              <a:rPr lang="en-US" sz="2400" dirty="0" smtClean="0"/>
              <a:t>E-UTRAN provides </a:t>
            </a:r>
            <a:r>
              <a:rPr lang="en-US" sz="2400" dirty="0"/>
              <a:t>high </a:t>
            </a:r>
            <a:r>
              <a:rPr lang="en-US" sz="2400" dirty="0" smtClean="0"/>
              <a:t>throughput under </a:t>
            </a:r>
            <a:r>
              <a:rPr lang="en-US" sz="2400" dirty="0"/>
              <a:t>ideal </a:t>
            </a:r>
            <a:r>
              <a:rPr lang="en-US" sz="2400" dirty="0" smtClean="0"/>
              <a:t>conditions </a:t>
            </a:r>
            <a:r>
              <a:rPr lang="en-US" sz="2400" dirty="0"/>
              <a:t>but </a:t>
            </a:r>
            <a:r>
              <a:rPr lang="en-US" sz="2400" dirty="0" err="1"/>
              <a:t>eNBs</a:t>
            </a:r>
            <a:r>
              <a:rPr lang="en-US" sz="2400" dirty="0"/>
              <a:t> suffer from </a:t>
            </a:r>
            <a:r>
              <a:rPr lang="en-US" sz="2400" dirty="0" smtClean="0"/>
              <a:t>efficient coordination </a:t>
            </a:r>
            <a:r>
              <a:rPr lang="en-US" sz="2400" dirty="0"/>
              <a:t>on dense deployments [11</a:t>
            </a:r>
            <a:r>
              <a:rPr lang="en-US" sz="2400" dirty="0" smtClean="0"/>
              <a:t>].</a:t>
            </a:r>
          </a:p>
          <a:p>
            <a:r>
              <a:rPr lang="en-US" sz="2400" dirty="0"/>
              <a:t>In the mobile backhaul network, a congestion control </a:t>
            </a:r>
            <a:r>
              <a:rPr lang="en-US" sz="2400" dirty="0" smtClean="0"/>
              <a:t>solution is </a:t>
            </a:r>
            <a:r>
              <a:rPr lang="en-US" sz="2400" dirty="0"/>
              <a:t>proposed by </a:t>
            </a:r>
            <a:r>
              <a:rPr lang="en-US" sz="2400" dirty="0" err="1"/>
              <a:t>Venmani</a:t>
            </a:r>
            <a:r>
              <a:rPr lang="en-US" sz="2400" dirty="0"/>
              <a:t> et al. [13], where the </a:t>
            </a:r>
            <a:r>
              <a:rPr lang="en-US" sz="2400" dirty="0" err="1" smtClean="0"/>
              <a:t>OpenFlow</a:t>
            </a:r>
            <a:r>
              <a:rPr lang="en-US" sz="2400" dirty="0"/>
              <a:t> </a:t>
            </a:r>
            <a:r>
              <a:rPr lang="en-US" sz="2400" dirty="0" smtClean="0"/>
              <a:t>backhaul </a:t>
            </a:r>
            <a:r>
              <a:rPr lang="en-US" sz="2400" dirty="0"/>
              <a:t>network can be shared among mobile </a:t>
            </a:r>
            <a:r>
              <a:rPr lang="en-US" sz="2400" dirty="0" smtClean="0"/>
              <a:t>operators, providing </a:t>
            </a:r>
            <a:r>
              <a:rPr lang="en-US" sz="2400" dirty="0"/>
              <a:t>backup links in case of </a:t>
            </a:r>
            <a:r>
              <a:rPr lang="en-US" sz="2400" dirty="0" smtClean="0"/>
              <a:t>congestion.</a:t>
            </a:r>
          </a:p>
          <a:p>
            <a:r>
              <a:rPr lang="en-US" sz="2400" dirty="0" err="1" smtClean="0"/>
              <a:t>Mahmoodi</a:t>
            </a:r>
            <a:r>
              <a:rPr lang="en-US" sz="2400" dirty="0" smtClean="0"/>
              <a:t> et </a:t>
            </a:r>
            <a:r>
              <a:rPr lang="en-US" sz="2400" dirty="0"/>
              <a:t>al. [15] realize the SDN concept into the </a:t>
            </a:r>
            <a:r>
              <a:rPr lang="en-US" sz="2400" dirty="0" smtClean="0"/>
              <a:t>backhaul network </a:t>
            </a:r>
            <a:r>
              <a:rPr lang="en-US" sz="2400" dirty="0"/>
              <a:t>through a distributed SDN control plane </a:t>
            </a:r>
            <a:r>
              <a:rPr lang="en-US" sz="2400" dirty="0" smtClean="0"/>
              <a:t>including the </a:t>
            </a:r>
            <a:r>
              <a:rPr lang="en-US" sz="2400" dirty="0"/>
              <a:t>MME, HSS, and PCRF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5060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Jin</a:t>
            </a:r>
            <a:r>
              <a:rPr lang="en-US" sz="2400" dirty="0"/>
              <a:t> et al. [17] introduce </a:t>
            </a:r>
            <a:r>
              <a:rPr lang="en-US" sz="2400" dirty="0" err="1" smtClean="0"/>
              <a:t>SoftCell,a</a:t>
            </a:r>
            <a:r>
              <a:rPr lang="en-US" sz="2400" dirty="0" smtClean="0"/>
              <a:t> </a:t>
            </a:r>
            <a:r>
              <a:rPr lang="en-US" sz="2400" dirty="0"/>
              <a:t>disruptive solution that removes GTP tunnels and replaces </a:t>
            </a:r>
            <a:r>
              <a:rPr lang="en-US" sz="2400" dirty="0" smtClean="0"/>
              <a:t>all </a:t>
            </a:r>
            <a:r>
              <a:rPr lang="en-US" sz="2400" dirty="0" err="1" smtClean="0"/>
              <a:t>datapath</a:t>
            </a:r>
            <a:r>
              <a:rPr lang="en-US" sz="2400" dirty="0" smtClean="0"/>
              <a:t> </a:t>
            </a:r>
            <a:r>
              <a:rPr lang="en-US" sz="2400" dirty="0"/>
              <a:t>EPC elements by simple </a:t>
            </a:r>
            <a:r>
              <a:rPr lang="en-US" sz="2400" dirty="0" err="1"/>
              <a:t>OpenFlow</a:t>
            </a:r>
            <a:r>
              <a:rPr lang="en-US" sz="2400" dirty="0"/>
              <a:t> switches and a </a:t>
            </a:r>
            <a:r>
              <a:rPr lang="en-US" sz="2400" dirty="0" smtClean="0"/>
              <a:t>set of </a:t>
            </a:r>
            <a:r>
              <a:rPr lang="en-US" sz="2400" dirty="0" err="1"/>
              <a:t>middleboxes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err="1" smtClean="0"/>
              <a:t>Kempf</a:t>
            </a:r>
            <a:r>
              <a:rPr lang="en-US" sz="2400" dirty="0" smtClean="0"/>
              <a:t> </a:t>
            </a:r>
            <a:r>
              <a:rPr lang="en-US" sz="2400" dirty="0"/>
              <a:t>et al. [</a:t>
            </a:r>
            <a:r>
              <a:rPr lang="en-US" sz="2400" dirty="0" smtClean="0"/>
              <a:t>18] present </a:t>
            </a:r>
            <a:r>
              <a:rPr lang="en-US" sz="2400" dirty="0"/>
              <a:t>a study on the evolution of cloud-based EPC, </a:t>
            </a:r>
            <a:r>
              <a:rPr lang="en-US" sz="2400" dirty="0" smtClean="0"/>
              <a:t>where all </a:t>
            </a:r>
            <a:r>
              <a:rPr lang="en-US" sz="2400" dirty="0"/>
              <a:t>the control functions of EPC elements are moved into </a:t>
            </a:r>
            <a:r>
              <a:rPr lang="en-US" sz="2400" dirty="0" smtClean="0"/>
              <a:t>the cloud</a:t>
            </a:r>
            <a:r>
              <a:rPr lang="en-US" sz="2400" dirty="0"/>
              <a:t>. The user plane is shifted into the </a:t>
            </a:r>
            <a:r>
              <a:rPr lang="en-US" sz="2400" dirty="0" err="1"/>
              <a:t>OpenFlow</a:t>
            </a:r>
            <a:r>
              <a:rPr lang="en-US" sz="2400" dirty="0"/>
              <a:t> </a:t>
            </a:r>
            <a:r>
              <a:rPr lang="en-US" sz="2400" dirty="0" smtClean="0"/>
              <a:t>switches, and </a:t>
            </a:r>
            <a:r>
              <a:rPr lang="en-US" sz="2400" dirty="0"/>
              <a:t>these switches are extended to support </a:t>
            </a:r>
            <a:r>
              <a:rPr lang="en-US" sz="2400" dirty="0" smtClean="0"/>
              <a:t>GTP</a:t>
            </a:r>
            <a:endParaRPr lang="en-US" sz="2400" dirty="0"/>
          </a:p>
          <a:p>
            <a:r>
              <a:rPr lang="en-US" sz="2400" dirty="0" smtClean="0"/>
              <a:t>A </a:t>
            </a:r>
            <a:r>
              <a:rPr lang="en-US" sz="2400" dirty="0"/>
              <a:t>new </a:t>
            </a:r>
            <a:r>
              <a:rPr lang="en-US" sz="2400" dirty="0" err="1"/>
              <a:t>OpenFlow</a:t>
            </a:r>
            <a:r>
              <a:rPr lang="en-US" sz="2400" dirty="0"/>
              <a:t>-based control plane for EPC </a:t>
            </a:r>
            <a:r>
              <a:rPr lang="en-US" sz="2400" dirty="0" smtClean="0"/>
              <a:t>is presented </a:t>
            </a:r>
            <a:r>
              <a:rPr lang="en-US" sz="2400" dirty="0"/>
              <a:t>by Said et al. [20], with the focus on resiliency </a:t>
            </a:r>
            <a:r>
              <a:rPr lang="en-US" sz="2400" dirty="0" smtClean="0"/>
              <a:t>and load </a:t>
            </a:r>
            <a:r>
              <a:rPr lang="en-US" sz="2400" dirty="0"/>
              <a:t>balancing. The proposed architecture easily ensures </a:t>
            </a:r>
            <a:r>
              <a:rPr lang="en-US" sz="2400" dirty="0" smtClean="0"/>
              <a:t>the on-demand </a:t>
            </a:r>
            <a:r>
              <a:rPr lang="en-US" sz="2400" dirty="0"/>
              <a:t>connectivity service even in critic situation </a:t>
            </a:r>
            <a:r>
              <a:rPr lang="en-US" sz="2400" dirty="0" smtClean="0"/>
              <a:t>such as </a:t>
            </a:r>
            <a:r>
              <a:rPr lang="en-US" sz="2400" dirty="0"/>
              <a:t>network equipment failure and overload situations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1455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89843E-DB91-41FC-B55B-2675C3AE6A36}" type="slidenum">
              <a:rPr lang="en-US" altLang="zh-TW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207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" y="914400"/>
            <a:ext cx="9031288" cy="5486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I.  	Introduction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II.	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Long Term Evolution (LTE)</a:t>
            </a:r>
          </a:p>
          <a:p>
            <a:pPr marL="0" indent="0">
              <a:buNone/>
            </a:pPr>
            <a:r>
              <a:rPr lang="en-US" altLang="zh-TW" sz="2800" dirty="0" smtClean="0"/>
              <a:t>III.	</a:t>
            </a:r>
            <a:r>
              <a:rPr lang="en-US" sz="2800" dirty="0" smtClean="0"/>
              <a:t>SDN And LTE Integration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a.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Existing solutions in the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literature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400" dirty="0" smtClean="0"/>
              <a:t>b. Proposed integration scenario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IV.	</a:t>
            </a:r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</a:rPr>
              <a:t>QoS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Mechanisms For LTE Backhaul Network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a.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Traffic routing and bearer admission control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mechanisms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b.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GBR / Non-GBR coexistence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mechanism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V.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Conclusions And Future Work</a:t>
            </a:r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7238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integration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</a:t>
            </a:r>
            <a:r>
              <a:rPr lang="en-US" sz="2400" dirty="0" smtClean="0"/>
              <a:t>he proposed integration </a:t>
            </a:r>
            <a:r>
              <a:rPr lang="en-US" sz="2400" dirty="0"/>
              <a:t>scenario focuses on the use of SDN at the </a:t>
            </a:r>
            <a:r>
              <a:rPr lang="en-US" sz="2400" dirty="0" smtClean="0"/>
              <a:t>backhaul network</a:t>
            </a:r>
            <a:r>
              <a:rPr lang="en-US" sz="2400" dirty="0"/>
              <a:t>, connecting </a:t>
            </a:r>
            <a:r>
              <a:rPr lang="en-US" sz="2400" dirty="0" err="1"/>
              <a:t>eNBs</a:t>
            </a:r>
            <a:r>
              <a:rPr lang="en-US" sz="2400" dirty="0"/>
              <a:t> to the EPC via </a:t>
            </a:r>
            <a:r>
              <a:rPr lang="en-US" sz="2400" dirty="0" err="1"/>
              <a:t>OpenFlow</a:t>
            </a:r>
            <a:r>
              <a:rPr lang="en-US" sz="2400" dirty="0"/>
              <a:t> </a:t>
            </a:r>
            <a:r>
              <a:rPr lang="en-US" sz="2400" dirty="0" smtClean="0"/>
              <a:t>switches.</a:t>
            </a:r>
          </a:p>
          <a:p>
            <a:r>
              <a:rPr lang="en-US" sz="2400" dirty="0"/>
              <a:t>The proposed scenario </a:t>
            </a:r>
            <a:r>
              <a:rPr lang="en-US" sz="2400" dirty="0" smtClean="0"/>
              <a:t>preserves the </a:t>
            </a:r>
            <a:r>
              <a:rPr lang="en-US" sz="2400" dirty="0"/>
              <a:t>GTP routing, so no EPS element that handles </a:t>
            </a:r>
            <a:r>
              <a:rPr lang="en-US" sz="2400" dirty="0" smtClean="0"/>
              <a:t>tunnel endpoints </a:t>
            </a:r>
            <a:r>
              <a:rPr lang="en-US" sz="2400" dirty="0"/>
              <a:t>needs to be replaced </a:t>
            </a:r>
            <a:r>
              <a:rPr lang="en-US" sz="2400" dirty="0" smtClean="0"/>
              <a:t>and no </a:t>
            </a:r>
            <a:r>
              <a:rPr lang="en-US" sz="2400" dirty="0"/>
              <a:t>changes in </a:t>
            </a:r>
            <a:r>
              <a:rPr lang="en-US" sz="2400" dirty="0" smtClean="0"/>
              <a:t>control protocols </a:t>
            </a:r>
            <a:r>
              <a:rPr lang="en-US" sz="2400" dirty="0"/>
              <a:t>are </a:t>
            </a:r>
            <a:r>
              <a:rPr lang="en-US" sz="2400" dirty="0" smtClean="0"/>
              <a:t>necessary,</a:t>
            </a:r>
            <a:r>
              <a:rPr lang="en-US" dirty="0"/>
              <a:t> </a:t>
            </a:r>
            <a:r>
              <a:rPr lang="en-US" sz="2400" dirty="0"/>
              <a:t>This allows a soft integration of </a:t>
            </a:r>
            <a:r>
              <a:rPr lang="en-US" sz="2400" dirty="0" smtClean="0"/>
              <a:t>new </a:t>
            </a:r>
            <a:r>
              <a:rPr lang="en-US" sz="2400" dirty="0" err="1" smtClean="0"/>
              <a:t>OpenFlow</a:t>
            </a:r>
            <a:r>
              <a:rPr lang="en-US" sz="2400" dirty="0" smtClean="0"/>
              <a:t> </a:t>
            </a:r>
            <a:r>
              <a:rPr lang="en-US" sz="2400" dirty="0"/>
              <a:t>network elements within a legacy </a:t>
            </a:r>
            <a:r>
              <a:rPr lang="en-US" sz="2400" dirty="0" smtClean="0"/>
              <a:t>infrastructure.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OpenFlow</a:t>
            </a:r>
            <a:r>
              <a:rPr lang="en-US" sz="2400" dirty="0"/>
              <a:t> was extended with two new GTP match </a:t>
            </a:r>
            <a:r>
              <a:rPr lang="en-US" sz="2400" dirty="0" smtClean="0"/>
              <a:t>fields: the </a:t>
            </a:r>
            <a:r>
              <a:rPr lang="en-US" sz="2400" dirty="0"/>
              <a:t>2 byte GTP header flags field and the 4 byte </a:t>
            </a:r>
            <a:r>
              <a:rPr lang="en-US" sz="2400" dirty="0" smtClean="0"/>
              <a:t>GTP </a:t>
            </a:r>
            <a:r>
              <a:rPr lang="en-US" sz="2400" dirty="0" err="1" smtClean="0"/>
              <a:t>Tunnelling</a:t>
            </a:r>
            <a:r>
              <a:rPr lang="en-US" sz="2400" dirty="0" smtClean="0"/>
              <a:t> </a:t>
            </a:r>
            <a:r>
              <a:rPr lang="en-US" sz="2400" dirty="0"/>
              <a:t>End ID (TEID) field.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1819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This approach </a:t>
            </a:r>
            <a:r>
              <a:rPr lang="en-US" sz="2400" dirty="0" smtClean="0"/>
              <a:t>dismisses the </a:t>
            </a:r>
            <a:r>
              <a:rPr lang="en-US" sz="2400" dirty="0"/>
              <a:t>de/encapsulation operations, but can only match </a:t>
            </a:r>
            <a:r>
              <a:rPr lang="en-US" sz="2400" dirty="0" smtClean="0"/>
              <a:t>fields at </a:t>
            </a:r>
            <a:r>
              <a:rPr lang="en-US" sz="2400" dirty="0"/>
              <a:t>tunnel headers (the outermost IP and UDP headers). </a:t>
            </a:r>
            <a:r>
              <a:rPr lang="en-US" sz="2400" dirty="0" smtClean="0"/>
              <a:t>In this </a:t>
            </a:r>
            <a:r>
              <a:rPr lang="en-US" sz="2400" dirty="0"/>
              <a:t>way, the </a:t>
            </a:r>
            <a:r>
              <a:rPr lang="en-US" sz="2400" dirty="0" err="1"/>
              <a:t>OpenFlow</a:t>
            </a:r>
            <a:r>
              <a:rPr lang="en-US" sz="2400" dirty="0"/>
              <a:t> protocol is used to bring </a:t>
            </a:r>
            <a:r>
              <a:rPr lang="en-US" sz="2400" dirty="0" smtClean="0"/>
              <a:t>relevant information </a:t>
            </a:r>
            <a:r>
              <a:rPr lang="en-US" sz="2400" dirty="0"/>
              <a:t>from encapsulated payload to tunnel </a:t>
            </a:r>
            <a:r>
              <a:rPr lang="en-US" sz="2400" dirty="0" smtClean="0"/>
              <a:t>header.</a:t>
            </a:r>
          </a:p>
          <a:p>
            <a:r>
              <a:rPr lang="en-US" sz="2400" dirty="0"/>
              <a:t>The backhaul network is a ring with an arbitrary number of </a:t>
            </a:r>
            <a:r>
              <a:rPr lang="en-US" sz="2400" dirty="0" err="1"/>
              <a:t>OpenFlow</a:t>
            </a:r>
            <a:r>
              <a:rPr lang="en-US" sz="2400" dirty="0"/>
              <a:t> switches, </a:t>
            </a:r>
            <a:r>
              <a:rPr lang="en-US" sz="2400" dirty="0" smtClean="0"/>
              <a:t>The gateway </a:t>
            </a:r>
            <a:r>
              <a:rPr lang="en-US" sz="2400" dirty="0"/>
              <a:t>element is attached to the first switch, and </a:t>
            </a:r>
            <a:r>
              <a:rPr lang="en-US" sz="2400" dirty="0" err="1"/>
              <a:t>eNBs</a:t>
            </a:r>
            <a:r>
              <a:rPr lang="en-US" sz="2400" dirty="0"/>
              <a:t> are connected to the other switches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Connections are built with </a:t>
            </a:r>
            <a:r>
              <a:rPr lang="en-US" sz="2400" dirty="0" smtClean="0"/>
              <a:t>fast Ethernet </a:t>
            </a:r>
            <a:r>
              <a:rPr lang="en-US" sz="2400" dirty="0"/>
              <a:t>full duplex links (100 Mbps), with an average </a:t>
            </a:r>
            <a:r>
              <a:rPr lang="en-US" sz="2400" dirty="0" smtClean="0"/>
              <a:t>delay estimated </a:t>
            </a:r>
            <a:r>
              <a:rPr lang="en-US" sz="2400" dirty="0"/>
              <a:t>at 100 s, for a typical 20Km metropolitan </a:t>
            </a:r>
            <a:r>
              <a:rPr lang="en-US" sz="2400" dirty="0" smtClean="0"/>
              <a:t>fiber cable.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0780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This scenario was implemented in the Network Simulator 3 (ns-3), using the new </a:t>
            </a:r>
            <a:r>
              <a:rPr lang="en-US" sz="2400" dirty="0" err="1"/>
              <a:t>OpenFlow</a:t>
            </a:r>
            <a:r>
              <a:rPr lang="en-US" sz="2400" dirty="0"/>
              <a:t> 1.3 module (OFSwitch13), introduced by the same authors of this paper in Chaves et al. [10].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2514600"/>
            <a:ext cx="4533900" cy="32575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48614" y="5721736"/>
            <a:ext cx="3404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NimbusRomNo9L-Regu"/>
              </a:rPr>
              <a:t>Fig. 2. Wired backhaul network topology.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3280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89843E-DB91-41FC-B55B-2675C3AE6A36}" type="slidenum">
              <a:rPr lang="en-US" altLang="zh-TW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207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" y="914400"/>
            <a:ext cx="9031288" cy="5486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I.  	Introduction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II.	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Long Term Evolution (LTE)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III.	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SDN And LTE Integration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a.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Existing solutions in the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literature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	b. Proposed integration scenario</a:t>
            </a:r>
          </a:p>
          <a:p>
            <a:pPr marL="0" indent="0">
              <a:buNone/>
            </a:pPr>
            <a:r>
              <a:rPr lang="en-US" dirty="0" smtClean="0"/>
              <a:t>IV.	</a:t>
            </a:r>
            <a:r>
              <a:rPr lang="en-US" sz="2800" dirty="0" err="1" smtClean="0"/>
              <a:t>QoS</a:t>
            </a:r>
            <a:r>
              <a:rPr lang="en-US" sz="2800" dirty="0" smtClean="0"/>
              <a:t> Mechanisms For LTE Backhaul Network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zh-TW" sz="2400" dirty="0" smtClean="0"/>
              <a:t>a.</a:t>
            </a:r>
            <a:r>
              <a:rPr lang="en-US" sz="2400" dirty="0"/>
              <a:t> Traffic routing and bearer admission control </a:t>
            </a:r>
            <a:r>
              <a:rPr lang="en-US" sz="2400" dirty="0" smtClean="0"/>
              <a:t>mechanisms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b.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GBR / Non-GBR coexistence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mechanism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V.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Conclusions And Future Work</a:t>
            </a:r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95872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/>
              <a:t>QOS MECHANISMS FOR LTE BACKHAUL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/>
              <a:t>QoS</a:t>
            </a:r>
            <a:r>
              <a:rPr lang="en-US" sz="2400" dirty="0"/>
              <a:t> mechanisms proposed in this paper are </a:t>
            </a:r>
            <a:r>
              <a:rPr lang="en-US" sz="2400" dirty="0" smtClean="0"/>
              <a:t>implemented in </a:t>
            </a:r>
            <a:r>
              <a:rPr lang="en-US" sz="2400" dirty="0"/>
              <a:t>the </a:t>
            </a:r>
            <a:r>
              <a:rPr lang="en-US" sz="2400" dirty="0" err="1"/>
              <a:t>OpenFlow</a:t>
            </a:r>
            <a:r>
              <a:rPr lang="en-US" sz="2400" dirty="0"/>
              <a:t> EPC controller, which </a:t>
            </a:r>
            <a:r>
              <a:rPr lang="en-US" sz="2400" dirty="0" smtClean="0"/>
              <a:t>communicates with </a:t>
            </a:r>
            <a:r>
              <a:rPr lang="en-US" sz="2400" dirty="0"/>
              <a:t>the MME element in order to monitor for EPS bearer </a:t>
            </a:r>
            <a:r>
              <a:rPr lang="en-US" sz="2400" dirty="0" smtClean="0"/>
              <a:t>context Procedures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QoS</a:t>
            </a:r>
            <a:r>
              <a:rPr lang="en-US" sz="2400" dirty="0"/>
              <a:t> mechanisms are related to </a:t>
            </a:r>
            <a:r>
              <a:rPr lang="en-US" sz="2400" dirty="0" smtClean="0"/>
              <a:t>network traffic </a:t>
            </a:r>
            <a:r>
              <a:rPr lang="en-US" sz="2400" dirty="0"/>
              <a:t>routing, bearer admission control and GBR/ </a:t>
            </a:r>
            <a:r>
              <a:rPr lang="en-US" sz="2400" dirty="0" smtClean="0"/>
              <a:t>Non-GBR traffic </a:t>
            </a:r>
            <a:r>
              <a:rPr lang="en-US" sz="2400" dirty="0"/>
              <a:t>coexistence in backhaul </a:t>
            </a:r>
            <a:r>
              <a:rPr lang="en-US" sz="2400" dirty="0" smtClean="0"/>
              <a:t>infrastructure.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349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89843E-DB91-41FC-B55B-2675C3AE6A36}" type="slidenum">
              <a:rPr lang="en-US" altLang="zh-TW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207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" y="914400"/>
            <a:ext cx="9031288" cy="5486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800" dirty="0" smtClean="0"/>
              <a:t>I.  	Introduction</a:t>
            </a:r>
          </a:p>
          <a:p>
            <a:pPr marL="0" indent="0">
              <a:buNone/>
            </a:pPr>
            <a:r>
              <a:rPr lang="en-US" altLang="zh-TW" sz="2800" dirty="0" smtClean="0"/>
              <a:t>II.	</a:t>
            </a:r>
            <a:r>
              <a:rPr lang="en-US" sz="2800" dirty="0" smtClean="0"/>
              <a:t>Long Term Evolution (LTE)</a:t>
            </a:r>
          </a:p>
          <a:p>
            <a:pPr marL="0" indent="0">
              <a:buNone/>
            </a:pPr>
            <a:r>
              <a:rPr lang="en-US" altLang="zh-TW" sz="2800" dirty="0" smtClean="0"/>
              <a:t>III.	</a:t>
            </a:r>
            <a:r>
              <a:rPr lang="en-US" sz="2800" dirty="0" smtClean="0"/>
              <a:t>SDN And LTE Integration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400" dirty="0" smtClean="0"/>
              <a:t>a. </a:t>
            </a:r>
            <a:r>
              <a:rPr lang="en-US" sz="2400" dirty="0"/>
              <a:t>Existing solutions in the </a:t>
            </a:r>
            <a:r>
              <a:rPr lang="en-US" sz="2400" dirty="0" smtClean="0"/>
              <a:t>literature</a:t>
            </a:r>
          </a:p>
          <a:p>
            <a:pPr marL="0" indent="0">
              <a:buNone/>
            </a:pPr>
            <a:r>
              <a:rPr lang="en-US" sz="2400" dirty="0" smtClean="0"/>
              <a:t>	b. Proposed integration scenario</a:t>
            </a:r>
          </a:p>
          <a:p>
            <a:pPr marL="0" indent="0">
              <a:buNone/>
            </a:pPr>
            <a:r>
              <a:rPr lang="en-US" dirty="0" smtClean="0"/>
              <a:t>IV.	</a:t>
            </a:r>
            <a:r>
              <a:rPr lang="en-US" sz="2800" dirty="0" err="1" smtClean="0"/>
              <a:t>QoS</a:t>
            </a:r>
            <a:r>
              <a:rPr lang="en-US" sz="2800" dirty="0" smtClean="0"/>
              <a:t> Mechanisms For LTE Backhaul Network</a:t>
            </a:r>
          </a:p>
          <a:p>
            <a:pPr marL="0" indent="0">
              <a:buNone/>
            </a:pPr>
            <a:r>
              <a:rPr lang="en-US" altLang="zh-TW" sz="2800" dirty="0" smtClean="0"/>
              <a:t>	</a:t>
            </a:r>
            <a:r>
              <a:rPr lang="en-US" altLang="zh-TW" sz="2400" dirty="0" smtClean="0"/>
              <a:t>a.</a:t>
            </a:r>
            <a:r>
              <a:rPr lang="en-US" sz="2400" dirty="0"/>
              <a:t> Traffic routing and bearer admission control </a:t>
            </a:r>
            <a:r>
              <a:rPr lang="en-US" sz="2400" dirty="0" smtClean="0"/>
              <a:t>mechanisms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b.</a:t>
            </a:r>
            <a:r>
              <a:rPr lang="en-US" dirty="0"/>
              <a:t> </a:t>
            </a:r>
            <a:r>
              <a:rPr lang="en-US" sz="2400" dirty="0"/>
              <a:t>GBR / Non-GBR coexistence </a:t>
            </a:r>
            <a:r>
              <a:rPr lang="en-US" sz="2400" dirty="0" smtClean="0"/>
              <a:t>mechanism</a:t>
            </a:r>
          </a:p>
          <a:p>
            <a:pPr marL="0" indent="0">
              <a:buNone/>
            </a:pPr>
            <a:r>
              <a:rPr lang="en-US" sz="2400" dirty="0" smtClean="0"/>
              <a:t>V.</a:t>
            </a:r>
            <a:r>
              <a:rPr lang="en-US" sz="2400" dirty="0"/>
              <a:t>	</a:t>
            </a:r>
            <a:r>
              <a:rPr lang="en-US" sz="2800" dirty="0" smtClean="0"/>
              <a:t>Conclusions And Future Work</a:t>
            </a:r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408749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60350"/>
            <a:ext cx="8507413" cy="720725"/>
          </a:xfrm>
        </p:spPr>
        <p:txBody>
          <a:bodyPr/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800" dirty="0" smtClean="0"/>
              <a:t>Traffic </a:t>
            </a:r>
            <a:r>
              <a:rPr lang="en-US" sz="2800" dirty="0"/>
              <a:t>routing and bearer admission </a:t>
            </a:r>
            <a:r>
              <a:rPr lang="en-US" sz="2800" dirty="0" smtClean="0"/>
              <a:t>control mechanisms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Traffic </a:t>
            </a:r>
            <a:r>
              <a:rPr lang="en-US" sz="2400" dirty="0" err="1" smtClean="0"/>
              <a:t>routing:</a:t>
            </a:r>
            <a:r>
              <a:rPr lang="en-US" sz="2400" dirty="0" err="1"/>
              <a:t>One</a:t>
            </a:r>
            <a:r>
              <a:rPr lang="en-US" sz="2400" dirty="0"/>
              <a:t> of the advantages offered by </a:t>
            </a:r>
            <a:r>
              <a:rPr lang="en-US" sz="2400" dirty="0" smtClean="0"/>
              <a:t>the SDN </a:t>
            </a:r>
            <a:r>
              <a:rPr lang="en-US" sz="2400" dirty="0"/>
              <a:t>paradigm is the possibility to exploit different </a:t>
            </a:r>
            <a:r>
              <a:rPr lang="en-US" sz="2400" dirty="0" smtClean="0"/>
              <a:t>routing strategies </a:t>
            </a:r>
            <a:r>
              <a:rPr lang="en-US" sz="2400" dirty="0"/>
              <a:t>by the centralized </a:t>
            </a:r>
            <a:r>
              <a:rPr lang="en-US" sz="2400" dirty="0" smtClean="0"/>
              <a:t>controller.</a:t>
            </a:r>
          </a:p>
          <a:p>
            <a:r>
              <a:rPr lang="en-US" sz="2400" dirty="0"/>
              <a:t>One of the advantages offered by the SDN paradigm is the possibility to exploit different routing strategies by the centralized controller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For the ring network, the routing options are reduced to the clockwise or counter-clockwise direction. In this way, the controller can use two different routing policies :</a:t>
            </a:r>
          </a:p>
          <a:p>
            <a:pPr lvl="1"/>
            <a:r>
              <a:rPr lang="en-US" sz="2400" dirty="0"/>
              <a:t>The Shortest Path Only</a:t>
            </a:r>
          </a:p>
          <a:p>
            <a:pPr lvl="1"/>
            <a:r>
              <a:rPr lang="en-US" sz="2400" dirty="0"/>
              <a:t>The Shortest Path </a:t>
            </a:r>
            <a:r>
              <a:rPr lang="en-US" sz="2400" dirty="0" smtClean="0"/>
              <a:t>First</a:t>
            </a:r>
            <a:endParaRPr lang="en-US" sz="2400" dirty="0"/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5777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Bearer admission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EPC controller </a:t>
            </a:r>
            <a:r>
              <a:rPr lang="en-US" sz="2400" dirty="0" smtClean="0"/>
              <a:t>also provides </a:t>
            </a:r>
            <a:r>
              <a:rPr lang="en-US" sz="2400" dirty="0"/>
              <a:t>an admission control mechanism for GBR </a:t>
            </a:r>
            <a:r>
              <a:rPr lang="en-US" sz="2400" dirty="0" smtClean="0"/>
              <a:t>bearer activation </a:t>
            </a:r>
            <a:r>
              <a:rPr lang="en-US" sz="2400" dirty="0"/>
              <a:t>and modification </a:t>
            </a:r>
            <a:r>
              <a:rPr lang="en-US" sz="2400" dirty="0" smtClean="0"/>
              <a:t>requests.</a:t>
            </a:r>
          </a:p>
          <a:p>
            <a:r>
              <a:rPr lang="en-US" sz="2400" dirty="0"/>
              <a:t>To ensure the </a:t>
            </a:r>
            <a:r>
              <a:rPr lang="en-US" sz="2400" dirty="0" smtClean="0"/>
              <a:t>associated QCI </a:t>
            </a:r>
            <a:r>
              <a:rPr lang="en-US" sz="2400" dirty="0"/>
              <a:t>requirements, GBR bearers call for some </a:t>
            </a:r>
            <a:r>
              <a:rPr lang="en-US" sz="2400" dirty="0" smtClean="0"/>
              <a:t>bandwidth allocation </a:t>
            </a:r>
            <a:r>
              <a:rPr lang="en-US" sz="2400" dirty="0"/>
              <a:t>in the backhaul </a:t>
            </a:r>
            <a:r>
              <a:rPr lang="en-US" sz="2400" dirty="0" smtClean="0"/>
              <a:t>network</a:t>
            </a:r>
          </a:p>
          <a:p>
            <a:r>
              <a:rPr lang="en-US" sz="2400" dirty="0"/>
              <a:t>The proposed </a:t>
            </a:r>
            <a:r>
              <a:rPr lang="en-US" sz="2400" dirty="0" smtClean="0"/>
              <a:t>mechanism monitors </a:t>
            </a:r>
            <a:r>
              <a:rPr lang="en-US" sz="2400" dirty="0"/>
              <a:t>only for GBR bearer request. Once a bearer </a:t>
            </a:r>
            <a:r>
              <a:rPr lang="en-US" sz="2400" dirty="0" smtClean="0"/>
              <a:t>is blocked</a:t>
            </a:r>
            <a:r>
              <a:rPr lang="en-US" sz="2400" dirty="0"/>
              <a:t>, the UE can optionally send the traffic over any </a:t>
            </a:r>
            <a:r>
              <a:rPr lang="en-US" sz="2400" dirty="0" smtClean="0"/>
              <a:t>Non- GBR </a:t>
            </a:r>
            <a:r>
              <a:rPr lang="en-US" sz="2400" dirty="0"/>
              <a:t>bearer, with no </a:t>
            </a:r>
            <a:r>
              <a:rPr lang="en-US" sz="2400" dirty="0" err="1"/>
              <a:t>QoS</a:t>
            </a:r>
            <a:r>
              <a:rPr lang="en-US" sz="2400" dirty="0"/>
              <a:t> guarantees.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1771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Simulations were used to </a:t>
            </a:r>
            <a:r>
              <a:rPr lang="en-US" sz="2400" dirty="0" smtClean="0"/>
              <a:t>investigate how </a:t>
            </a:r>
            <a:r>
              <a:rPr lang="en-US" sz="2400" dirty="0"/>
              <a:t>the traffic routing and the bearer admission </a:t>
            </a:r>
            <a:r>
              <a:rPr lang="en-US" sz="2400" dirty="0" smtClean="0"/>
              <a:t>control mechanisms </a:t>
            </a:r>
            <a:r>
              <a:rPr lang="en-US" sz="2400" dirty="0"/>
              <a:t>can work </a:t>
            </a:r>
            <a:r>
              <a:rPr lang="en-US" sz="2400" dirty="0" smtClean="0"/>
              <a:t>together, </a:t>
            </a:r>
            <a:r>
              <a:rPr lang="en-US" sz="2400" dirty="0"/>
              <a:t>The backhaul ring </a:t>
            </a:r>
            <a:r>
              <a:rPr lang="en-US" sz="2400" dirty="0" smtClean="0"/>
              <a:t>network was </a:t>
            </a:r>
            <a:r>
              <a:rPr lang="en-US" sz="2400" dirty="0"/>
              <a:t>configured with 5 switches (switch 0 connected to </a:t>
            </a:r>
            <a:r>
              <a:rPr lang="en-US" sz="2400" dirty="0" smtClean="0"/>
              <a:t>the S-GW</a:t>
            </a:r>
            <a:r>
              <a:rPr lang="en-US" sz="2400" dirty="0"/>
              <a:t>, and one </a:t>
            </a:r>
            <a:r>
              <a:rPr lang="en-US" sz="2400" dirty="0" err="1"/>
              <a:t>eNB</a:t>
            </a:r>
            <a:r>
              <a:rPr lang="en-US" sz="2400" dirty="0"/>
              <a:t> attached to each remaining switch in </a:t>
            </a:r>
            <a:r>
              <a:rPr lang="en-US" sz="2400" dirty="0" smtClean="0"/>
              <a:t>the clockwise </a:t>
            </a:r>
            <a:r>
              <a:rPr lang="en-US" sz="2400" dirty="0"/>
              <a:t>direction</a:t>
            </a:r>
            <a:r>
              <a:rPr lang="en-US" sz="2400" dirty="0" smtClean="0"/>
              <a:t>).</a:t>
            </a:r>
          </a:p>
          <a:p>
            <a:r>
              <a:rPr lang="en-US" sz="2400" dirty="0"/>
              <a:t>Thirty percent of the UEs are attached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 to </a:t>
            </a:r>
            <a:r>
              <a:rPr lang="en-US" sz="2400" dirty="0" err="1" smtClean="0"/>
              <a:t>eNBs</a:t>
            </a:r>
            <a:r>
              <a:rPr lang="en-US" sz="2400" dirty="0" smtClean="0"/>
              <a:t> </a:t>
            </a:r>
            <a:r>
              <a:rPr lang="en-US" sz="2400" dirty="0"/>
              <a:t>1 and 2, while seventy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percent </a:t>
            </a:r>
            <a:r>
              <a:rPr lang="en-US" sz="2400" dirty="0"/>
              <a:t>are </a:t>
            </a:r>
            <a:r>
              <a:rPr lang="en-US" sz="2400" dirty="0" smtClean="0"/>
              <a:t>attached </a:t>
            </a:r>
            <a:r>
              <a:rPr lang="en-US" sz="2400" dirty="0"/>
              <a:t>to </a:t>
            </a:r>
            <a:r>
              <a:rPr lang="en-US" sz="2400" dirty="0" err="1"/>
              <a:t>eNBs</a:t>
            </a:r>
            <a:r>
              <a:rPr lang="en-US" sz="2400" dirty="0"/>
              <a:t> </a:t>
            </a:r>
            <a:r>
              <a:rPr lang="en-US" sz="2400" dirty="0" smtClean="0"/>
              <a:t>3 and </a:t>
            </a:r>
            <a:r>
              <a:rPr lang="en-US" sz="2400" dirty="0"/>
              <a:t>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2619491"/>
            <a:ext cx="3581400" cy="34733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81600" y="6041152"/>
            <a:ext cx="4724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NimbusRomNo9L-Regu"/>
              </a:rPr>
              <a:t>Fig. 3. Routing and bearer admission control performance evaluation.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6543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89843E-DB91-41FC-B55B-2675C3AE6A36}" type="slidenum">
              <a:rPr lang="en-US" altLang="zh-TW"/>
              <a:pPr>
                <a:defRPr/>
              </a:pPr>
              <a:t>23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207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" y="914400"/>
            <a:ext cx="9031288" cy="5486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I.  	Introduction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II.	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Long Term Evolution (LTE)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III.	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SDN And LTE Integration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a.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Existing solutions in the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literature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	b. Proposed integration scenario</a:t>
            </a:r>
          </a:p>
          <a:p>
            <a:pPr marL="0" indent="0">
              <a:buNone/>
            </a:pPr>
            <a:r>
              <a:rPr lang="en-US" dirty="0" smtClean="0"/>
              <a:t>IV.	</a:t>
            </a:r>
            <a:r>
              <a:rPr lang="en-US" sz="2800" dirty="0" err="1" smtClean="0"/>
              <a:t>QoS</a:t>
            </a:r>
            <a:r>
              <a:rPr lang="en-US" sz="2800" dirty="0" smtClean="0"/>
              <a:t> Mechanisms For LTE Backhaul Network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a.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Traffic routing and bearer admission control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mechanisms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400" dirty="0" smtClean="0"/>
              <a:t>b.</a:t>
            </a:r>
            <a:r>
              <a:rPr lang="en-US" dirty="0"/>
              <a:t> </a:t>
            </a:r>
            <a:r>
              <a:rPr lang="en-US" sz="2400" dirty="0"/>
              <a:t>GBR / Non-GBR coexistence </a:t>
            </a:r>
            <a:r>
              <a:rPr lang="en-US" sz="2400" dirty="0" smtClean="0"/>
              <a:t>mechanism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V.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Conclusions And Future Work</a:t>
            </a:r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12676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B. GBR / Non-GBR coexistence </a:t>
            </a:r>
            <a:r>
              <a:rPr lang="fr-FR" sz="2800" dirty="0" err="1"/>
              <a:t>mechanism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available resources in the LTE </a:t>
            </a:r>
            <a:r>
              <a:rPr lang="en-US" sz="2400" dirty="0" smtClean="0"/>
              <a:t>backhaul infrastructure </a:t>
            </a:r>
            <a:r>
              <a:rPr lang="en-US" sz="2400" dirty="0"/>
              <a:t>network are shared among all GBR and </a:t>
            </a:r>
            <a:r>
              <a:rPr lang="en-US" sz="2400" dirty="0" smtClean="0"/>
              <a:t>Non-GBR </a:t>
            </a:r>
            <a:r>
              <a:rPr lang="en-US" sz="2400" dirty="0"/>
              <a:t>bearers and the network is supposed to allocate </a:t>
            </a:r>
            <a:r>
              <a:rPr lang="en-US" sz="2400" dirty="0" smtClean="0"/>
              <a:t>the requested </a:t>
            </a:r>
            <a:r>
              <a:rPr lang="en-US" sz="2400" dirty="0"/>
              <a:t>bandwidth for GBR bearers accepted by the </a:t>
            </a:r>
            <a:r>
              <a:rPr lang="en-US" sz="2400" dirty="0" smtClean="0"/>
              <a:t>admission control </a:t>
            </a:r>
            <a:r>
              <a:rPr lang="en-US" sz="2400" dirty="0"/>
              <a:t>mechanism. As the traffic management is </a:t>
            </a:r>
            <a:r>
              <a:rPr lang="en-US" sz="2400" dirty="0" smtClean="0"/>
              <a:t>not specified </a:t>
            </a:r>
            <a:r>
              <a:rPr lang="en-US" sz="2400" dirty="0"/>
              <a:t>by 3GPP standards, vendors and network </a:t>
            </a:r>
            <a:r>
              <a:rPr lang="en-US" sz="2400" dirty="0" smtClean="0"/>
              <a:t>operators can </a:t>
            </a:r>
            <a:r>
              <a:rPr lang="en-US" sz="2400" dirty="0"/>
              <a:t>establish policies and set up equipment </a:t>
            </a:r>
            <a:r>
              <a:rPr lang="en-US" sz="2400" dirty="0" smtClean="0"/>
              <a:t>accordingly.</a:t>
            </a:r>
          </a:p>
          <a:p>
            <a:r>
              <a:rPr lang="en-US" sz="2400" dirty="0"/>
              <a:t>The backhaul ring network was configured with </a:t>
            </a:r>
            <a:r>
              <a:rPr lang="en-US" sz="2400" dirty="0" smtClean="0"/>
              <a:t>10 </a:t>
            </a:r>
            <a:r>
              <a:rPr lang="en-US" sz="2400" dirty="0" err="1" smtClean="0"/>
              <a:t>OpenFlow</a:t>
            </a:r>
            <a:r>
              <a:rPr lang="en-US" sz="2400" dirty="0" smtClean="0"/>
              <a:t> </a:t>
            </a:r>
            <a:r>
              <a:rPr lang="en-US" sz="2400" dirty="0"/>
              <a:t>switches, with UEs equally distributed among </a:t>
            </a:r>
            <a:r>
              <a:rPr lang="en-US" sz="2400" dirty="0" smtClean="0"/>
              <a:t>9 </a:t>
            </a:r>
            <a:r>
              <a:rPr lang="en-US" sz="2400" dirty="0" err="1" smtClean="0"/>
              <a:t>eNBs</a:t>
            </a:r>
            <a:r>
              <a:rPr lang="en-US" sz="2400" dirty="0"/>
              <a:t>. </a:t>
            </a:r>
            <a:r>
              <a:rPr lang="en-US" sz="2400" dirty="0" smtClean="0"/>
              <a:t>The routing </a:t>
            </a:r>
            <a:r>
              <a:rPr lang="en-US" sz="2400" dirty="0"/>
              <a:t>policy in use is the shortest path </a:t>
            </a:r>
            <a:r>
              <a:rPr lang="en-US" sz="2400" dirty="0" smtClean="0"/>
              <a:t>first, which </a:t>
            </a:r>
            <a:r>
              <a:rPr lang="en-US" sz="2400" dirty="0"/>
              <a:t>exploits the selective routing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139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Coexistence mechanism: LTE is </a:t>
            </a:r>
            <a:r>
              <a:rPr lang="en-US" sz="2400" dirty="0" smtClean="0"/>
              <a:t>IP-based, it </a:t>
            </a:r>
            <a:r>
              <a:rPr lang="en-US" sz="2400" dirty="0"/>
              <a:t>can leverage L3 Differentiated Services (</a:t>
            </a:r>
            <a:r>
              <a:rPr lang="en-US" sz="2400" dirty="0" err="1"/>
              <a:t>DiffServ</a:t>
            </a:r>
            <a:r>
              <a:rPr lang="en-US" sz="2400" dirty="0"/>
              <a:t>) [21] </a:t>
            </a:r>
            <a:r>
              <a:rPr lang="en-US" sz="2400" dirty="0" smtClean="0"/>
              <a:t>for providing </a:t>
            </a:r>
            <a:r>
              <a:rPr lang="en-US" sz="2400" dirty="0" err="1"/>
              <a:t>QoS</a:t>
            </a:r>
            <a:r>
              <a:rPr lang="en-US" sz="2400" dirty="0"/>
              <a:t> on a per-hop basis. </a:t>
            </a:r>
            <a:r>
              <a:rPr lang="en-US" sz="2400" dirty="0" err="1"/>
              <a:t>DiffServ</a:t>
            </a:r>
            <a:r>
              <a:rPr lang="en-US" sz="2400" dirty="0"/>
              <a:t> uses the </a:t>
            </a:r>
            <a:r>
              <a:rPr lang="en-US" sz="2400" dirty="0" smtClean="0"/>
              <a:t>6-bit </a:t>
            </a:r>
            <a:r>
              <a:rPr lang="en-US" sz="2400" dirty="0" err="1" smtClean="0"/>
              <a:t>DiffServ</a:t>
            </a:r>
            <a:r>
              <a:rPr lang="en-US" sz="2400" dirty="0" smtClean="0"/>
              <a:t> </a:t>
            </a:r>
            <a:r>
              <a:rPr lang="en-US" sz="2400" dirty="0"/>
              <a:t>Code Point (DSCP) field in the IP header for </a:t>
            </a:r>
            <a:r>
              <a:rPr lang="en-US" sz="2400" dirty="0" smtClean="0"/>
              <a:t>traffic management.</a:t>
            </a:r>
          </a:p>
          <a:p>
            <a:r>
              <a:rPr lang="en-US" sz="2400" dirty="0"/>
              <a:t>To enable for traffic separation and fast classification </a:t>
            </a:r>
            <a:r>
              <a:rPr lang="en-US" sz="2400" dirty="0" err="1"/>
              <a:t>OpenFlow</a:t>
            </a:r>
            <a:r>
              <a:rPr lang="en-US" sz="2400" dirty="0"/>
              <a:t> switches connected to the gateway or to the </a:t>
            </a:r>
            <a:r>
              <a:rPr lang="en-US" sz="2400" dirty="0" err="1" smtClean="0"/>
              <a:t>eNBs</a:t>
            </a:r>
            <a:r>
              <a:rPr lang="en-US" sz="2400" dirty="0" smtClean="0"/>
              <a:t> implement </a:t>
            </a:r>
            <a:r>
              <a:rPr lang="en-US" sz="2400" dirty="0"/>
              <a:t>a QCI to DSCP mapping function, translating </a:t>
            </a:r>
            <a:r>
              <a:rPr lang="en-US" sz="2400" dirty="0" smtClean="0"/>
              <a:t>from bearer-level </a:t>
            </a:r>
            <a:r>
              <a:rPr lang="en-US" sz="2400" dirty="0" err="1"/>
              <a:t>QoS</a:t>
            </a:r>
            <a:r>
              <a:rPr lang="en-US" sz="2400" dirty="0"/>
              <a:t> (QCI) to transport-level </a:t>
            </a:r>
            <a:r>
              <a:rPr lang="en-US" sz="2400" dirty="0" err="1"/>
              <a:t>QoS</a:t>
            </a:r>
            <a:r>
              <a:rPr lang="en-US" sz="2400" dirty="0"/>
              <a:t> (DSCP). In </a:t>
            </a:r>
            <a:r>
              <a:rPr lang="en-US" sz="2400" dirty="0" smtClean="0"/>
              <a:t>this way</a:t>
            </a:r>
            <a:r>
              <a:rPr lang="en-US" sz="2400" dirty="0"/>
              <a:t>, packets associated with a specific QCI are marked </a:t>
            </a:r>
            <a:r>
              <a:rPr lang="en-US" sz="2400" dirty="0" smtClean="0"/>
              <a:t>with a </a:t>
            </a:r>
            <a:r>
              <a:rPr lang="en-US" sz="2400" dirty="0"/>
              <a:t>specific DSCP for forwarding in the backhaul network [9].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7342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limit traffic throughput up to the allowed bandwidth, </a:t>
            </a:r>
            <a:r>
              <a:rPr lang="en-US" sz="2400" dirty="0" smtClean="0"/>
              <a:t>the </a:t>
            </a:r>
            <a:r>
              <a:rPr lang="en-US" sz="2400" dirty="0" err="1" smtClean="0"/>
              <a:t>OpenFlow</a:t>
            </a:r>
            <a:r>
              <a:rPr lang="en-US" sz="2400" dirty="0" smtClean="0"/>
              <a:t> </a:t>
            </a:r>
            <a:r>
              <a:rPr lang="en-US" sz="2400" dirty="0"/>
              <a:t>meter table is used to measure and control the </a:t>
            </a:r>
            <a:r>
              <a:rPr lang="en-US" sz="2400" dirty="0" smtClean="0"/>
              <a:t>rate of </a:t>
            </a:r>
            <a:r>
              <a:rPr lang="en-US" sz="2400" dirty="0"/>
              <a:t>packets. The meter triggers a meter band if the packet </a:t>
            </a:r>
            <a:r>
              <a:rPr lang="en-US" sz="2400" dirty="0" smtClean="0"/>
              <a:t>rate or </a:t>
            </a:r>
            <a:r>
              <a:rPr lang="en-US" sz="2400" dirty="0"/>
              <a:t>byte rate passing through the meter exceed a </a:t>
            </a:r>
            <a:r>
              <a:rPr lang="en-US" sz="2400" dirty="0" smtClean="0"/>
              <a:t>predefined threshold</a:t>
            </a:r>
            <a:r>
              <a:rPr lang="en-US" sz="2400" dirty="0"/>
              <a:t>. Two types of meters are in </a:t>
            </a:r>
            <a:r>
              <a:rPr lang="en-US" sz="2400" dirty="0" smtClean="0"/>
              <a:t>use :</a:t>
            </a:r>
          </a:p>
          <a:p>
            <a:pPr lvl="1"/>
            <a:r>
              <a:rPr lang="en-US" sz="2400" dirty="0"/>
              <a:t>GBR per-flow </a:t>
            </a:r>
            <a:r>
              <a:rPr lang="en-US" sz="2400" dirty="0" smtClean="0"/>
              <a:t>meter</a:t>
            </a:r>
          </a:p>
          <a:p>
            <a:pPr lvl="1"/>
            <a:r>
              <a:rPr lang="en-US" sz="2400" dirty="0"/>
              <a:t>Non-GBR coexistence meter,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4925" y="2971800"/>
            <a:ext cx="3571875" cy="348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24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943" y="969991"/>
            <a:ext cx="5495925" cy="4648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09800" y="5644691"/>
            <a:ext cx="6261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NimbusRomNo9L-Regu"/>
              </a:rPr>
              <a:t>Fig. 5. GBR/ Non-GBR traffic coexistence with </a:t>
            </a:r>
            <a:r>
              <a:rPr lang="en-US" sz="1400" dirty="0" err="1">
                <a:latin typeface="NimbusRomNo9L-Regu"/>
              </a:rPr>
              <a:t>OpenFlow</a:t>
            </a:r>
            <a:r>
              <a:rPr lang="en-US" dirty="0">
                <a:latin typeface="NimbusRomNo9L-Regu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9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VoIP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 additional improvement to </a:t>
            </a:r>
            <a:r>
              <a:rPr lang="en-US" sz="2400" dirty="0" smtClean="0"/>
              <a:t>the coexistence </a:t>
            </a:r>
            <a:r>
              <a:rPr lang="en-US" sz="2400" dirty="0"/>
              <a:t>mechanism is the use of </a:t>
            </a:r>
            <a:r>
              <a:rPr lang="en-US" sz="2400" dirty="0" err="1"/>
              <a:t>OpenFlow</a:t>
            </a:r>
            <a:r>
              <a:rPr lang="en-US" sz="2400" dirty="0"/>
              <a:t> queue </a:t>
            </a:r>
            <a:r>
              <a:rPr lang="en-US" sz="2400" dirty="0" smtClean="0"/>
              <a:t>support to </a:t>
            </a:r>
            <a:r>
              <a:rPr lang="en-US" sz="2400" dirty="0"/>
              <a:t>better treat VoIP </a:t>
            </a:r>
            <a:r>
              <a:rPr lang="en-US" sz="2400" dirty="0" smtClean="0"/>
              <a:t>traffic. To </a:t>
            </a:r>
            <a:r>
              <a:rPr lang="en-US" sz="2400" dirty="0"/>
              <a:t>provide the required </a:t>
            </a:r>
            <a:r>
              <a:rPr lang="en-US" sz="2400" dirty="0" smtClean="0"/>
              <a:t>voice quality</a:t>
            </a:r>
            <a:r>
              <a:rPr lang="en-US" sz="2400" dirty="0"/>
              <a:t>, </a:t>
            </a:r>
            <a:r>
              <a:rPr lang="en-US" sz="2400" dirty="0" err="1"/>
              <a:t>QoS</a:t>
            </a:r>
            <a:r>
              <a:rPr lang="en-US" sz="2400" dirty="0"/>
              <a:t> capability must be added to the traditional </a:t>
            </a:r>
            <a:r>
              <a:rPr lang="en-US" sz="2400" dirty="0" err="1" smtClean="0"/>
              <a:t>dataonly</a:t>
            </a:r>
            <a:r>
              <a:rPr lang="en-US" sz="2400" dirty="0" smtClean="0"/>
              <a:t> network.</a:t>
            </a:r>
          </a:p>
          <a:p>
            <a:r>
              <a:rPr lang="en-US" sz="2400" dirty="0"/>
              <a:t>In an environment of mixed real-time and </a:t>
            </a:r>
            <a:r>
              <a:rPr lang="en-US" sz="2400" dirty="0" smtClean="0"/>
              <a:t>bulk traffic</a:t>
            </a:r>
            <a:r>
              <a:rPr lang="en-US" sz="2400" dirty="0"/>
              <a:t>, it is natural to use priority queuing to provide the </a:t>
            </a:r>
            <a:r>
              <a:rPr lang="en-US" sz="2400" dirty="0" err="1" smtClean="0"/>
              <a:t>realtime</a:t>
            </a:r>
            <a:r>
              <a:rPr lang="en-US" sz="2400" dirty="0" smtClean="0"/>
              <a:t> traffic </a:t>
            </a:r>
            <a:r>
              <a:rPr lang="en-US" sz="2400" dirty="0"/>
              <a:t>priority service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New simulations were </a:t>
            </a:r>
            <a:r>
              <a:rPr lang="en-US" sz="2400" dirty="0" smtClean="0"/>
              <a:t>performed, now </a:t>
            </a:r>
            <a:r>
              <a:rPr lang="en-US" sz="2400" dirty="0"/>
              <a:t>mapping VoIP traffic to a second high-priority queue </a:t>
            </a:r>
            <a:r>
              <a:rPr lang="en-US" sz="2400" dirty="0" smtClean="0"/>
              <a:t>at each </a:t>
            </a:r>
            <a:r>
              <a:rPr lang="en-US" sz="2400" dirty="0" err="1"/>
              <a:t>OpenFlow</a:t>
            </a:r>
            <a:r>
              <a:rPr lang="en-US" sz="2400" dirty="0"/>
              <a:t> output port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4864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919" y="1227931"/>
            <a:ext cx="2847975" cy="4762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  <p:sp>
        <p:nvSpPr>
          <p:cNvPr id="3" name="Rectangle 2"/>
          <p:cNvSpPr/>
          <p:nvPr/>
        </p:nvSpPr>
        <p:spPr>
          <a:xfrm>
            <a:off x="3427487" y="5979073"/>
            <a:ext cx="22890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NimbusRomNo9L-Regu"/>
              </a:rPr>
              <a:t>Fig. 6. VoIP traffic analysis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6568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89843E-DB91-41FC-B55B-2675C3AE6A36}" type="slidenum">
              <a:rPr lang="en-US" altLang="zh-TW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207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" y="914400"/>
            <a:ext cx="9031288" cy="5486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800" dirty="0" smtClean="0"/>
              <a:t>I.  	Introduction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II.	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Long Term Evolution (LTE)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III.	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SDN And LTE Integration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a.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Existing solutions in the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literature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	b. Proposed integration scenario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IV.	</a:t>
            </a:r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</a:rPr>
              <a:t>QoS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Mechanisms For LTE Backhaul Network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a.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Traffic routing and bearer admission control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mechanisms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b.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GBR / Non-GBR coexistence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mechanism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V.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Conclusions And Future Work</a:t>
            </a:r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91307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89843E-DB91-41FC-B55B-2675C3AE6A36}" type="slidenum">
              <a:rPr lang="en-US" altLang="zh-TW"/>
              <a:pPr>
                <a:defRPr/>
              </a:pPr>
              <a:t>30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207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" y="914400"/>
            <a:ext cx="9031288" cy="5486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I.  	Introduction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II.	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Long Term Evolution (LTE)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III.	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SDN And LTE Integration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a.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Existing solutions in the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literature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	b. Proposed integration scenario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IV.	</a:t>
            </a:r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</a:rPr>
              <a:t>QoS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Mechanisms For LTE Backhaul Network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a.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Traffic routing and bearer admission control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mechanisms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b.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GBR / Non-GBR coexistence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mechanism</a:t>
            </a:r>
          </a:p>
          <a:p>
            <a:pPr marL="0" indent="0">
              <a:buNone/>
            </a:pPr>
            <a:r>
              <a:rPr lang="en-US" sz="2400" dirty="0" smtClean="0"/>
              <a:t>V.</a:t>
            </a:r>
            <a:r>
              <a:rPr lang="en-US" sz="2400" dirty="0"/>
              <a:t>	</a:t>
            </a:r>
            <a:r>
              <a:rPr lang="en-US" sz="2800" dirty="0" smtClean="0"/>
              <a:t>Conclusions And Future Work</a:t>
            </a:r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18321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This paper explores how the </a:t>
            </a:r>
            <a:r>
              <a:rPr lang="en-US" sz="2400" dirty="0" err="1"/>
              <a:t>OpenFlow</a:t>
            </a:r>
            <a:r>
              <a:rPr lang="en-US" sz="2400" dirty="0"/>
              <a:t> protocol can be </a:t>
            </a:r>
            <a:r>
              <a:rPr lang="en-US" sz="2400" dirty="0" smtClean="0"/>
              <a:t>used to </a:t>
            </a:r>
            <a:r>
              <a:rPr lang="en-US" sz="2400" dirty="0"/>
              <a:t>realize the LTE </a:t>
            </a:r>
            <a:r>
              <a:rPr lang="en-US" sz="2400" dirty="0" err="1"/>
              <a:t>QoS</a:t>
            </a:r>
            <a:r>
              <a:rPr lang="en-US" sz="2400" dirty="0"/>
              <a:t> requirements into mobile </a:t>
            </a:r>
            <a:r>
              <a:rPr lang="en-US" sz="2400" dirty="0" smtClean="0"/>
              <a:t>backhaul networks.</a:t>
            </a:r>
            <a:endParaRPr lang="en-US" sz="2400" dirty="0"/>
          </a:p>
          <a:p>
            <a:r>
              <a:rPr lang="en-US" sz="2400" dirty="0" smtClean="0"/>
              <a:t>Three </a:t>
            </a:r>
            <a:r>
              <a:rPr lang="en-US" sz="2400" dirty="0" err="1"/>
              <a:t>OpenFlow</a:t>
            </a:r>
            <a:r>
              <a:rPr lang="en-US" sz="2400" dirty="0"/>
              <a:t>-based mechanisms were </a:t>
            </a:r>
            <a:r>
              <a:rPr lang="en-US" sz="2400" dirty="0" smtClean="0"/>
              <a:t>introduced: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traffic </a:t>
            </a:r>
            <a:r>
              <a:rPr lang="en-US" sz="2400" dirty="0"/>
              <a:t>routing, bearer admission control, and the traffic</a:t>
            </a:r>
          </a:p>
          <a:p>
            <a:pPr marL="0" indent="0">
              <a:buNone/>
            </a:pPr>
            <a:r>
              <a:rPr lang="en-US" sz="2400" dirty="0" smtClean="0"/>
              <a:t>    coexistence.</a:t>
            </a:r>
          </a:p>
          <a:p>
            <a:r>
              <a:rPr lang="en-US" sz="2400" dirty="0"/>
              <a:t>For the routing and bearer admission control, the number </a:t>
            </a:r>
            <a:r>
              <a:rPr lang="en-US" sz="2400" dirty="0" smtClean="0"/>
              <a:t>of accepted </a:t>
            </a:r>
            <a:r>
              <a:rPr lang="en-US" sz="2400" dirty="0"/>
              <a:t>bearers was increased by 33%, while the </a:t>
            </a:r>
            <a:r>
              <a:rPr lang="en-US" sz="2400" dirty="0" smtClean="0"/>
              <a:t>coexistence mechanism </a:t>
            </a:r>
            <a:r>
              <a:rPr lang="en-US" sz="2400" dirty="0"/>
              <a:t>properly limited the Non-GBR traffic and </a:t>
            </a:r>
            <a:r>
              <a:rPr lang="en-US" sz="2400" dirty="0" smtClean="0"/>
              <a:t>allowed a </a:t>
            </a:r>
            <a:r>
              <a:rPr lang="en-US" sz="2400" dirty="0"/>
              <a:t>constant delay and jitter for VoIP traffic, regardless </a:t>
            </a:r>
            <a:r>
              <a:rPr lang="en-US" sz="2400" dirty="0" smtClean="0"/>
              <a:t>how congested </a:t>
            </a:r>
            <a:r>
              <a:rPr lang="en-US" sz="2400" dirty="0"/>
              <a:t>the network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50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B6DABC-8EE0-4416-BE2E-BE5A12573CBA}" type="slidenum">
              <a:rPr lang="en-US" altLang="zh-TW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20725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zh-TW" dirty="0" smtClean="0"/>
              <a:t>Introduction</a:t>
            </a:r>
            <a:endParaRPr kumimoji="0" lang="en-US" altLang="zh-TW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38188"/>
            <a:ext cx="8686800" cy="571500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The world is witnessing a rapid growth in mobile </a:t>
            </a:r>
            <a:r>
              <a:rPr lang="en-US" sz="2400" dirty="0" smtClean="0"/>
              <a:t>communication, According </a:t>
            </a:r>
            <a:r>
              <a:rPr lang="en-US" sz="2400" dirty="0"/>
              <a:t>to Cisco Systems, </a:t>
            </a:r>
            <a:r>
              <a:rPr lang="en-US" sz="2400" dirty="0" err="1"/>
              <a:t>Inc</a:t>
            </a:r>
            <a:r>
              <a:rPr lang="en-US" sz="2400" dirty="0"/>
              <a:t> [1</a:t>
            </a:r>
            <a:r>
              <a:rPr lang="en-US" sz="2400" dirty="0" smtClean="0"/>
              <a:t>].</a:t>
            </a:r>
          </a:p>
          <a:p>
            <a:r>
              <a:rPr lang="en-US" sz="2400" dirty="0"/>
              <a:t>Long Term Evolution (LTE) networks have been de </a:t>
            </a:r>
            <a:r>
              <a:rPr lang="en-US" sz="2400" dirty="0" smtClean="0"/>
              <a:t>facto employed </a:t>
            </a:r>
            <a:r>
              <a:rPr lang="en-US" sz="2400" dirty="0"/>
              <a:t>for high-speed wireless communication, </a:t>
            </a:r>
            <a:r>
              <a:rPr lang="en-US" sz="2400" dirty="0" smtClean="0"/>
              <a:t>providing a </a:t>
            </a:r>
            <a:r>
              <a:rPr lang="en-US" sz="2400" dirty="0"/>
              <a:t>highly efficient, packet-optimized </a:t>
            </a:r>
            <a:r>
              <a:rPr lang="en-US" sz="2400" dirty="0" smtClean="0"/>
              <a:t>service.</a:t>
            </a:r>
          </a:p>
          <a:p>
            <a:r>
              <a:rPr lang="en-US" sz="2400" dirty="0" smtClean="0"/>
              <a:t>The</a:t>
            </a:r>
            <a:r>
              <a:rPr lang="en-US" sz="2400" dirty="0"/>
              <a:t> </a:t>
            </a:r>
            <a:r>
              <a:rPr lang="en-US" sz="2400" dirty="0" smtClean="0"/>
              <a:t>growing </a:t>
            </a:r>
            <a:r>
              <a:rPr lang="en-US" sz="2400" dirty="0"/>
              <a:t>demand is forcing network operators to deploy </a:t>
            </a:r>
            <a:r>
              <a:rPr lang="en-US" sz="2400" dirty="0" smtClean="0"/>
              <a:t>more base </a:t>
            </a:r>
            <a:r>
              <a:rPr lang="en-US" sz="2400" dirty="0"/>
              <a:t>stations to increase capacity through frequency </a:t>
            </a:r>
            <a:r>
              <a:rPr lang="en-US" sz="2400" dirty="0" smtClean="0"/>
              <a:t>reuse, especially </a:t>
            </a:r>
            <a:r>
              <a:rPr lang="en-US" sz="2400" dirty="0"/>
              <a:t>in densely populated areas [2].</a:t>
            </a:r>
          </a:p>
          <a:p>
            <a:r>
              <a:rPr lang="en-US" sz="2400" dirty="0" smtClean="0"/>
              <a:t>A scenario like </a:t>
            </a:r>
            <a:r>
              <a:rPr lang="en-US" sz="2400" dirty="0"/>
              <a:t>that requires a backhaul network with higher </a:t>
            </a:r>
            <a:r>
              <a:rPr lang="en-US" sz="2400" dirty="0" smtClean="0"/>
              <a:t>connectivity thus</a:t>
            </a:r>
            <a:r>
              <a:rPr lang="en-US" sz="2400" dirty="0"/>
              <a:t>, it is necessary to assist the access to these networks [3</a:t>
            </a:r>
            <a:r>
              <a:rPr lang="en-US" sz="2400" dirty="0" smtClean="0"/>
              <a:t>].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60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20725"/>
          </a:xfrm>
        </p:spPr>
        <p:txBody>
          <a:bodyPr/>
          <a:lstStyle/>
          <a:p>
            <a:pPr algn="ctr"/>
            <a:r>
              <a:rPr lang="en-US" altLang="zh-TW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As </a:t>
            </a:r>
            <a:r>
              <a:rPr lang="en-US" sz="2400" dirty="0"/>
              <a:t>indicated by the Open Networking Foundation (ONF</a:t>
            </a:r>
            <a:r>
              <a:rPr lang="en-US" sz="2400" dirty="0" smtClean="0"/>
              <a:t>), network </a:t>
            </a:r>
            <a:r>
              <a:rPr lang="en-US" sz="2400" dirty="0"/>
              <a:t>operators are facing challenges as demand for </a:t>
            </a:r>
            <a:r>
              <a:rPr lang="en-US" sz="2400" dirty="0" smtClean="0"/>
              <a:t>mobility and </a:t>
            </a:r>
            <a:r>
              <a:rPr lang="en-US" sz="2400" dirty="0"/>
              <a:t>bandwidth increases, and meeting current </a:t>
            </a:r>
            <a:r>
              <a:rPr lang="en-US" sz="2400" dirty="0" smtClean="0"/>
              <a:t>market requirements </a:t>
            </a:r>
            <a:r>
              <a:rPr lang="en-US" sz="2400" dirty="0"/>
              <a:t>is virtually impossible with traditional </a:t>
            </a:r>
            <a:r>
              <a:rPr lang="en-US" sz="2400" dirty="0" smtClean="0"/>
              <a:t>network architectures </a:t>
            </a:r>
            <a:r>
              <a:rPr lang="en-US" sz="2400" dirty="0"/>
              <a:t>[4</a:t>
            </a:r>
            <a:r>
              <a:rPr lang="en-US" sz="2400" dirty="0" smtClean="0"/>
              <a:t>].</a:t>
            </a:r>
          </a:p>
          <a:p>
            <a:r>
              <a:rPr lang="en-US" sz="2400" dirty="0"/>
              <a:t>Software Defined </a:t>
            </a:r>
            <a:r>
              <a:rPr lang="en-US" sz="2400" dirty="0" smtClean="0"/>
              <a:t>Networking (SDN</a:t>
            </a:r>
            <a:r>
              <a:rPr lang="en-US" sz="2400" dirty="0"/>
              <a:t>) and the </a:t>
            </a:r>
            <a:r>
              <a:rPr lang="en-US" sz="2400" dirty="0" err="1"/>
              <a:t>OpenFlow</a:t>
            </a:r>
            <a:r>
              <a:rPr lang="en-US" sz="2400" dirty="0"/>
              <a:t> protocol [4] have emerged as </a:t>
            </a:r>
            <a:r>
              <a:rPr lang="en-US" sz="2400" dirty="0" smtClean="0"/>
              <a:t>promising </a:t>
            </a:r>
            <a:r>
              <a:rPr lang="en-US" sz="2400" dirty="0"/>
              <a:t>paradigm, providing a shift toward a </a:t>
            </a:r>
            <a:r>
              <a:rPr lang="en-US" sz="2400" dirty="0" smtClean="0"/>
              <a:t>flow-centric model </a:t>
            </a:r>
            <a:r>
              <a:rPr lang="en-US" sz="2400" dirty="0"/>
              <a:t>designed to enable more agile and flexible </a:t>
            </a:r>
            <a:r>
              <a:rPr lang="en-US" sz="2400" dirty="0" smtClean="0"/>
              <a:t>networks.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decouples the </a:t>
            </a:r>
            <a:r>
              <a:rPr lang="en-US" sz="2400" dirty="0" smtClean="0"/>
              <a:t>control and </a:t>
            </a:r>
            <a:r>
              <a:rPr lang="en-US" sz="2400" dirty="0"/>
              <a:t>data planes, allowing simplified forwarding </a:t>
            </a:r>
            <a:r>
              <a:rPr lang="en-US" sz="2400" dirty="0" smtClean="0"/>
              <a:t>hardware controlled </a:t>
            </a:r>
            <a:r>
              <a:rPr lang="en-US" sz="2400" dirty="0"/>
              <a:t>by intelligent centralized software, which is </a:t>
            </a:r>
            <a:r>
              <a:rPr lang="en-US" sz="2400" dirty="0" smtClean="0"/>
              <a:t>assisted by </a:t>
            </a:r>
            <a:r>
              <a:rPr lang="en-US" sz="2400" dirty="0"/>
              <a:t>applications that orchestrate service delivery in the </a:t>
            </a:r>
            <a:r>
              <a:rPr lang="en-US" sz="2400" dirty="0" smtClean="0"/>
              <a:t>network.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90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593"/>
            <a:ext cx="8229600" cy="720725"/>
          </a:xfrm>
        </p:spPr>
        <p:txBody>
          <a:bodyPr/>
          <a:lstStyle/>
          <a:p>
            <a:pPr algn="ctr"/>
            <a:r>
              <a:rPr lang="en-US" altLang="zh-TW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This paper discusses how the </a:t>
            </a:r>
            <a:r>
              <a:rPr lang="en-US" sz="2400" dirty="0" err="1"/>
              <a:t>OpenFlow</a:t>
            </a:r>
            <a:r>
              <a:rPr lang="en-US" sz="2400" dirty="0"/>
              <a:t> protocol [8] </a:t>
            </a:r>
            <a:r>
              <a:rPr lang="en-US" sz="2400" dirty="0" smtClean="0"/>
              <a:t>can be </a:t>
            </a:r>
            <a:r>
              <a:rPr lang="en-US" sz="2400" dirty="0"/>
              <a:t>integrated to the existing 4G LTE </a:t>
            </a:r>
            <a:r>
              <a:rPr lang="en-US" sz="2400" dirty="0" smtClean="0"/>
              <a:t>networks.</a:t>
            </a:r>
          </a:p>
          <a:p>
            <a:r>
              <a:rPr lang="en-US" sz="2400" dirty="0"/>
              <a:t>Three </a:t>
            </a:r>
            <a:r>
              <a:rPr lang="en-US" sz="2400" dirty="0" smtClean="0"/>
              <a:t>novel mechanisms </a:t>
            </a:r>
            <a:r>
              <a:rPr lang="en-US" sz="2400" dirty="0"/>
              <a:t>that can be used to provide the required </a:t>
            </a:r>
            <a:r>
              <a:rPr lang="en-US" sz="2400" dirty="0" err="1"/>
              <a:t>QoS</a:t>
            </a:r>
            <a:r>
              <a:rPr lang="en-US" sz="2400" dirty="0"/>
              <a:t> </a:t>
            </a:r>
            <a:r>
              <a:rPr lang="en-US" sz="2400" dirty="0" smtClean="0"/>
              <a:t>in the </a:t>
            </a:r>
            <a:r>
              <a:rPr lang="en-US" sz="2400" dirty="0"/>
              <a:t>LTE backhaul infrastructure are </a:t>
            </a:r>
            <a:r>
              <a:rPr lang="en-US" sz="2400" dirty="0" smtClean="0"/>
              <a:t>propose </a:t>
            </a:r>
          </a:p>
          <a:p>
            <a:pPr lvl="1"/>
            <a:r>
              <a:rPr lang="en-US" sz="2400" dirty="0"/>
              <a:t>a traffic </a:t>
            </a:r>
            <a:r>
              <a:rPr lang="en-US" sz="2400" dirty="0" smtClean="0"/>
              <a:t>routing</a:t>
            </a:r>
          </a:p>
          <a:p>
            <a:pPr lvl="1"/>
            <a:r>
              <a:rPr lang="en-US" sz="2400" dirty="0"/>
              <a:t>an admission control </a:t>
            </a:r>
            <a:r>
              <a:rPr lang="en-US" sz="2400" dirty="0" smtClean="0"/>
              <a:t>function</a:t>
            </a:r>
          </a:p>
          <a:p>
            <a:pPr lvl="1"/>
            <a:r>
              <a:rPr lang="en-US" sz="2400" dirty="0"/>
              <a:t>a traffic coexistence </a:t>
            </a:r>
            <a:r>
              <a:rPr lang="en-US" sz="2400" dirty="0" smtClean="0"/>
              <a:t>mechanism</a:t>
            </a:r>
          </a:p>
          <a:p>
            <a:r>
              <a:rPr lang="en-US" sz="2400" dirty="0" smtClean="0"/>
              <a:t>Simulations are </a:t>
            </a:r>
            <a:r>
              <a:rPr lang="en-US" sz="2400" dirty="0"/>
              <a:t>performed in the Network Simulator 3 (ns-3) to validate </a:t>
            </a:r>
            <a:r>
              <a:rPr lang="en-US" sz="2400" dirty="0" smtClean="0"/>
              <a:t>the proposed </a:t>
            </a:r>
            <a:r>
              <a:rPr lang="en-US" sz="2400" dirty="0"/>
              <a:t>solutions, and the results confirm the </a:t>
            </a:r>
            <a:r>
              <a:rPr lang="en-US" sz="2400" dirty="0" smtClean="0"/>
              <a:t>effectiveness of </a:t>
            </a:r>
            <a:r>
              <a:rPr lang="en-US" sz="2400" dirty="0"/>
              <a:t>these mechanisms.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095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89843E-DB91-41FC-B55B-2675C3AE6A36}" type="slidenum">
              <a:rPr lang="en-US" altLang="zh-TW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207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Outline</a:t>
            </a:r>
            <a:endParaRPr lang="zh-TW" alt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" y="914400"/>
            <a:ext cx="9031288" cy="5486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I.  	Introduction</a:t>
            </a:r>
          </a:p>
          <a:p>
            <a:pPr marL="0" indent="0">
              <a:buNone/>
            </a:pPr>
            <a:r>
              <a:rPr lang="en-US" altLang="zh-TW" sz="2800" dirty="0" smtClean="0"/>
              <a:t>II.	</a:t>
            </a:r>
            <a:r>
              <a:rPr lang="en-US" sz="2800" dirty="0" smtClean="0"/>
              <a:t>Long Term Evolution (LTE)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III.	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SDN And LTE Integration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a.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Existing solutions in the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literature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	b. Proposed integration scenario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IV.	</a:t>
            </a:r>
            <a:r>
              <a:rPr lang="en-US" sz="2800" dirty="0" err="1" smtClean="0">
                <a:solidFill>
                  <a:schemeClr val="bg1">
                    <a:lumMod val="75000"/>
                  </a:schemeClr>
                </a:solidFill>
              </a:rPr>
              <a:t>QoS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Mechanisms For LTE Backhaul Network</a:t>
            </a:r>
          </a:p>
          <a:p>
            <a:pPr marL="0" indent="0"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a.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Traffic routing and bearer admission control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mechanisms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b.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GBR / Non-GBR coexistence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mechanism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V.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Conclusions And Future Work</a:t>
            </a:r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17592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Long </a:t>
            </a:r>
            <a:r>
              <a:rPr lang="en-US" dirty="0"/>
              <a:t>Term Evolution (LTE)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LTE is a 3rd Generation Partnership Project (3GPP) </a:t>
            </a:r>
            <a:r>
              <a:rPr lang="en-US" sz="2400" dirty="0" smtClean="0"/>
              <a:t>collection of </a:t>
            </a:r>
            <a:r>
              <a:rPr lang="en-US" sz="2400" dirty="0"/>
              <a:t>standards for high-speed wireless </a:t>
            </a:r>
            <a:r>
              <a:rPr lang="en-US" sz="2400" dirty="0" smtClean="0"/>
              <a:t>communication. It </a:t>
            </a:r>
            <a:r>
              <a:rPr lang="en-US" sz="2400" dirty="0"/>
              <a:t>consists of the radio access and core networks, </a:t>
            </a:r>
            <a:r>
              <a:rPr lang="en-US" sz="2400" dirty="0" smtClean="0"/>
              <a:t>through the </a:t>
            </a:r>
            <a:r>
              <a:rPr lang="en-US" sz="2400" dirty="0"/>
              <a:t>Evolved Universal Terrestrial Radio Access </a:t>
            </a:r>
            <a:r>
              <a:rPr lang="en-US" sz="2400" dirty="0" smtClean="0"/>
              <a:t>Network (E-UTRAN</a:t>
            </a:r>
            <a:r>
              <a:rPr lang="en-US" sz="2400" dirty="0"/>
              <a:t>) and Evolved Packet Core (EPC), </a:t>
            </a:r>
            <a:r>
              <a:rPr lang="en-US" sz="2400" dirty="0" smtClean="0"/>
              <a:t>respectively.</a:t>
            </a:r>
            <a:endParaRPr lang="en-US" sz="2400" dirty="0"/>
          </a:p>
          <a:p>
            <a:r>
              <a:rPr lang="en-US" sz="2400" dirty="0"/>
              <a:t>The E-UTRAN is made up of </a:t>
            </a:r>
            <a:r>
              <a:rPr lang="en-US" sz="2400" dirty="0" smtClean="0"/>
              <a:t>essentially the </a:t>
            </a:r>
            <a:r>
              <a:rPr lang="en-US" sz="2400" dirty="0"/>
              <a:t>Evolved Node B (</a:t>
            </a:r>
            <a:r>
              <a:rPr lang="en-US" sz="2400" dirty="0" err="1" smtClean="0"/>
              <a:t>eNB</a:t>
            </a:r>
            <a:r>
              <a:rPr lang="en-US" sz="2400" dirty="0" smtClean="0"/>
              <a:t>).</a:t>
            </a:r>
          </a:p>
          <a:p>
            <a:r>
              <a:rPr lang="en-US" sz="2400" dirty="0"/>
              <a:t>The </a:t>
            </a:r>
            <a:r>
              <a:rPr lang="en-US" sz="2400" dirty="0" smtClean="0"/>
              <a:t>EPC supports </a:t>
            </a:r>
            <a:r>
              <a:rPr lang="en-US" sz="2400" dirty="0"/>
              <a:t>access to the Packet Data Network (PDN) </a:t>
            </a:r>
            <a:r>
              <a:rPr lang="en-US" sz="2400" dirty="0" smtClean="0"/>
              <a:t>domain only </a:t>
            </a:r>
            <a:r>
              <a:rPr lang="en-US" sz="2400" dirty="0"/>
              <a:t>and consists of the PDN </a:t>
            </a:r>
            <a:r>
              <a:rPr lang="en-US" sz="2400" dirty="0" err="1"/>
              <a:t>GateWay</a:t>
            </a:r>
            <a:r>
              <a:rPr lang="en-US" sz="2400" dirty="0"/>
              <a:t> (P-GW) and </a:t>
            </a:r>
            <a:r>
              <a:rPr lang="en-US" sz="2400" dirty="0" smtClean="0"/>
              <a:t>the Serving </a:t>
            </a:r>
            <a:r>
              <a:rPr lang="en-US" sz="2400" dirty="0" err="1"/>
              <a:t>GateWay</a:t>
            </a:r>
            <a:r>
              <a:rPr lang="en-US" sz="2400" dirty="0"/>
              <a:t> (S-GW) for packet forwarding in the </a:t>
            </a:r>
            <a:r>
              <a:rPr lang="en-US" sz="2400" dirty="0" smtClean="0"/>
              <a:t>data plane.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566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the </a:t>
            </a:r>
            <a:r>
              <a:rPr lang="en-US" sz="2400" dirty="0" smtClean="0"/>
              <a:t>control plane</a:t>
            </a:r>
            <a:r>
              <a:rPr lang="en-US" sz="2400" dirty="0"/>
              <a:t>, the Mobility Management Entity (MME) is a </a:t>
            </a:r>
            <a:r>
              <a:rPr lang="en-US" sz="2400" dirty="0" smtClean="0"/>
              <a:t>key element</a:t>
            </a:r>
            <a:r>
              <a:rPr lang="en-US" sz="2400" dirty="0"/>
              <a:t>, in charge of security, gateway selection, </a:t>
            </a:r>
            <a:r>
              <a:rPr lang="en-US" sz="2400" dirty="0" smtClean="0"/>
              <a:t>mobility, roaming</a:t>
            </a:r>
            <a:r>
              <a:rPr lang="en-US" sz="2400" dirty="0"/>
              <a:t>, and handovers.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Home Subscriber Server (</a:t>
            </a:r>
            <a:r>
              <a:rPr lang="en-US" sz="2400" dirty="0" smtClean="0"/>
              <a:t>HSS) stores </a:t>
            </a:r>
            <a:r>
              <a:rPr lang="en-US" sz="2400" dirty="0"/>
              <a:t>information for each UE, while the Policy Control </a:t>
            </a:r>
            <a:r>
              <a:rPr lang="en-US" sz="2400" dirty="0" smtClean="0"/>
              <a:t>and Charging </a:t>
            </a:r>
            <a:r>
              <a:rPr lang="en-US" sz="2400" dirty="0"/>
              <a:t>Rules Function (PCRF) handle </a:t>
            </a:r>
            <a:r>
              <a:rPr lang="en-US" sz="2400" dirty="0" err="1"/>
              <a:t>QoS</a:t>
            </a:r>
            <a:r>
              <a:rPr lang="en-US" sz="2400" dirty="0"/>
              <a:t> policy </a:t>
            </a:r>
            <a:r>
              <a:rPr lang="en-US" sz="2400" dirty="0" smtClean="0"/>
              <a:t>decisions.</a:t>
            </a:r>
          </a:p>
          <a:p>
            <a:r>
              <a:rPr lang="en-US" sz="2400" dirty="0"/>
              <a:t>The EPS uses the concept of bearers to route IP traffic over the EPC [9], EPS bearer uniquely identifies </a:t>
            </a:r>
            <a:r>
              <a:rPr lang="en-US" sz="2400" dirty="0" smtClean="0"/>
              <a:t>packet flows </a:t>
            </a:r>
            <a:r>
              <a:rPr lang="en-US" sz="2400" dirty="0"/>
              <a:t>that receive a common </a:t>
            </a:r>
            <a:r>
              <a:rPr lang="en-US" sz="2400" dirty="0" err="1"/>
              <a:t>QoS</a:t>
            </a:r>
            <a:r>
              <a:rPr lang="en-US" sz="2400" dirty="0"/>
              <a:t> </a:t>
            </a:r>
            <a:r>
              <a:rPr lang="en-US" sz="2400" dirty="0" smtClean="0"/>
              <a:t>treatment.</a:t>
            </a:r>
            <a:endParaRPr lang="en-US" sz="2400" dirty="0"/>
          </a:p>
          <a:p>
            <a:r>
              <a:rPr lang="en-US" sz="2400" dirty="0" smtClean="0"/>
              <a:t>The resource type </a:t>
            </a:r>
            <a:r>
              <a:rPr lang="en-US" sz="2400" dirty="0"/>
              <a:t>can be classified into Guaranteed Bit Rate (GBR) bearers and Non-Guaranteed Bit Rate (Non-GBR) </a:t>
            </a:r>
            <a:r>
              <a:rPr lang="en-US" sz="2400" dirty="0" smtClean="0"/>
              <a:t>bearers.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CA5A0A-4D6D-411B-A971-DCB8A4C59641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Long </a:t>
            </a:r>
            <a:r>
              <a:rPr lang="en-US" dirty="0"/>
              <a:t>Term Evolution (LTE)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99450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分鏡腳本配置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</Template>
  <TotalTime>100418</TotalTime>
  <Words>1891</Words>
  <Application>Microsoft Office PowerPoint</Application>
  <PresentationFormat>On-screen Show (4:3)</PresentationFormat>
  <Paragraphs>211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Arial</vt:lpstr>
      <vt:lpstr>Calibri</vt:lpstr>
      <vt:lpstr>CMSY10</vt:lpstr>
      <vt:lpstr>CMSY8</vt:lpstr>
      <vt:lpstr>標楷體</vt:lpstr>
      <vt:lpstr>HelveticaNeue-Roman</vt:lpstr>
      <vt:lpstr>NimbusRomNo9L-Regu</vt:lpstr>
      <vt:lpstr>新細明體</vt:lpstr>
      <vt:lpstr>Times New Roman</vt:lpstr>
      <vt:lpstr>Wingdings</vt:lpstr>
      <vt:lpstr>Pixel</vt:lpstr>
      <vt:lpstr>分鏡腳本配置</vt:lpstr>
      <vt:lpstr>OpenFlow-based Mechanisms for QoS in LTE Backhaul Networks</vt:lpstr>
      <vt:lpstr>Outline</vt:lpstr>
      <vt:lpstr>Outline</vt:lpstr>
      <vt:lpstr>Introduction</vt:lpstr>
      <vt:lpstr>Introduction</vt:lpstr>
      <vt:lpstr>Introduction </vt:lpstr>
      <vt:lpstr>Outline</vt:lpstr>
      <vt:lpstr>  Long Term Evolution (LTE)  </vt:lpstr>
      <vt:lpstr>  Long Term Evolution (LTE)  </vt:lpstr>
      <vt:lpstr>  Long Term Evolution (LTE)  </vt:lpstr>
      <vt:lpstr>Outline</vt:lpstr>
      <vt:lpstr>Existing solutions in the literature</vt:lpstr>
      <vt:lpstr>PowerPoint Presentation</vt:lpstr>
      <vt:lpstr>Outline</vt:lpstr>
      <vt:lpstr>Proposed integration scenario</vt:lpstr>
      <vt:lpstr>PowerPoint Presentation</vt:lpstr>
      <vt:lpstr>PowerPoint Presentation</vt:lpstr>
      <vt:lpstr>Outline</vt:lpstr>
      <vt:lpstr>QOS MECHANISMS FOR LTE BACKHAUL NETWORKS</vt:lpstr>
      <vt:lpstr>  Traffic routing and bearer admission control mechanisms </vt:lpstr>
      <vt:lpstr>Bearer admission control</vt:lpstr>
      <vt:lpstr>Performance evaluation</vt:lpstr>
      <vt:lpstr>Outline</vt:lpstr>
      <vt:lpstr>B. GBR / Non-GBR coexistence mechanism</vt:lpstr>
      <vt:lpstr>PowerPoint Presentation</vt:lpstr>
      <vt:lpstr>PowerPoint Presentation</vt:lpstr>
      <vt:lpstr>Performance evaluation</vt:lpstr>
      <vt:lpstr>VoIP improvement</vt:lpstr>
      <vt:lpstr>PowerPoint Presentation</vt:lpstr>
      <vt:lpstr>Outline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vannes</dc:creator>
  <cp:lastModifiedBy>Farid_Wajdi</cp:lastModifiedBy>
  <cp:revision>3739</cp:revision>
  <cp:lastPrinted>1601-01-01T00:00:00Z</cp:lastPrinted>
  <dcterms:created xsi:type="dcterms:W3CDTF">1601-01-01T00:00:00Z</dcterms:created>
  <dcterms:modified xsi:type="dcterms:W3CDTF">2017-08-25T12:25:52Z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Tfs.IsStoryboard">
    <vt:bool>true</vt:bool>
  </property>
</Properties>
</file>