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95" r:id="rId2"/>
  </p:sldMasterIdLst>
  <p:notesMasterIdLst>
    <p:notesMasterId r:id="rId30"/>
  </p:notesMasterIdLst>
  <p:handoutMasterIdLst>
    <p:handoutMasterId r:id="rId31"/>
  </p:handoutMasterIdLst>
  <p:sldIdLst>
    <p:sldId id="256" r:id="rId3"/>
    <p:sldId id="1500" r:id="rId4"/>
    <p:sldId id="1473" r:id="rId5"/>
    <p:sldId id="1353" r:id="rId6"/>
    <p:sldId id="1455" r:id="rId7"/>
    <p:sldId id="1478" r:id="rId8"/>
    <p:sldId id="1480" r:id="rId9"/>
    <p:sldId id="1494" r:id="rId10"/>
    <p:sldId id="1495" r:id="rId11"/>
    <p:sldId id="1439" r:id="rId12"/>
    <p:sldId id="1454" r:id="rId13"/>
    <p:sldId id="1482" r:id="rId14"/>
    <p:sldId id="1496" r:id="rId15"/>
    <p:sldId id="1497" r:id="rId16"/>
    <p:sldId id="1498" r:id="rId17"/>
    <p:sldId id="1501" r:id="rId18"/>
    <p:sldId id="1499" r:id="rId19"/>
    <p:sldId id="1486" r:id="rId20"/>
    <p:sldId id="1490" r:id="rId21"/>
    <p:sldId id="1502" r:id="rId22"/>
    <p:sldId id="1487" r:id="rId23"/>
    <p:sldId id="1491" r:id="rId24"/>
    <p:sldId id="1492" r:id="rId25"/>
    <p:sldId id="1488" r:id="rId26"/>
    <p:sldId id="1489" r:id="rId27"/>
    <p:sldId id="1485" r:id="rId28"/>
    <p:sldId id="1484" r:id="rId29"/>
  </p:sldIdLst>
  <p:sldSz cx="9144000" cy="6858000" type="screen4x3"/>
  <p:notesSz cx="6797675" cy="9874250"/>
  <p:defaultTextStyle>
    <a:defPPr>
      <a:defRPr lang="zh-TW"/>
    </a:defPPr>
    <a:lvl1pPr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autoAdjust="0"/>
    <p:restoredTop sz="89474" autoAdjust="0"/>
  </p:normalViewPr>
  <p:slideViewPr>
    <p:cSldViewPr>
      <p:cViewPr varScale="1">
        <p:scale>
          <a:sx n="103" d="100"/>
          <a:sy n="103" d="100"/>
        </p:scale>
        <p:origin x="18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pPr>
              <a:defRPr/>
            </a:pPr>
            <a:fld id="{D32DDE10-E154-45AA-9C89-091A85916E4B}" type="datetimeFigureOut">
              <a:rPr lang="zh-TW" altLang="en-US"/>
              <a:pPr>
                <a:defRPr/>
              </a:pPr>
              <a:t>2017/9/13</a:t>
            </a:fld>
            <a:endParaRPr lang="zh-TW" altLang="en-US"/>
          </a:p>
        </p:txBody>
      </p:sp>
      <p:sp>
        <p:nvSpPr>
          <p:cNvPr id="4" name="頁尾版面配置區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pPr>
              <a:defRPr/>
            </a:pPr>
            <a:fld id="{21D20F6C-BC49-4773-98F5-094F77AD07EB}" type="slidenum">
              <a:rPr lang="zh-TW" altLang="en-US"/>
              <a:pPr>
                <a:defRPr/>
              </a:pPr>
              <a:t>‹#›</a:t>
            </a:fld>
            <a:endParaRPr lang="zh-TW" altLang="en-US"/>
          </a:p>
        </p:txBody>
      </p:sp>
    </p:spTree>
    <p:extLst>
      <p:ext uri="{BB962C8B-B14F-4D97-AF65-F5344CB8AC3E}">
        <p14:creationId xmlns:p14="http://schemas.microsoft.com/office/powerpoint/2010/main" val="1408759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TW"/>
          </a:p>
        </p:txBody>
      </p:sp>
      <p:sp>
        <p:nvSpPr>
          <p:cNvPr id="25603" name="Rectangle 3"/>
          <p:cNvSpPr>
            <a:spLocks noGrp="1" noChangeArrowheads="1"/>
          </p:cNvSpPr>
          <p:nvPr>
            <p:ph type="dt" idx="1"/>
          </p:nvPr>
        </p:nvSpPr>
        <p:spPr bwMode="auto">
          <a:xfrm>
            <a:off x="3849688" y="0"/>
            <a:ext cx="2946400"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51204"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79450" y="4691063"/>
            <a:ext cx="5438775" cy="4443412"/>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25606" name="Rectangle 6"/>
          <p:cNvSpPr>
            <a:spLocks noGrp="1" noChangeArrowheads="1"/>
          </p:cNvSpPr>
          <p:nvPr>
            <p:ph type="ftr" sz="quarter" idx="4"/>
          </p:nvPr>
        </p:nvSpPr>
        <p:spPr bwMode="auto">
          <a:xfrm>
            <a:off x="0" y="9378950"/>
            <a:ext cx="29464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TW"/>
          </a:p>
        </p:txBody>
      </p:sp>
      <p:sp>
        <p:nvSpPr>
          <p:cNvPr id="25607" name="Rectangle 7"/>
          <p:cNvSpPr>
            <a:spLocks noGrp="1" noChangeArrowheads="1"/>
          </p:cNvSpPr>
          <p:nvPr>
            <p:ph type="sldNum" sz="quarter" idx="5"/>
          </p:nvPr>
        </p:nvSpPr>
        <p:spPr bwMode="auto">
          <a:xfrm>
            <a:off x="3849688" y="9378950"/>
            <a:ext cx="2946400"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B7C6D31-52E3-406E-AD21-AA1A3B681A0D}" type="slidenum">
              <a:rPr lang="en-US" altLang="zh-TW"/>
              <a:pPr>
                <a:defRPr/>
              </a:pPr>
              <a:t>‹#›</a:t>
            </a:fld>
            <a:endParaRPr lang="en-US" altLang="zh-TW"/>
          </a:p>
        </p:txBody>
      </p:sp>
    </p:spTree>
    <p:extLst>
      <p:ext uri="{BB962C8B-B14F-4D97-AF65-F5344CB8AC3E}">
        <p14:creationId xmlns:p14="http://schemas.microsoft.com/office/powerpoint/2010/main" val="1060744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a:ln/>
        </p:spPr>
      </p:sp>
      <p:sp>
        <p:nvSpPr>
          <p:cNvPr id="52227"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52228"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pitchFamily="18" charset="-120"/>
              </a:defRPr>
            </a:lvl1pPr>
            <a:lvl2pPr marL="742950" indent="-285750" eaLnBrk="0" hangingPunct="0">
              <a:spcBef>
                <a:spcPct val="30000"/>
              </a:spcBef>
              <a:defRPr kumimoji="1" sz="1200">
                <a:solidFill>
                  <a:schemeClr val="tx1"/>
                </a:solidFill>
                <a:latin typeface="Arial" charset="0"/>
                <a:ea typeface="新細明體" pitchFamily="18" charset="-120"/>
              </a:defRPr>
            </a:lvl2pPr>
            <a:lvl3pPr marL="1143000" indent="-228600" eaLnBrk="0" hangingPunct="0">
              <a:spcBef>
                <a:spcPct val="30000"/>
              </a:spcBef>
              <a:defRPr kumimoji="1" sz="1200">
                <a:solidFill>
                  <a:schemeClr val="tx1"/>
                </a:solidFill>
                <a:latin typeface="Arial" charset="0"/>
                <a:ea typeface="新細明體" pitchFamily="18" charset="-120"/>
              </a:defRPr>
            </a:lvl3pPr>
            <a:lvl4pPr marL="1600200" indent="-228600" eaLnBrk="0" hangingPunct="0">
              <a:spcBef>
                <a:spcPct val="30000"/>
              </a:spcBef>
              <a:defRPr kumimoji="1" sz="1200">
                <a:solidFill>
                  <a:schemeClr val="tx1"/>
                </a:solidFill>
                <a:latin typeface="Arial" charset="0"/>
                <a:ea typeface="新細明體" pitchFamily="18" charset="-120"/>
              </a:defRPr>
            </a:lvl4pPr>
            <a:lvl5pPr marL="2057400" indent="-228600" eaLnBrk="0"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3B8FAE9-0D78-4A3C-BAD3-2ABD73A9E172}" type="slidenum">
              <a:rPr lang="en-US" altLang="zh-TW" smtClean="0"/>
              <a:pPr eaLnBrk="1" hangingPunct="1">
                <a:spcBef>
                  <a:spcPct val="0"/>
                </a:spcBef>
              </a:pPr>
              <a:t>1</a:t>
            </a:fld>
            <a:endParaRPr lang="en-US" altLang="zh-TW" smtClean="0"/>
          </a:p>
        </p:txBody>
      </p:sp>
    </p:spTree>
    <p:extLst>
      <p:ext uri="{BB962C8B-B14F-4D97-AF65-F5344CB8AC3E}">
        <p14:creationId xmlns:p14="http://schemas.microsoft.com/office/powerpoint/2010/main" val="261200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7C6D31-52E3-406E-AD21-AA1A3B681A0D}" type="slidenum">
              <a:rPr lang="en-US" altLang="zh-TW" smtClean="0"/>
              <a:pPr>
                <a:defRPr/>
              </a:pPr>
              <a:t>4</a:t>
            </a:fld>
            <a:endParaRPr lang="en-US" altLang="zh-TW"/>
          </a:p>
        </p:txBody>
      </p:sp>
    </p:spTree>
    <p:extLst>
      <p:ext uri="{BB962C8B-B14F-4D97-AF65-F5344CB8AC3E}">
        <p14:creationId xmlns:p14="http://schemas.microsoft.com/office/powerpoint/2010/main" val="3101053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59538"/>
            <a:ext cx="914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3" name="Rectangle 5"/>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pPr lvl="0"/>
            <a:r>
              <a:rPr lang="zh-TW" altLang="en-US" noProof="0" smtClean="0"/>
              <a:t>按一下以編輯母片標題樣式</a:t>
            </a:r>
          </a:p>
        </p:txBody>
      </p:sp>
      <p:sp>
        <p:nvSpPr>
          <p:cNvPr id="171014" name="Rectangle 6"/>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TW" altLang="en-US" noProof="0" smtClean="0"/>
              <a:t>按一下以編輯母片副標題樣式</a:t>
            </a:r>
          </a:p>
        </p:txBody>
      </p:sp>
      <p:sp>
        <p:nvSpPr>
          <p:cNvPr id="5" name="Rectangle 2"/>
          <p:cNvSpPr>
            <a:spLocks noGrp="1" noChangeArrowheads="1"/>
          </p:cNvSpPr>
          <p:nvPr>
            <p:ph type="dt" sz="half" idx="10"/>
          </p:nvPr>
        </p:nvSpPr>
        <p:spPr>
          <a:xfrm>
            <a:off x="457200" y="6092825"/>
            <a:ext cx="2133600" cy="457200"/>
          </a:xfrm>
        </p:spPr>
        <p:txBody>
          <a:bodyPr/>
          <a:lstStyle>
            <a:lvl1pPr>
              <a:defRPr/>
            </a:lvl1pPr>
          </a:lstStyle>
          <a:p>
            <a:pPr>
              <a:defRPr/>
            </a:pPr>
            <a:endParaRPr lang="en-US" altLang="zh-TW"/>
          </a:p>
        </p:txBody>
      </p:sp>
      <p:sp>
        <p:nvSpPr>
          <p:cNvPr id="6" name="Rectangle 3"/>
          <p:cNvSpPr>
            <a:spLocks noGrp="1" noChangeArrowheads="1"/>
          </p:cNvSpPr>
          <p:nvPr>
            <p:ph type="ftr" sz="quarter" idx="11"/>
          </p:nvPr>
        </p:nvSpPr>
        <p:spPr>
          <a:xfrm>
            <a:off x="3124200" y="6092825"/>
            <a:ext cx="2895600" cy="457200"/>
          </a:xfrm>
        </p:spPr>
        <p:txBody>
          <a:bodyPr/>
          <a:lstStyle>
            <a:lvl1pPr>
              <a:defRPr/>
            </a:lvl1pPr>
          </a:lstStyle>
          <a:p>
            <a:pPr>
              <a:defRPr/>
            </a:pPr>
            <a:r>
              <a:rPr lang="en-US" altLang="zh-TW"/>
              <a:t>36.416</a:t>
            </a:r>
          </a:p>
        </p:txBody>
      </p:sp>
      <p:sp>
        <p:nvSpPr>
          <p:cNvPr id="7" name="Rectangle 4"/>
          <p:cNvSpPr>
            <a:spLocks noGrp="1" noChangeArrowheads="1"/>
          </p:cNvSpPr>
          <p:nvPr>
            <p:ph type="sldNum" sz="quarter" idx="12"/>
          </p:nvPr>
        </p:nvSpPr>
        <p:spPr>
          <a:xfrm>
            <a:off x="6553200" y="6092825"/>
            <a:ext cx="2133600" cy="457200"/>
          </a:xfrm>
        </p:spPr>
        <p:txBody>
          <a:bodyPr/>
          <a:lstStyle>
            <a:lvl1pPr>
              <a:defRPr/>
            </a:lvl1pPr>
          </a:lstStyle>
          <a:p>
            <a:pPr>
              <a:defRPr/>
            </a:pPr>
            <a:fld id="{1569F686-FFF0-460D-8155-2DF8A4EBCA68}" type="slidenum">
              <a:rPr lang="en-US" altLang="zh-TW"/>
              <a:pPr>
                <a:defRPr/>
              </a:pPr>
              <a:t>‹#›</a:t>
            </a:fld>
            <a:endParaRPr lang="en-US" altLang="zh-TW"/>
          </a:p>
        </p:txBody>
      </p:sp>
    </p:spTree>
    <p:extLst>
      <p:ext uri="{BB962C8B-B14F-4D97-AF65-F5344CB8AC3E}">
        <p14:creationId xmlns:p14="http://schemas.microsoft.com/office/powerpoint/2010/main" val="364026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95FE5467-2E33-4DC0-A1F1-26FE4357E600}"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93672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38950" y="260350"/>
            <a:ext cx="2125663" cy="5832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60350"/>
            <a:ext cx="6229350" cy="5832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03FF7648-8345-40E9-A2B4-13E62225D09F}"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06899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350"/>
            <a:ext cx="8229600" cy="7207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125538"/>
            <a:ext cx="4176713"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86313" y="1125538"/>
            <a:ext cx="4178300"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EACB3393-3263-4E5B-928F-3CA078B71A19}"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046614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457200" y="260350"/>
            <a:ext cx="8229600" cy="720725"/>
          </a:xfrm>
        </p:spPr>
        <p:txBody>
          <a:bodyPr/>
          <a:lstStyle/>
          <a:p>
            <a:r>
              <a:rPr lang="zh-TW" altLang="en-US" smtClean="0"/>
              <a:t>按一下以編輯母片標題樣式</a:t>
            </a:r>
            <a:endParaRPr lang="zh-TW" altLang="en-US"/>
          </a:p>
        </p:txBody>
      </p:sp>
      <p:sp>
        <p:nvSpPr>
          <p:cNvPr id="3" name="內容版面配置區 2"/>
          <p:cNvSpPr>
            <a:spLocks noGrp="1"/>
          </p:cNvSpPr>
          <p:nvPr>
            <p:ph sz="quarter" idx="1"/>
          </p:nvPr>
        </p:nvSpPr>
        <p:spPr>
          <a:xfrm>
            <a:off x="457200" y="1125538"/>
            <a:ext cx="4176713" cy="24066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786313" y="1125538"/>
            <a:ext cx="4178300" cy="24066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200" y="3684588"/>
            <a:ext cx="4176713" cy="24082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內容版面配置區 5"/>
          <p:cNvSpPr>
            <a:spLocks noGrp="1"/>
          </p:cNvSpPr>
          <p:nvPr>
            <p:ph sz="quarter" idx="4"/>
          </p:nvPr>
        </p:nvSpPr>
        <p:spPr>
          <a:xfrm>
            <a:off x="4786313" y="3684588"/>
            <a:ext cx="4178300" cy="24082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8" name="Rectangle 3"/>
          <p:cNvSpPr>
            <a:spLocks noGrp="1" noChangeArrowheads="1"/>
          </p:cNvSpPr>
          <p:nvPr>
            <p:ph type="sldNum" sz="quarter" idx="11"/>
          </p:nvPr>
        </p:nvSpPr>
        <p:spPr>
          <a:ln/>
        </p:spPr>
        <p:txBody>
          <a:bodyPr/>
          <a:lstStyle>
            <a:lvl1pPr>
              <a:defRPr/>
            </a:lvl1pPr>
          </a:lstStyle>
          <a:p>
            <a:pPr>
              <a:defRPr/>
            </a:pPr>
            <a:fld id="{2F4DE271-FCC2-402F-8E0C-1F61FAB31398}" type="slidenum">
              <a:rPr lang="en-US" altLang="zh-TW"/>
              <a:pPr>
                <a:defRPr/>
              </a:pPr>
              <a:t>‹#›</a:t>
            </a:fld>
            <a:endParaRPr lang="en-US" altLang="zh-TW"/>
          </a:p>
        </p:txBody>
      </p:sp>
      <p:sp>
        <p:nvSpPr>
          <p:cNvPr id="9"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15116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350"/>
            <a:ext cx="8229600" cy="7207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125538"/>
            <a:ext cx="4176713"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786313" y="1125538"/>
            <a:ext cx="4178300" cy="24066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786313" y="3684588"/>
            <a:ext cx="4178300" cy="240823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7" name="Rectangle 3"/>
          <p:cNvSpPr>
            <a:spLocks noGrp="1" noChangeArrowheads="1"/>
          </p:cNvSpPr>
          <p:nvPr>
            <p:ph type="sldNum" sz="quarter" idx="11"/>
          </p:nvPr>
        </p:nvSpPr>
        <p:spPr>
          <a:ln/>
        </p:spPr>
        <p:txBody>
          <a:bodyPr/>
          <a:lstStyle>
            <a:lvl1pPr>
              <a:defRPr/>
            </a:lvl1pPr>
          </a:lstStyle>
          <a:p>
            <a:pPr>
              <a:defRPr/>
            </a:pPr>
            <a:fld id="{D9B722A5-0B0E-40DD-A2A0-9822335DE2BB}" type="slidenum">
              <a:rPr lang="en-US" altLang="zh-TW"/>
              <a:pPr>
                <a:defRPr/>
              </a:pPr>
              <a:t>‹#›</a:t>
            </a:fld>
            <a:endParaRPr lang="en-US" altLang="zh-TW"/>
          </a:p>
        </p:txBody>
      </p:sp>
      <p:sp>
        <p:nvSpPr>
          <p:cNvPr id="8"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00835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350"/>
            <a:ext cx="8229600" cy="720725"/>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125538"/>
            <a:ext cx="8507413" cy="4967287"/>
          </a:xfrm>
        </p:spPr>
        <p:txBody>
          <a:bodyPr/>
          <a:lstStyle/>
          <a:p>
            <a:pPr lvl="0"/>
            <a:endParaRPr lang="zh-TW" alt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A005896A-9622-426F-8A0B-05F15D7FB84F}"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89241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383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強調">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914400"/>
            <a:ext cx="77819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914400"/>
            <a:ext cx="7781925" cy="4067175"/>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橢圓 4"/>
          <p:cNvSpPr/>
          <p:nvPr/>
        </p:nvSpPr>
        <p:spPr>
          <a:xfrm>
            <a:off x="990600" y="2743200"/>
            <a:ext cx="2971800" cy="1652588"/>
          </a:xfrm>
          <a:prstGeom prst="ellipse">
            <a:avLst/>
          </a:prstGeom>
          <a:solidFill>
            <a:srgbClr val="FF0000">
              <a:alpha val="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229543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87CA5A0A-4D6D-411B-A971-DCB8A4C59641}"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08356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5" name="Rectangle 3"/>
          <p:cNvSpPr>
            <a:spLocks noGrp="1" noChangeArrowheads="1"/>
          </p:cNvSpPr>
          <p:nvPr>
            <p:ph type="sldNum" sz="quarter" idx="11"/>
          </p:nvPr>
        </p:nvSpPr>
        <p:spPr>
          <a:ln/>
        </p:spPr>
        <p:txBody>
          <a:bodyPr/>
          <a:lstStyle>
            <a:lvl1pPr>
              <a:defRPr/>
            </a:lvl1pPr>
          </a:lstStyle>
          <a:p>
            <a:pPr>
              <a:defRPr/>
            </a:pPr>
            <a:fld id="{06B375E4-F476-4B36-8A56-EF433FB2366D}" type="slidenum">
              <a:rPr lang="en-US" altLang="zh-TW"/>
              <a:pPr>
                <a:defRPr/>
              </a:pPr>
              <a:t>‹#›</a:t>
            </a:fld>
            <a:endParaRPr lang="en-US" altLang="zh-TW"/>
          </a:p>
        </p:txBody>
      </p:sp>
      <p:sp>
        <p:nvSpPr>
          <p:cNvPr id="6"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78152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125538"/>
            <a:ext cx="4176713"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86313" y="1125538"/>
            <a:ext cx="4178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ECAA91F9-F356-42D1-8C7B-95FB9CDCC103}"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34881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8" name="Rectangle 3"/>
          <p:cNvSpPr>
            <a:spLocks noGrp="1" noChangeArrowheads="1"/>
          </p:cNvSpPr>
          <p:nvPr>
            <p:ph type="sldNum" sz="quarter" idx="11"/>
          </p:nvPr>
        </p:nvSpPr>
        <p:spPr>
          <a:ln/>
        </p:spPr>
        <p:txBody>
          <a:bodyPr/>
          <a:lstStyle>
            <a:lvl1pPr>
              <a:defRPr/>
            </a:lvl1pPr>
          </a:lstStyle>
          <a:p>
            <a:pPr>
              <a:defRPr/>
            </a:pPr>
            <a:fld id="{242691EA-D763-4CDA-9112-4FB3A84D2EE2}" type="slidenum">
              <a:rPr lang="en-US" altLang="zh-TW"/>
              <a:pPr>
                <a:defRPr/>
              </a:pPr>
              <a:t>‹#›</a:t>
            </a:fld>
            <a:endParaRPr lang="en-US" altLang="zh-TW"/>
          </a:p>
        </p:txBody>
      </p:sp>
      <p:sp>
        <p:nvSpPr>
          <p:cNvPr id="9"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67140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4" name="Rectangle 3"/>
          <p:cNvSpPr>
            <a:spLocks noGrp="1" noChangeArrowheads="1"/>
          </p:cNvSpPr>
          <p:nvPr>
            <p:ph type="sldNum" sz="quarter" idx="11"/>
          </p:nvPr>
        </p:nvSpPr>
        <p:spPr>
          <a:ln/>
        </p:spPr>
        <p:txBody>
          <a:bodyPr/>
          <a:lstStyle>
            <a:lvl1pPr>
              <a:defRPr/>
            </a:lvl1pPr>
          </a:lstStyle>
          <a:p>
            <a:pPr>
              <a:defRPr/>
            </a:pPr>
            <a:fld id="{DE7499F7-8559-47AD-A7E1-F361EF25A710}" type="slidenum">
              <a:rPr lang="en-US" altLang="zh-TW"/>
              <a:pPr>
                <a:defRPr/>
              </a:pPr>
              <a:t>‹#›</a:t>
            </a:fld>
            <a:endParaRPr lang="en-US" altLang="zh-TW"/>
          </a:p>
        </p:txBody>
      </p:sp>
      <p:sp>
        <p:nvSpPr>
          <p:cNvPr id="5"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76273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3" name="Rectangle 3"/>
          <p:cNvSpPr>
            <a:spLocks noGrp="1" noChangeArrowheads="1"/>
          </p:cNvSpPr>
          <p:nvPr>
            <p:ph type="sldNum" sz="quarter" idx="11"/>
          </p:nvPr>
        </p:nvSpPr>
        <p:spPr>
          <a:ln/>
        </p:spPr>
        <p:txBody>
          <a:bodyPr/>
          <a:lstStyle>
            <a:lvl1pPr>
              <a:defRPr/>
            </a:lvl1pPr>
          </a:lstStyle>
          <a:p>
            <a:pPr>
              <a:defRPr/>
            </a:pPr>
            <a:fld id="{1EEE5074-7802-41F6-AE86-7B3BA60A5D10}" type="slidenum">
              <a:rPr lang="en-US" altLang="zh-TW"/>
              <a:pPr>
                <a:defRPr/>
              </a:pPr>
              <a:t>‹#›</a:t>
            </a:fld>
            <a:endParaRPr lang="en-US" altLang="zh-TW"/>
          </a:p>
        </p:txBody>
      </p:sp>
      <p:sp>
        <p:nvSpPr>
          <p:cNvPr id="4"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65512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96889860-8EF3-4864-AC26-AF57BCF78A5F}"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01343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TW"/>
              <a:t>36.416</a:t>
            </a:r>
          </a:p>
        </p:txBody>
      </p:sp>
      <p:sp>
        <p:nvSpPr>
          <p:cNvPr id="6" name="Rectangle 3"/>
          <p:cNvSpPr>
            <a:spLocks noGrp="1" noChangeArrowheads="1"/>
          </p:cNvSpPr>
          <p:nvPr>
            <p:ph type="sldNum" sz="quarter" idx="11"/>
          </p:nvPr>
        </p:nvSpPr>
        <p:spPr>
          <a:ln/>
        </p:spPr>
        <p:txBody>
          <a:bodyPr/>
          <a:lstStyle>
            <a:lvl1pPr>
              <a:defRPr/>
            </a:lvl1pPr>
          </a:lstStyle>
          <a:p>
            <a:pPr>
              <a:defRPr/>
            </a:pPr>
            <a:fld id="{A51748BE-B4B3-4FA4-BA2A-33DC7359F480}" type="slidenum">
              <a:rPr lang="en-US" altLang="zh-TW"/>
              <a:pPr>
                <a:defRPr/>
              </a:pPr>
              <a:t>‹#›</a:t>
            </a:fld>
            <a:endParaRPr lang="en-US" altLang="zh-TW"/>
          </a:p>
        </p:txBody>
      </p:sp>
      <p:sp>
        <p:nvSpPr>
          <p:cNvPr id="7" name="Rectangle 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28773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ftr" sz="quarter" idx="3"/>
          </p:nvPr>
        </p:nvSpPr>
        <p:spPr bwMode="auto">
          <a:xfrm>
            <a:off x="8532813" y="6062663"/>
            <a:ext cx="439737" cy="38576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200">
                <a:ea typeface="+mn-ea"/>
              </a:defRPr>
            </a:lvl1pPr>
          </a:lstStyle>
          <a:p>
            <a:pPr>
              <a:defRPr/>
            </a:pPr>
            <a:r>
              <a:rPr lang="en-US" altLang="zh-TW"/>
              <a:t>36.416</a:t>
            </a:r>
          </a:p>
        </p:txBody>
      </p:sp>
      <p:sp>
        <p:nvSpPr>
          <p:cNvPr id="169987" name="Rectangle 3"/>
          <p:cNvSpPr>
            <a:spLocks noGrp="1" noChangeArrowheads="1"/>
          </p:cNvSpPr>
          <p:nvPr>
            <p:ph type="sldNum" sz="quarter" idx="4"/>
          </p:nvPr>
        </p:nvSpPr>
        <p:spPr bwMode="auto">
          <a:xfrm>
            <a:off x="6553200" y="6164263"/>
            <a:ext cx="2133600" cy="2889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200">
                <a:ea typeface="+mn-ea"/>
              </a:defRPr>
            </a:lvl1pPr>
          </a:lstStyle>
          <a:p>
            <a:pPr>
              <a:defRPr/>
            </a:pPr>
            <a:fld id="{32661262-37A9-4CCE-AF43-CC34AF894707}" type="slidenum">
              <a:rPr lang="en-US" altLang="zh-TW"/>
              <a:pPr>
                <a:defRPr/>
              </a:pPr>
              <a:t>‹#›</a:t>
            </a:fld>
            <a:endParaRPr lang="en-US" altLang="zh-TW"/>
          </a:p>
        </p:txBody>
      </p:sp>
      <p:sp>
        <p:nvSpPr>
          <p:cNvPr id="1028" name="Rectangle 4"/>
          <p:cNvSpPr>
            <a:spLocks noGrp="1" noChangeArrowheads="1"/>
          </p:cNvSpPr>
          <p:nvPr>
            <p:ph type="title"/>
          </p:nvPr>
        </p:nvSpPr>
        <p:spPr bwMode="auto">
          <a:xfrm>
            <a:off x="457200" y="260350"/>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9" name="Rectangle 5"/>
          <p:cNvSpPr>
            <a:spLocks noGrp="1" noChangeArrowheads="1"/>
          </p:cNvSpPr>
          <p:nvPr>
            <p:ph type="body" idx="1"/>
          </p:nvPr>
        </p:nvSpPr>
        <p:spPr bwMode="auto">
          <a:xfrm>
            <a:off x="457200" y="1125538"/>
            <a:ext cx="8507413"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69990" name="Rectangle 6"/>
          <p:cNvSpPr>
            <a:spLocks noGrp="1" noChangeArrowheads="1"/>
          </p:cNvSpPr>
          <p:nvPr>
            <p:ph type="dt" sz="half" idx="2"/>
          </p:nvPr>
        </p:nvSpPr>
        <p:spPr bwMode="auto">
          <a:xfrm>
            <a:off x="457200" y="6092825"/>
            <a:ext cx="2133600" cy="3603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0" sz="1200">
                <a:ea typeface="+mn-ea"/>
              </a:defRPr>
            </a:lvl1pPr>
          </a:lstStyle>
          <a:p>
            <a:pPr>
              <a:defRPr/>
            </a:pPr>
            <a:endParaRPr lang="en-US" altLang="zh-TW"/>
          </a:p>
        </p:txBody>
      </p:sp>
      <p:pic>
        <p:nvPicPr>
          <p:cNvPr id="1031"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6459538"/>
            <a:ext cx="914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1"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 id="2147484606" r:id="rId12"/>
    <p:sldLayoutId id="2147484607" r:id="rId13"/>
    <p:sldLayoutId id="2147484608" r:id="rId14"/>
    <p:sldLayoutId id="2147484609" r:id="rId1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2pPr>
      <a:lvl3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3pPr>
      <a:lvl4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4pPr>
      <a:lvl5pPr algn="l" rtl="0" eaLnBrk="0" fontAlgn="base" hangingPunct="0">
        <a:spcBef>
          <a:spcPct val="0"/>
        </a:spcBef>
        <a:spcAft>
          <a:spcPct val="0"/>
        </a:spcAft>
        <a:defRPr kumimoji="1" sz="3600">
          <a:solidFill>
            <a:schemeClr val="tx1"/>
          </a:solidFill>
          <a:latin typeface="Times New Roman" pitchFamily="18" charset="0"/>
          <a:ea typeface="標楷體" pitchFamily="65" charset="-120"/>
        </a:defRPr>
      </a:lvl5pPr>
      <a:lvl6pPr marL="457200" algn="l" rtl="0" fontAlgn="base">
        <a:spcBef>
          <a:spcPct val="0"/>
        </a:spcBef>
        <a:spcAft>
          <a:spcPct val="0"/>
        </a:spcAft>
        <a:defRPr kumimoji="1" sz="3600">
          <a:solidFill>
            <a:schemeClr val="tx1"/>
          </a:solidFill>
          <a:latin typeface="Times New Roman" pitchFamily="18" charset="0"/>
          <a:ea typeface="標楷體" pitchFamily="65" charset="-120"/>
        </a:defRPr>
      </a:lvl6pPr>
      <a:lvl7pPr marL="914400" algn="l" rtl="0" fontAlgn="base">
        <a:spcBef>
          <a:spcPct val="0"/>
        </a:spcBef>
        <a:spcAft>
          <a:spcPct val="0"/>
        </a:spcAft>
        <a:defRPr kumimoji="1" sz="3600">
          <a:solidFill>
            <a:schemeClr val="tx1"/>
          </a:solidFill>
          <a:latin typeface="Times New Roman" pitchFamily="18" charset="0"/>
          <a:ea typeface="標楷體" pitchFamily="65" charset="-120"/>
        </a:defRPr>
      </a:lvl7pPr>
      <a:lvl8pPr marL="1371600" algn="l" rtl="0" fontAlgn="base">
        <a:spcBef>
          <a:spcPct val="0"/>
        </a:spcBef>
        <a:spcAft>
          <a:spcPct val="0"/>
        </a:spcAft>
        <a:defRPr kumimoji="1" sz="3600">
          <a:solidFill>
            <a:schemeClr val="tx1"/>
          </a:solidFill>
          <a:latin typeface="Times New Roman" pitchFamily="18" charset="0"/>
          <a:ea typeface="標楷體" pitchFamily="65" charset="-120"/>
        </a:defRPr>
      </a:lvl8pPr>
      <a:lvl9pPr marL="1828800" algn="l" rtl="0" fontAlgn="base">
        <a:spcBef>
          <a:spcPct val="0"/>
        </a:spcBef>
        <a:spcAft>
          <a:spcPct val="0"/>
        </a:spcAft>
        <a:defRPr kumimoji="1" sz="3600">
          <a:solidFill>
            <a:schemeClr val="tx1"/>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610" r:id="rId1"/>
    <p:sldLayoutId id="214748461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sldNum" sz="quarter" idx="12"/>
          </p:nvPr>
        </p:nvSpPr>
        <p:spPr/>
        <p:txBody>
          <a:bodyPr/>
          <a:lstStyle/>
          <a:p>
            <a:pPr>
              <a:defRPr/>
            </a:pPr>
            <a:fld id="{C2A2DB01-65F1-4AD0-BDB0-BFA347FA4DD3}" type="slidenum">
              <a:rPr lang="en-US" altLang="zh-TW"/>
              <a:pPr>
                <a:defRPr/>
              </a:pPr>
              <a:t>1</a:t>
            </a:fld>
            <a:endParaRPr lang="en-US" altLang="zh-TW" dirty="0"/>
          </a:p>
        </p:txBody>
      </p:sp>
      <p:sp>
        <p:nvSpPr>
          <p:cNvPr id="4099" name="Rectangle 2"/>
          <p:cNvSpPr>
            <a:spLocks noGrp="1" noChangeArrowheads="1"/>
          </p:cNvSpPr>
          <p:nvPr>
            <p:ph type="ctrTitle"/>
          </p:nvPr>
        </p:nvSpPr>
        <p:spPr>
          <a:xfrm>
            <a:off x="152400" y="609600"/>
            <a:ext cx="8839200" cy="2438400"/>
          </a:xfrm>
        </p:spPr>
        <p:txBody>
          <a:bodyPr/>
          <a:lstStyle/>
          <a:p>
            <a:pPr algn="ctr"/>
            <a:r>
              <a:rPr lang="en-US" sz="4400" dirty="0" smtClean="0">
                <a:solidFill>
                  <a:schemeClr val="tx1"/>
                </a:solidFill>
                <a:latin typeface="TimesNewRoman"/>
              </a:rPr>
              <a:t>SDN optimized caching in LTE mobile networks</a:t>
            </a:r>
            <a:endParaRPr lang="zh-TW" altLang="zh-TW" sz="4400" b="1" dirty="0">
              <a:solidFill>
                <a:schemeClr val="tx1"/>
              </a:solidFill>
            </a:endParaRPr>
          </a:p>
        </p:txBody>
      </p:sp>
      <p:sp>
        <p:nvSpPr>
          <p:cNvPr id="4100" name="Rectangle 3"/>
          <p:cNvSpPr>
            <a:spLocks noGrp="1" noChangeArrowheads="1"/>
          </p:cNvSpPr>
          <p:nvPr>
            <p:ph type="subTitle" idx="1"/>
          </p:nvPr>
        </p:nvSpPr>
        <p:spPr>
          <a:xfrm>
            <a:off x="1616364" y="3298043"/>
            <a:ext cx="6537036" cy="1752600"/>
          </a:xfrm>
        </p:spPr>
        <p:txBody>
          <a:bodyPr/>
          <a:lstStyle/>
          <a:p>
            <a:r>
              <a:rPr kumimoji="0" lang="en-US" altLang="zh-TW" sz="2400" dirty="0" smtClean="0">
                <a:latin typeface="+mj-lt"/>
              </a:rPr>
              <a:t>Advisor	:</a:t>
            </a:r>
            <a:r>
              <a:rPr lang="en-US" sz="2400" cap="all" dirty="0" smtClean="0">
                <a:latin typeface="+mj-lt"/>
              </a:rPr>
              <a:t>PROFESSOR BIH-HWANG</a:t>
            </a:r>
            <a:r>
              <a:rPr lang="en-US" sz="2400" cap="all" dirty="0">
                <a:latin typeface="+mj-lt"/>
              </a:rPr>
              <a:t>, LEE</a:t>
            </a:r>
          </a:p>
          <a:p>
            <a:pPr eaLnBrk="1" hangingPunct="1">
              <a:tabLst>
                <a:tab pos="1162050" algn="l"/>
              </a:tabLst>
            </a:pPr>
            <a:r>
              <a:rPr lang="en-US" altLang="zh-TW" sz="2400" dirty="0" smtClean="0">
                <a:latin typeface="+mj-lt"/>
              </a:rPr>
              <a:t>Student		:Muhammad </a:t>
            </a:r>
            <a:r>
              <a:rPr lang="en-US" altLang="zh-TW" sz="2400" dirty="0" err="1" smtClean="0">
                <a:latin typeface="+mj-lt"/>
              </a:rPr>
              <a:t>Farid</a:t>
            </a:r>
            <a:r>
              <a:rPr lang="en-US" altLang="zh-TW" sz="2400" dirty="0" smtClean="0">
                <a:latin typeface="+mj-lt"/>
              </a:rPr>
              <a:t> </a:t>
            </a:r>
            <a:r>
              <a:rPr lang="en-US" altLang="zh-TW" sz="2400" dirty="0" err="1" smtClean="0">
                <a:latin typeface="+mj-lt"/>
              </a:rPr>
              <a:t>Wajdi</a:t>
            </a:r>
            <a:endParaRPr lang="en-US" altLang="zh-TW" sz="2400" dirty="0">
              <a:latin typeface="+mj-lt"/>
            </a:endParaRPr>
          </a:p>
          <a:p>
            <a:pPr eaLnBrk="1" hangingPunct="1">
              <a:tabLst>
                <a:tab pos="1162050" algn="l"/>
              </a:tabLst>
            </a:pPr>
            <a:r>
              <a:rPr lang="en-US" altLang="zh-TW" sz="2400" dirty="0" smtClean="0">
                <a:latin typeface="+mj-lt"/>
              </a:rPr>
              <a:t>Date		:</a:t>
            </a:r>
            <a:r>
              <a:rPr lang="en-US" altLang="zh-TW" sz="2400" dirty="0" smtClean="0">
                <a:latin typeface="+mj-lt"/>
              </a:rPr>
              <a:t>2017/09/15</a:t>
            </a:r>
            <a:endParaRPr lang="en-US" altLang="zh-TW" sz="2400" dirty="0">
              <a:latin typeface="+mj-lt"/>
            </a:endParaRPr>
          </a:p>
        </p:txBody>
      </p:sp>
      <p:sp>
        <p:nvSpPr>
          <p:cNvPr id="4101" name="矩形 1"/>
          <p:cNvSpPr>
            <a:spLocks noChangeArrowheads="1"/>
          </p:cNvSpPr>
          <p:nvPr/>
        </p:nvSpPr>
        <p:spPr bwMode="auto">
          <a:xfrm>
            <a:off x="152400" y="5410200"/>
            <a:ext cx="883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bg2"/>
              </a:buClr>
              <a:buSzPct val="75000"/>
              <a:buFont typeface="Wingdings" pitchFamily="2" charset="2"/>
              <a:buChar char="n"/>
              <a:defRPr kumimoji="1" sz="3200">
                <a:solidFill>
                  <a:schemeClr val="tx1"/>
                </a:solidFill>
                <a:latin typeface="Times New Roman" pitchFamily="18" charset="0"/>
                <a:ea typeface="標楷體" pitchFamily="65" charset="-120"/>
              </a:defRPr>
            </a:lvl1pPr>
            <a:lvl2pPr marL="742950" indent="-285750" eaLnBrk="0" hangingPunct="0">
              <a:spcBef>
                <a:spcPct val="20000"/>
              </a:spcBef>
              <a:buClr>
                <a:schemeClr val="accent2"/>
              </a:buClr>
              <a:buSzPct val="80000"/>
              <a:buFont typeface="Wingdings" pitchFamily="2" charset="2"/>
              <a:buChar char="¨"/>
              <a:defRPr kumimoji="1" sz="2800">
                <a:solidFill>
                  <a:schemeClr val="tx1"/>
                </a:solidFill>
                <a:latin typeface="Times New Roman" pitchFamily="18" charset="0"/>
                <a:ea typeface="標楷體" pitchFamily="65" charset="-120"/>
              </a:defRPr>
            </a:lvl2pPr>
            <a:lvl3pPr marL="1143000" indent="-228600" eaLnBrk="0" hangingPunct="0">
              <a:spcBef>
                <a:spcPct val="20000"/>
              </a:spcBef>
              <a:buClr>
                <a:schemeClr val="bg2"/>
              </a:buClr>
              <a:buSzPct val="65000"/>
              <a:buFont typeface="Wingdings" pitchFamily="2" charset="2"/>
              <a:buChar char="n"/>
              <a:defRPr kumimoji="1" sz="2400">
                <a:solidFill>
                  <a:schemeClr val="tx1"/>
                </a:solidFill>
                <a:latin typeface="Times New Roman" pitchFamily="18" charset="0"/>
                <a:ea typeface="標楷體" pitchFamily="65" charset="-120"/>
              </a:defRPr>
            </a:lvl3pPr>
            <a:lvl4pPr marL="1600200" indent="-228600" eaLnBrk="0" hangingPunct="0">
              <a:spcBef>
                <a:spcPct val="20000"/>
              </a:spcBef>
              <a:buClr>
                <a:schemeClr val="accent2"/>
              </a:buClr>
              <a:buSzPct val="70000"/>
              <a:buFont typeface="Wingdings" pitchFamily="2" charset="2"/>
              <a:buChar char="¨"/>
              <a:defRPr kumimoji="1" sz="2000">
                <a:solidFill>
                  <a:schemeClr val="tx1"/>
                </a:solidFill>
                <a:latin typeface="Times New Roman" pitchFamily="18" charset="0"/>
                <a:ea typeface="標楷體" pitchFamily="65" charset="-120"/>
              </a:defRPr>
            </a:lvl4pPr>
            <a:lvl5pPr marL="2057400" indent="-228600" eaLnBrk="0" hangingPunct="0">
              <a:spcBef>
                <a:spcPct val="20000"/>
              </a:spcBef>
              <a:buClr>
                <a:schemeClr val="bg2"/>
              </a:buClr>
              <a:buFont typeface="Wingdings" pitchFamily="2" charset="2"/>
              <a:buChar char="§"/>
              <a:defRPr kumimoji="1" sz="2000">
                <a:solidFill>
                  <a:schemeClr val="tx1"/>
                </a:solidFill>
                <a:latin typeface="Times New Roman" pitchFamily="18" charset="0"/>
                <a:ea typeface="標楷體" pitchFamily="65" charset="-120"/>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Times New Roman" pitchFamily="18" charset="0"/>
                <a:ea typeface="標楷體" pitchFamily="65" charset="-120"/>
              </a:defRPr>
            </a:lvl9pPr>
          </a:lstStyle>
          <a:p>
            <a:r>
              <a:rPr lang="en-US" sz="1800" dirty="0" smtClean="0"/>
              <a:t> </a:t>
            </a:r>
            <a:r>
              <a:rPr lang="en-US" sz="1800" dirty="0"/>
              <a:t>Jose Costa-</a:t>
            </a:r>
            <a:r>
              <a:rPr lang="en-US" sz="1800" dirty="0" err="1"/>
              <a:t>Requena</a:t>
            </a:r>
            <a:r>
              <a:rPr lang="en-US" sz="1800" dirty="0"/>
              <a:t>, </a:t>
            </a:r>
            <a:r>
              <a:rPr lang="en-US" sz="1800" dirty="0" err="1"/>
              <a:t>Maël</a:t>
            </a:r>
            <a:r>
              <a:rPr lang="en-US" sz="1800" dirty="0"/>
              <a:t> </a:t>
            </a:r>
            <a:r>
              <a:rPr lang="en-US" sz="1800" dirty="0" err="1"/>
              <a:t>Kimmerlin</a:t>
            </a:r>
            <a:r>
              <a:rPr lang="en-US" sz="1800" dirty="0"/>
              <a:t>, </a:t>
            </a:r>
            <a:r>
              <a:rPr lang="en-US" sz="1800" dirty="0" err="1"/>
              <a:t>Jukka</a:t>
            </a:r>
            <a:r>
              <a:rPr lang="en-US" sz="1800" dirty="0"/>
              <a:t> Manner, </a:t>
            </a:r>
            <a:r>
              <a:rPr lang="en-US" sz="1800" dirty="0" err="1"/>
              <a:t>Raimo</a:t>
            </a:r>
            <a:r>
              <a:rPr lang="en-US" sz="1800" dirty="0"/>
              <a:t> </a:t>
            </a:r>
            <a:r>
              <a:rPr lang="en-US" sz="1800" dirty="0" err="1" smtClean="0"/>
              <a:t>Kantola</a:t>
            </a:r>
            <a:r>
              <a:rPr lang="en-US" sz="1800" dirty="0"/>
              <a:t> </a:t>
            </a:r>
            <a:r>
              <a:rPr lang="en-US" sz="1800" dirty="0" smtClean="0"/>
              <a:t>Communications </a:t>
            </a:r>
            <a:r>
              <a:rPr lang="en-US" sz="1800" dirty="0"/>
              <a:t>and Networking </a:t>
            </a:r>
            <a:r>
              <a:rPr lang="en-US" sz="1800" dirty="0" smtClean="0"/>
              <a:t>Department AALTO University Espoo</a:t>
            </a:r>
            <a:r>
              <a:rPr lang="en-US" sz="1800" dirty="0"/>
              <a:t>, FINLAND</a:t>
            </a:r>
            <a:endParaRPr lang="en-US" sz="1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22B6DABC-8EE0-4416-BE2E-BE5A12573CBA}" type="slidenum">
              <a:rPr lang="en-US" altLang="zh-TW"/>
              <a:pPr>
                <a:defRPr/>
              </a:pPr>
              <a:t>10</a:t>
            </a:fld>
            <a:endParaRPr lang="en-US" altLang="zh-TW"/>
          </a:p>
        </p:txBody>
      </p:sp>
      <p:sp>
        <p:nvSpPr>
          <p:cNvPr id="7171" name="Rectangle 2"/>
          <p:cNvSpPr>
            <a:spLocks noGrp="1" noChangeArrowheads="1"/>
          </p:cNvSpPr>
          <p:nvPr>
            <p:ph type="title"/>
          </p:nvPr>
        </p:nvSpPr>
        <p:spPr/>
        <p:txBody>
          <a:bodyPr/>
          <a:lstStyle/>
          <a:p>
            <a:pPr marL="0" indent="0">
              <a:buNone/>
            </a:pPr>
            <a:r>
              <a:rPr lang="en-US" altLang="zh-TW" dirty="0"/>
              <a:t>LTE Architecture</a:t>
            </a:r>
          </a:p>
        </p:txBody>
      </p:sp>
      <p:sp>
        <p:nvSpPr>
          <p:cNvPr id="7172" name="Rectangle 3"/>
          <p:cNvSpPr>
            <a:spLocks noGrp="1" noChangeArrowheads="1"/>
          </p:cNvSpPr>
          <p:nvPr>
            <p:ph type="body" idx="1"/>
          </p:nvPr>
        </p:nvSpPr>
        <p:spPr>
          <a:xfrm>
            <a:off x="609600" y="1172369"/>
            <a:ext cx="8077200" cy="4426193"/>
          </a:xfrm>
        </p:spPr>
        <p:txBody>
          <a:bodyPr/>
          <a:lstStyle/>
          <a:p>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t>
            </a:r>
            <a:br>
              <a:rPr lang="en-US" sz="2000" dirty="0"/>
            </a:br>
            <a:r>
              <a:rPr lang="en-US" sz="2000" dirty="0"/>
              <a:t/>
            </a:r>
            <a:br>
              <a:rPr lang="en-US" sz="2000" dirty="0"/>
            </a:br>
            <a:endParaRPr lang="en-US" sz="2000" dirty="0" smtClean="0"/>
          </a:p>
          <a:p>
            <a:endParaRPr lang="en-US" altLang="zh-TW" sz="2000" dirty="0" smtClean="0"/>
          </a:p>
        </p:txBody>
      </p:sp>
      <p:sp>
        <p:nvSpPr>
          <p:cNvPr id="3" name="Rectangle 2"/>
          <p:cNvSpPr/>
          <p:nvPr/>
        </p:nvSpPr>
        <p:spPr>
          <a:xfrm>
            <a:off x="2623575" y="6041752"/>
            <a:ext cx="4049250" cy="369332"/>
          </a:xfrm>
          <a:prstGeom prst="rect">
            <a:avLst/>
          </a:prstGeom>
        </p:spPr>
        <p:txBody>
          <a:bodyPr wrap="none">
            <a:spAutoFit/>
          </a:bodyPr>
          <a:lstStyle/>
          <a:p>
            <a:r>
              <a:rPr lang="en-US" dirty="0" smtClean="0"/>
              <a:t>Fig.1 LTE </a:t>
            </a:r>
            <a:r>
              <a:rPr lang="en-US" dirty="0"/>
              <a:t>Architecture for MTC Services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800225"/>
            <a:ext cx="7810500" cy="3257550"/>
          </a:xfrm>
          <a:prstGeom prst="rect">
            <a:avLst/>
          </a:prstGeom>
        </p:spPr>
      </p:pic>
    </p:spTree>
    <p:extLst>
      <p:ext uri="{BB962C8B-B14F-4D97-AF65-F5344CB8AC3E}">
        <p14:creationId xmlns:p14="http://schemas.microsoft.com/office/powerpoint/2010/main" val="2218699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process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7810500" cy="3409950"/>
          </a:xfr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11</a:t>
            </a:fld>
            <a:endParaRPr lang="en-US" altLang="zh-TW"/>
          </a:p>
        </p:txBody>
      </p:sp>
      <p:sp>
        <p:nvSpPr>
          <p:cNvPr id="8" name="Rectangle 7"/>
          <p:cNvSpPr/>
          <p:nvPr/>
        </p:nvSpPr>
        <p:spPr>
          <a:xfrm>
            <a:off x="2362200" y="5370271"/>
            <a:ext cx="4572000" cy="430887"/>
          </a:xfrm>
          <a:prstGeom prst="rect">
            <a:avLst/>
          </a:prstGeom>
        </p:spPr>
        <p:txBody>
          <a:bodyPr>
            <a:spAutoFit/>
          </a:bodyPr>
          <a:lstStyle/>
          <a:p>
            <a:r>
              <a:rPr lang="en-US" sz="1100" b="1" i="1" dirty="0">
                <a:latin typeface="Times#20New#20Roman,Italic"/>
              </a:rPr>
              <a:t>Fig. 2. Handover process controlled from MME through S1 and</a:t>
            </a:r>
          </a:p>
          <a:p>
            <a:r>
              <a:rPr lang="en-US" sz="1100" b="1" i="1" dirty="0">
                <a:latin typeface="Times#20New#20Roman,Italic"/>
              </a:rPr>
              <a:t>communicated to S/P-GW to recreate a GTP tunnel</a:t>
            </a:r>
            <a:endParaRPr lang="en-US" sz="1100" b="1" dirty="0"/>
          </a:p>
        </p:txBody>
      </p:sp>
    </p:spTree>
    <p:extLst>
      <p:ext uri="{BB962C8B-B14F-4D97-AF65-F5344CB8AC3E}">
        <p14:creationId xmlns:p14="http://schemas.microsoft.com/office/powerpoint/2010/main" val="2925258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5C89843E-DB91-41FC-B55B-2675C3AE6A36}" type="slidenum">
              <a:rPr lang="en-US" altLang="zh-TW"/>
              <a:pPr>
                <a:defRPr/>
              </a:pPr>
              <a:t>12</a:t>
            </a:fld>
            <a:endParaRPr lang="en-US" altLang="zh-TW"/>
          </a:p>
        </p:txBody>
      </p:sp>
      <p:sp>
        <p:nvSpPr>
          <p:cNvPr id="5123" name="Rectangle 2"/>
          <p:cNvSpPr>
            <a:spLocks noGrp="1" noChangeArrowheads="1"/>
          </p:cNvSpPr>
          <p:nvPr>
            <p:ph type="title"/>
          </p:nvPr>
        </p:nvSpPr>
        <p:spPr>
          <a:xfrm>
            <a:off x="457200" y="228600"/>
            <a:ext cx="8229600" cy="720725"/>
          </a:xfrm>
        </p:spPr>
        <p:txBody>
          <a:bodyPr/>
          <a:lstStyle/>
          <a:p>
            <a:pPr eaLnBrk="1" hangingPunct="1"/>
            <a:r>
              <a:rPr lang="en-US" altLang="zh-TW" smtClean="0"/>
              <a:t>Outline</a:t>
            </a:r>
            <a:endParaRPr lang="zh-TW" altLang="en-US" smtClean="0"/>
          </a:p>
        </p:txBody>
      </p:sp>
      <p:sp>
        <p:nvSpPr>
          <p:cNvPr id="5124" name="Rectangle 3"/>
          <p:cNvSpPr>
            <a:spLocks noGrp="1" noChangeArrowheads="1"/>
          </p:cNvSpPr>
          <p:nvPr>
            <p:ph type="body" idx="1"/>
          </p:nvPr>
        </p:nvSpPr>
        <p:spPr>
          <a:xfrm>
            <a:off x="36512" y="914400"/>
            <a:ext cx="9031288" cy="5486400"/>
          </a:xfrm>
        </p:spPr>
        <p:txBody>
          <a:bodyPr/>
          <a:lstStyle/>
          <a:p>
            <a:pPr marL="0" indent="0" eaLnBrk="1" hangingPunct="1">
              <a:lnSpc>
                <a:spcPct val="90000"/>
              </a:lnSpc>
              <a:buClr>
                <a:schemeClr val="tx1"/>
              </a:buClr>
              <a:buFont typeface="Wingdings" pitchFamily="2" charset="2"/>
              <a:buNone/>
            </a:pPr>
            <a:r>
              <a:rPr lang="en-US" altLang="zh-TW" sz="3000" dirty="0" smtClean="0">
                <a:solidFill>
                  <a:schemeClr val="bg1">
                    <a:lumMod val="85000"/>
                  </a:schemeClr>
                </a:solidFill>
              </a:rPr>
              <a:t>I.  	Introduction</a:t>
            </a:r>
          </a:p>
          <a:p>
            <a:pPr marL="0" indent="0">
              <a:buNone/>
            </a:pPr>
            <a:r>
              <a:rPr lang="en-US" altLang="zh-TW" sz="2800" dirty="0" smtClean="0">
                <a:solidFill>
                  <a:schemeClr val="bg1">
                    <a:lumMod val="85000"/>
                  </a:schemeClr>
                </a:solidFill>
              </a:rPr>
              <a:t>II.	</a:t>
            </a:r>
            <a:r>
              <a:rPr lang="en-US" altLang="zh-TW" sz="3000" dirty="0" smtClean="0">
                <a:solidFill>
                  <a:schemeClr val="bg1">
                    <a:lumMod val="85000"/>
                  </a:schemeClr>
                </a:solidFill>
              </a:rPr>
              <a:t>LTE Mobile Networks</a:t>
            </a:r>
            <a:endParaRPr lang="en-US" altLang="zh-TW" sz="3000" dirty="0">
              <a:solidFill>
                <a:schemeClr val="bg1">
                  <a:lumMod val="85000"/>
                </a:schemeClr>
              </a:solidFill>
            </a:endParaRPr>
          </a:p>
          <a:p>
            <a:pPr marL="0" indent="0">
              <a:buNone/>
            </a:pPr>
            <a:r>
              <a:rPr lang="en-US" altLang="zh-TW" sz="2800" dirty="0" smtClean="0"/>
              <a:t>III.	SDN Mobile Data Plane</a:t>
            </a:r>
          </a:p>
          <a:p>
            <a:pPr marL="0" indent="0">
              <a:buNone/>
            </a:pPr>
            <a:r>
              <a:rPr lang="en-US" altLang="zh-TW" sz="2800" dirty="0" smtClean="0">
                <a:solidFill>
                  <a:schemeClr val="accent3">
                    <a:lumMod val="85000"/>
                  </a:schemeClr>
                </a:solidFill>
              </a:rPr>
              <a:t>IV.	SDN Optimized Content Delivery </a:t>
            </a:r>
          </a:p>
          <a:p>
            <a:pPr marL="0" indent="0">
              <a:buNone/>
            </a:pPr>
            <a:r>
              <a:rPr lang="en-US" altLang="zh-TW" sz="2800" dirty="0" smtClean="0">
                <a:solidFill>
                  <a:schemeClr val="accent3">
                    <a:lumMod val="85000"/>
                  </a:schemeClr>
                </a:solidFill>
              </a:rPr>
              <a:t>V.	Conclusion </a:t>
            </a:r>
          </a:p>
          <a:p>
            <a:pPr marL="0" indent="0">
              <a:buNone/>
            </a:pPr>
            <a:endParaRPr lang="en-US" altLang="zh-TW" sz="2400" dirty="0"/>
          </a:p>
        </p:txBody>
      </p:sp>
    </p:spTree>
    <p:extLst>
      <p:ext uri="{BB962C8B-B14F-4D97-AF65-F5344CB8AC3E}">
        <p14:creationId xmlns:p14="http://schemas.microsoft.com/office/powerpoint/2010/main" val="1155627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SDN Mobile Data </a:t>
            </a:r>
            <a:r>
              <a:rPr lang="en-US" altLang="zh-TW" dirty="0" smtClean="0"/>
              <a:t>Plane</a:t>
            </a:r>
            <a:endParaRPr lang="en-US" dirty="0"/>
          </a:p>
        </p:txBody>
      </p:sp>
      <p:sp>
        <p:nvSpPr>
          <p:cNvPr id="3" name="Content Placeholder 2"/>
          <p:cNvSpPr>
            <a:spLocks noGrp="1"/>
          </p:cNvSpPr>
          <p:nvPr>
            <p:ph idx="1"/>
          </p:nvPr>
        </p:nvSpPr>
        <p:spPr/>
        <p:txBody>
          <a:bodyPr/>
          <a:lstStyle/>
          <a:p>
            <a:r>
              <a:rPr lang="en-US" sz="2400" dirty="0"/>
              <a:t>The current SDN have to </a:t>
            </a:r>
            <a:r>
              <a:rPr lang="en-US" sz="2400" dirty="0" smtClean="0"/>
              <a:t>enable mobile </a:t>
            </a:r>
            <a:r>
              <a:rPr lang="en-US" sz="2400" dirty="0"/>
              <a:t>specific requirements where the data plane </a:t>
            </a:r>
            <a:r>
              <a:rPr lang="en-US" sz="2400" dirty="0" smtClean="0"/>
              <a:t>is optimized </a:t>
            </a:r>
            <a:r>
              <a:rPr lang="en-US" sz="2400" dirty="0"/>
              <a:t>for high speed and flow-level processing (</a:t>
            </a:r>
            <a:r>
              <a:rPr lang="en-US" sz="2400" dirty="0" smtClean="0"/>
              <a:t>using </a:t>
            </a:r>
            <a:r>
              <a:rPr lang="en-US" sz="2400" dirty="0" err="1" smtClean="0"/>
              <a:t>OpenFlow</a:t>
            </a:r>
            <a:r>
              <a:rPr lang="en-US" sz="2400" dirty="0" smtClean="0"/>
              <a:t>)</a:t>
            </a:r>
            <a:endParaRPr lang="en-US" sz="2400" dirty="0"/>
          </a:p>
          <a:p>
            <a:r>
              <a:rPr lang="en-US" sz="2400" dirty="0" smtClean="0"/>
              <a:t>The </a:t>
            </a:r>
            <a:r>
              <a:rPr lang="en-US" sz="2400" dirty="0"/>
              <a:t>proposal is to </a:t>
            </a:r>
            <a:r>
              <a:rPr lang="en-US" sz="2400" dirty="0" smtClean="0"/>
              <a:t>move controller </a:t>
            </a:r>
            <a:r>
              <a:rPr lang="en-US" sz="2400" dirty="0"/>
              <a:t>and current S/P-GW functionality in the </a:t>
            </a:r>
            <a:r>
              <a:rPr lang="en-US" sz="2400" dirty="0" smtClean="0"/>
              <a:t>same network element </a:t>
            </a:r>
            <a:r>
              <a:rPr lang="en-US" sz="2400" dirty="0"/>
              <a:t>together with the MME </a:t>
            </a:r>
            <a:r>
              <a:rPr lang="en-US" sz="2400" dirty="0" smtClean="0"/>
              <a:t>functionality</a:t>
            </a:r>
            <a:r>
              <a:rPr lang="en-US" sz="2400" dirty="0" smtClean="0"/>
              <a:t>.</a:t>
            </a:r>
            <a:endParaRPr lang="en-US" sz="2400" dirty="0" smtClean="0"/>
          </a:p>
          <a:p>
            <a:r>
              <a:rPr lang="en-US" sz="2400" dirty="0"/>
              <a:t>T</a:t>
            </a:r>
            <a:r>
              <a:rPr lang="en-US" sz="2400" dirty="0" smtClean="0"/>
              <a:t>he </a:t>
            </a:r>
            <a:r>
              <a:rPr lang="en-US" sz="2400" dirty="0"/>
              <a:t>current S/P-GW functionality disappears </a:t>
            </a:r>
            <a:r>
              <a:rPr lang="en-US" sz="2400" dirty="0" smtClean="0"/>
              <a:t>and instead </a:t>
            </a:r>
            <a:r>
              <a:rPr lang="en-US" sz="2400" dirty="0"/>
              <a:t>a SDN based switched packet network is </a:t>
            </a:r>
            <a:r>
              <a:rPr lang="en-US" sz="2400" dirty="0" smtClean="0"/>
              <a:t>used</a:t>
            </a:r>
            <a:r>
              <a:rPr lang="en-US" sz="2400" dirty="0" smtClean="0"/>
              <a:t>.</a:t>
            </a:r>
            <a:endParaRPr lang="en-US" sz="2400" dirty="0" smtClean="0"/>
          </a:p>
          <a:p>
            <a:r>
              <a:rPr lang="en-US" sz="2400" dirty="0"/>
              <a:t>In the proposed integration we remove </a:t>
            </a:r>
            <a:r>
              <a:rPr lang="en-US" sz="2400" dirty="0" smtClean="0"/>
              <a:t>GTP transport </a:t>
            </a:r>
            <a:r>
              <a:rPr lang="en-US" sz="2400" dirty="0"/>
              <a:t>entirely and replace it with Ethernet </a:t>
            </a:r>
            <a:r>
              <a:rPr lang="en-US" sz="2400" dirty="0" smtClean="0"/>
              <a:t>VLANs.</a:t>
            </a:r>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13</a:t>
            </a:fld>
            <a:endParaRPr lang="en-US" altLang="zh-TW"/>
          </a:p>
        </p:txBody>
      </p:sp>
    </p:spTree>
    <p:extLst>
      <p:ext uri="{BB962C8B-B14F-4D97-AF65-F5344CB8AC3E}">
        <p14:creationId xmlns:p14="http://schemas.microsoft.com/office/powerpoint/2010/main" val="277891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LTE with MME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7810500" cy="4076700"/>
          </a:xfr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14</a:t>
            </a:fld>
            <a:endParaRPr lang="en-US" altLang="zh-TW"/>
          </a:p>
        </p:txBody>
      </p:sp>
      <p:sp>
        <p:nvSpPr>
          <p:cNvPr id="7" name="Rectangle 6"/>
          <p:cNvSpPr/>
          <p:nvPr/>
        </p:nvSpPr>
        <p:spPr>
          <a:xfrm>
            <a:off x="3498500" y="5623381"/>
            <a:ext cx="3308919" cy="261610"/>
          </a:xfrm>
          <a:prstGeom prst="rect">
            <a:avLst/>
          </a:prstGeom>
        </p:spPr>
        <p:txBody>
          <a:bodyPr wrap="none">
            <a:spAutoFit/>
          </a:bodyPr>
          <a:lstStyle/>
          <a:p>
            <a:r>
              <a:rPr lang="en-US" sz="1100" b="1" i="1" dirty="0">
                <a:latin typeface="Times#20New#20Roman,Italic"/>
              </a:rPr>
              <a:t>Fig. 3. Disruptive integration of SDN with MME</a:t>
            </a:r>
            <a:r>
              <a:rPr lang="en-US" sz="800" i="1" dirty="0">
                <a:latin typeface="Times#20New#20Roman,Italic"/>
              </a:rPr>
              <a:t>.</a:t>
            </a:r>
            <a:endParaRPr lang="en-US" dirty="0"/>
          </a:p>
        </p:txBody>
      </p:sp>
    </p:spTree>
    <p:extLst>
      <p:ext uri="{BB962C8B-B14F-4D97-AF65-F5344CB8AC3E}">
        <p14:creationId xmlns:p14="http://schemas.microsoft.com/office/powerpoint/2010/main" val="250581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SDN Mobile Data </a:t>
            </a:r>
            <a:r>
              <a:rPr lang="en-US" altLang="zh-TW" dirty="0" smtClean="0"/>
              <a:t>Plane</a:t>
            </a:r>
            <a:endParaRPr lang="en-US" dirty="0"/>
          </a:p>
        </p:txBody>
      </p:sp>
      <p:sp>
        <p:nvSpPr>
          <p:cNvPr id="3" name="Content Placeholder 2"/>
          <p:cNvSpPr>
            <a:spLocks noGrp="1"/>
          </p:cNvSpPr>
          <p:nvPr>
            <p:ph idx="1"/>
          </p:nvPr>
        </p:nvSpPr>
        <p:spPr/>
        <p:txBody>
          <a:bodyPr/>
          <a:lstStyle/>
          <a:p>
            <a:r>
              <a:rPr lang="en-US" sz="2400" dirty="0"/>
              <a:t>Having tight linkage between the MME and the </a:t>
            </a:r>
            <a:r>
              <a:rPr lang="en-US" sz="2400" dirty="0" smtClean="0"/>
              <a:t>SDN controllers </a:t>
            </a:r>
            <a:r>
              <a:rPr lang="en-US" sz="2400" dirty="0"/>
              <a:t>allows that the time-constrained functions </a:t>
            </a:r>
            <a:r>
              <a:rPr lang="en-US" sz="2400" dirty="0" smtClean="0"/>
              <a:t>of mobility </a:t>
            </a:r>
            <a:r>
              <a:rPr lang="en-US" sz="2400" dirty="0"/>
              <a:t>are handled efficiently from the SDN </a:t>
            </a:r>
            <a:r>
              <a:rPr lang="en-US" sz="2400" dirty="0" smtClean="0"/>
              <a:t>controller.</a:t>
            </a:r>
          </a:p>
          <a:p>
            <a:r>
              <a:rPr lang="en-US" sz="2400" dirty="0"/>
              <a:t>The </a:t>
            </a:r>
            <a:r>
              <a:rPr lang="en-US" sz="2400" dirty="0" err="1"/>
              <a:t>OpenFlow</a:t>
            </a:r>
            <a:r>
              <a:rPr lang="en-US" sz="2400" dirty="0"/>
              <a:t> controller adds and removes the flow </a:t>
            </a:r>
            <a:r>
              <a:rPr lang="en-US" sz="2400" dirty="0" smtClean="0"/>
              <a:t>entries from </a:t>
            </a:r>
            <a:r>
              <a:rPr lang="en-US" sz="2400" dirty="0"/>
              <a:t>the flow table as soon as handover event is received </a:t>
            </a:r>
            <a:r>
              <a:rPr lang="en-US" sz="2400" dirty="0" smtClean="0"/>
              <a:t>from the </a:t>
            </a:r>
            <a:r>
              <a:rPr lang="en-US" sz="2400" dirty="0"/>
              <a:t>MME. An entry in the flow table has three fields: a </a:t>
            </a:r>
            <a:r>
              <a:rPr lang="en-US" sz="2400" dirty="0" smtClean="0"/>
              <a:t>packet header </a:t>
            </a:r>
            <a:r>
              <a:rPr lang="en-US" sz="2400" dirty="0"/>
              <a:t>to define the flow, an action that defines </a:t>
            </a:r>
            <a:r>
              <a:rPr lang="en-US" sz="2400" dirty="0" smtClean="0"/>
              <a:t>packet processing</a:t>
            </a:r>
            <a:r>
              <a:rPr lang="en-US" sz="2400" dirty="0"/>
              <a:t>, and finally </a:t>
            </a:r>
            <a:r>
              <a:rPr lang="en-US" sz="2400" dirty="0" smtClean="0"/>
              <a:t>statistics</a:t>
            </a:r>
            <a:r>
              <a:rPr lang="en-US" sz="2400" dirty="0" smtClean="0"/>
              <a:t>.</a:t>
            </a:r>
          </a:p>
          <a:p>
            <a:r>
              <a:rPr lang="en-US" sz="2400" dirty="0"/>
              <a:t>Besides the integration of the MME and the SDN controller we propose using 802.1ad to allow double tagging in Ethernet switches.</a:t>
            </a:r>
          </a:p>
          <a:p>
            <a:pPr marL="0" indent="0">
              <a:buNone/>
            </a:pPr>
            <a:endParaRPr lang="en-US" sz="2400" dirty="0" smtClean="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15</a:t>
            </a:fld>
            <a:endParaRPr lang="en-US" altLang="zh-TW"/>
          </a:p>
        </p:txBody>
      </p:sp>
    </p:spTree>
    <p:extLst>
      <p:ext uri="{BB962C8B-B14F-4D97-AF65-F5344CB8AC3E}">
        <p14:creationId xmlns:p14="http://schemas.microsoft.com/office/powerpoint/2010/main" val="425798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SDN Mobile Data Plane</a:t>
            </a:r>
            <a:endParaRPr lang="en-US" dirty="0"/>
          </a:p>
        </p:txBody>
      </p:sp>
      <p:sp>
        <p:nvSpPr>
          <p:cNvPr id="3" name="Content Placeholder 2"/>
          <p:cNvSpPr>
            <a:spLocks noGrp="1"/>
          </p:cNvSpPr>
          <p:nvPr>
            <p:ph idx="1"/>
          </p:nvPr>
        </p:nvSpPr>
        <p:spPr/>
        <p:txBody>
          <a:bodyPr/>
          <a:lstStyle/>
          <a:p>
            <a:r>
              <a:rPr lang="en-US" sz="2400" dirty="0"/>
              <a:t>The </a:t>
            </a:r>
            <a:r>
              <a:rPr lang="en-US" sz="2400" dirty="0" smtClean="0"/>
              <a:t>MME maintains </a:t>
            </a:r>
            <a:r>
              <a:rPr lang="en-US" sz="2400" dirty="0"/>
              <a:t>the current standard process and establish </a:t>
            </a:r>
            <a:r>
              <a:rPr lang="en-US" sz="2400" dirty="0" smtClean="0"/>
              <a:t>GTP tunnels </a:t>
            </a:r>
            <a:r>
              <a:rPr lang="en-US" sz="2400" dirty="0"/>
              <a:t>between legacy </a:t>
            </a:r>
            <a:r>
              <a:rPr lang="en-US" sz="2400" dirty="0" err="1"/>
              <a:t>eNodeB</a:t>
            </a:r>
            <a:r>
              <a:rPr lang="en-US" sz="2400" dirty="0"/>
              <a:t> and S/P-GW</a:t>
            </a:r>
          </a:p>
          <a:p>
            <a:endParaRPr lang="en-US" sz="2400" dirty="0"/>
          </a:p>
          <a:p>
            <a:r>
              <a:rPr lang="en-US" sz="2400" dirty="0" smtClean="0"/>
              <a:t>Simultaneously </a:t>
            </a:r>
            <a:r>
              <a:rPr lang="en-US" sz="2400" dirty="0"/>
              <a:t>the MME can include the new SDN functionality establish communications between them new model of </a:t>
            </a:r>
            <a:r>
              <a:rPr lang="en-US" sz="2400" dirty="0" err="1"/>
              <a:t>eNodeB</a:t>
            </a:r>
            <a:r>
              <a:rPr lang="en-US" sz="2400" dirty="0"/>
              <a:t> and IP router directly at layer 2 without GTP tunneling.</a:t>
            </a:r>
          </a:p>
          <a:p>
            <a:pPr marL="0" indent="0">
              <a:buNone/>
            </a:pPr>
            <a:endParaRPr lang="en-US" sz="2400" dirty="0" smtClean="0"/>
          </a:p>
          <a:p>
            <a:r>
              <a:rPr lang="en-US" sz="2400" dirty="0" smtClean="0"/>
              <a:t>The </a:t>
            </a:r>
            <a:r>
              <a:rPr lang="en-US" sz="2400" dirty="0"/>
              <a:t>usage of 802.1ad in the backhaul and integration of </a:t>
            </a:r>
            <a:r>
              <a:rPr lang="en-US" sz="2400" dirty="0" smtClean="0"/>
              <a:t>MME with </a:t>
            </a:r>
            <a:r>
              <a:rPr lang="en-US" sz="2400" dirty="0"/>
              <a:t>the SDN controller allows the removal of </a:t>
            </a:r>
            <a:r>
              <a:rPr lang="en-US" sz="2400" dirty="0" smtClean="0"/>
              <a:t>GTP.</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16</a:t>
            </a:fld>
            <a:endParaRPr lang="en-US" altLang="zh-TW"/>
          </a:p>
        </p:txBody>
      </p:sp>
    </p:spTree>
    <p:extLst>
      <p:ext uri="{BB962C8B-B14F-4D97-AF65-F5344CB8AC3E}">
        <p14:creationId xmlns:p14="http://schemas.microsoft.com/office/powerpoint/2010/main" val="60960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layer LTE SDN</a:t>
            </a:r>
            <a:endParaRPr lang="en-US"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17</a:t>
            </a:fld>
            <a:endParaRPr lang="en-US" altLang="zh-TW"/>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8769" y="1131680"/>
            <a:ext cx="5562600" cy="18617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768" y="3886200"/>
            <a:ext cx="5562601" cy="1603147"/>
          </a:xfrm>
          <a:prstGeom prst="rect">
            <a:avLst/>
          </a:prstGeom>
        </p:spPr>
      </p:pic>
      <p:sp>
        <p:nvSpPr>
          <p:cNvPr id="8" name="Rectangle 7"/>
          <p:cNvSpPr/>
          <p:nvPr/>
        </p:nvSpPr>
        <p:spPr>
          <a:xfrm>
            <a:off x="2743200" y="3143987"/>
            <a:ext cx="4038600" cy="261610"/>
          </a:xfrm>
          <a:prstGeom prst="rect">
            <a:avLst/>
          </a:prstGeom>
        </p:spPr>
        <p:txBody>
          <a:bodyPr wrap="square">
            <a:spAutoFit/>
          </a:bodyPr>
          <a:lstStyle/>
          <a:p>
            <a:r>
              <a:rPr lang="en-US" sz="1100" b="1" i="1" dirty="0">
                <a:latin typeface="Times#20New#20Roman,Italic"/>
              </a:rPr>
              <a:t>Fig. </a:t>
            </a:r>
            <a:r>
              <a:rPr lang="en-US" sz="1100" b="1" i="1" dirty="0" smtClean="0">
                <a:latin typeface="Times#20New#20Roman,Italic"/>
              </a:rPr>
              <a:t>4.a</a:t>
            </a:r>
            <a:r>
              <a:rPr lang="en-US" sz="1100" b="1" i="1" dirty="0">
                <a:latin typeface="Times#20New#20Roman,Italic"/>
              </a:rPr>
              <a:t>. Current LTE user plane networking stack</a:t>
            </a:r>
            <a:r>
              <a:rPr lang="en-US" sz="1100" b="1" dirty="0">
                <a:latin typeface="Times#20New#20Roman,Italic"/>
              </a:rPr>
              <a:t>.</a:t>
            </a:r>
            <a:endParaRPr lang="en-US" sz="1100" b="1" dirty="0"/>
          </a:p>
        </p:txBody>
      </p:sp>
      <p:sp>
        <p:nvSpPr>
          <p:cNvPr id="9" name="Rectangle 8"/>
          <p:cNvSpPr/>
          <p:nvPr/>
        </p:nvSpPr>
        <p:spPr>
          <a:xfrm>
            <a:off x="2609429" y="5734100"/>
            <a:ext cx="3501280" cy="261610"/>
          </a:xfrm>
          <a:prstGeom prst="rect">
            <a:avLst/>
          </a:prstGeom>
        </p:spPr>
        <p:txBody>
          <a:bodyPr wrap="none">
            <a:spAutoFit/>
          </a:bodyPr>
          <a:lstStyle/>
          <a:p>
            <a:r>
              <a:rPr lang="en-US" sz="1100" b="1" i="1" dirty="0">
                <a:latin typeface="Times#20New#20Roman,Italic"/>
              </a:rPr>
              <a:t>Fig. </a:t>
            </a:r>
            <a:r>
              <a:rPr lang="en-US" sz="1100" b="1" i="1" dirty="0" smtClean="0">
                <a:latin typeface="Times#20New#20Roman,Italic"/>
              </a:rPr>
              <a:t>4. </a:t>
            </a:r>
            <a:r>
              <a:rPr lang="en-US" sz="1100" b="1" i="1" dirty="0">
                <a:latin typeface="Times#20New#20Roman,Italic"/>
              </a:rPr>
              <a:t>b. SDN based user plane networking stack</a:t>
            </a:r>
            <a:r>
              <a:rPr lang="en-US" sz="800" i="1" dirty="0">
                <a:latin typeface="Times#20New#20Roman,Italic"/>
              </a:rPr>
              <a:t>.</a:t>
            </a:r>
            <a:endParaRPr lang="en-US" dirty="0"/>
          </a:p>
        </p:txBody>
      </p:sp>
    </p:spTree>
    <p:extLst>
      <p:ext uri="{BB962C8B-B14F-4D97-AF65-F5344CB8AC3E}">
        <p14:creationId xmlns:p14="http://schemas.microsoft.com/office/powerpoint/2010/main" val="234541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5C89843E-DB91-41FC-B55B-2675C3AE6A36}" type="slidenum">
              <a:rPr lang="en-US" altLang="zh-TW"/>
              <a:pPr>
                <a:defRPr/>
              </a:pPr>
              <a:t>18</a:t>
            </a:fld>
            <a:endParaRPr lang="en-US" altLang="zh-TW"/>
          </a:p>
        </p:txBody>
      </p:sp>
      <p:sp>
        <p:nvSpPr>
          <p:cNvPr id="5123" name="Rectangle 2"/>
          <p:cNvSpPr>
            <a:spLocks noGrp="1" noChangeArrowheads="1"/>
          </p:cNvSpPr>
          <p:nvPr>
            <p:ph type="title"/>
          </p:nvPr>
        </p:nvSpPr>
        <p:spPr>
          <a:xfrm>
            <a:off x="457200" y="228600"/>
            <a:ext cx="8229600" cy="720725"/>
          </a:xfrm>
        </p:spPr>
        <p:txBody>
          <a:bodyPr/>
          <a:lstStyle/>
          <a:p>
            <a:pPr eaLnBrk="1" hangingPunct="1"/>
            <a:r>
              <a:rPr lang="en-US" altLang="zh-TW" smtClean="0"/>
              <a:t>Outline</a:t>
            </a:r>
            <a:endParaRPr lang="zh-TW" altLang="en-US" smtClean="0"/>
          </a:p>
        </p:txBody>
      </p:sp>
      <p:sp>
        <p:nvSpPr>
          <p:cNvPr id="5124" name="Rectangle 3"/>
          <p:cNvSpPr>
            <a:spLocks noGrp="1" noChangeArrowheads="1"/>
          </p:cNvSpPr>
          <p:nvPr>
            <p:ph type="body" idx="1"/>
          </p:nvPr>
        </p:nvSpPr>
        <p:spPr>
          <a:xfrm>
            <a:off x="36512" y="914400"/>
            <a:ext cx="9031288" cy="5486400"/>
          </a:xfrm>
        </p:spPr>
        <p:txBody>
          <a:bodyPr/>
          <a:lstStyle/>
          <a:p>
            <a:pPr marL="0" indent="0" eaLnBrk="1" hangingPunct="1">
              <a:lnSpc>
                <a:spcPct val="90000"/>
              </a:lnSpc>
              <a:buClr>
                <a:schemeClr val="tx1"/>
              </a:buClr>
              <a:buFont typeface="Wingdings" pitchFamily="2" charset="2"/>
              <a:buNone/>
            </a:pPr>
            <a:r>
              <a:rPr lang="en-US" altLang="zh-TW" sz="3000" dirty="0" smtClean="0">
                <a:solidFill>
                  <a:schemeClr val="bg1">
                    <a:lumMod val="75000"/>
                  </a:schemeClr>
                </a:solidFill>
              </a:rPr>
              <a:t>I.  	Introduction</a:t>
            </a:r>
          </a:p>
          <a:p>
            <a:pPr marL="0" indent="0">
              <a:buNone/>
            </a:pPr>
            <a:r>
              <a:rPr lang="en-US" altLang="zh-TW" sz="2800" dirty="0" smtClean="0">
                <a:solidFill>
                  <a:schemeClr val="accent3">
                    <a:lumMod val="85000"/>
                  </a:schemeClr>
                </a:solidFill>
              </a:rPr>
              <a:t>II.	</a:t>
            </a:r>
            <a:r>
              <a:rPr lang="en-US" altLang="zh-TW" sz="3000" dirty="0" smtClean="0">
                <a:solidFill>
                  <a:schemeClr val="accent3">
                    <a:lumMod val="85000"/>
                  </a:schemeClr>
                </a:solidFill>
              </a:rPr>
              <a:t>LTE Mobile Networks</a:t>
            </a:r>
            <a:endParaRPr lang="en-US" altLang="zh-TW" sz="3000" dirty="0">
              <a:solidFill>
                <a:schemeClr val="accent3">
                  <a:lumMod val="85000"/>
                </a:schemeClr>
              </a:solidFill>
            </a:endParaRPr>
          </a:p>
          <a:p>
            <a:pPr marL="0" indent="0">
              <a:buNone/>
            </a:pPr>
            <a:r>
              <a:rPr lang="en-US" altLang="zh-TW" sz="2800" dirty="0" smtClean="0">
                <a:solidFill>
                  <a:schemeClr val="accent3">
                    <a:lumMod val="85000"/>
                  </a:schemeClr>
                </a:solidFill>
              </a:rPr>
              <a:t>III.	SDN Mobile Data Plane</a:t>
            </a:r>
          </a:p>
          <a:p>
            <a:pPr marL="0" indent="0">
              <a:buNone/>
            </a:pPr>
            <a:r>
              <a:rPr lang="en-US" altLang="zh-TW" sz="2800" dirty="0" smtClean="0"/>
              <a:t>IV.	SDN Optimized Content Delivery </a:t>
            </a:r>
          </a:p>
          <a:p>
            <a:pPr marL="0" indent="0">
              <a:buNone/>
            </a:pPr>
            <a:r>
              <a:rPr lang="en-US" altLang="zh-TW" sz="2800" dirty="0" smtClean="0">
                <a:solidFill>
                  <a:schemeClr val="accent3">
                    <a:lumMod val="85000"/>
                  </a:schemeClr>
                </a:solidFill>
              </a:rPr>
              <a:t>V.	Conclusion </a:t>
            </a:r>
          </a:p>
          <a:p>
            <a:pPr marL="0" indent="0">
              <a:buNone/>
            </a:pPr>
            <a:endParaRPr lang="en-US" altLang="zh-TW" sz="2400" dirty="0"/>
          </a:p>
        </p:txBody>
      </p:sp>
    </p:spTree>
    <p:extLst>
      <p:ext uri="{BB962C8B-B14F-4D97-AF65-F5344CB8AC3E}">
        <p14:creationId xmlns:p14="http://schemas.microsoft.com/office/powerpoint/2010/main" val="2579760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SDN Optimized Content Delivery</a:t>
            </a:r>
            <a:endParaRPr lang="en-US" dirty="0"/>
          </a:p>
        </p:txBody>
      </p:sp>
      <p:sp>
        <p:nvSpPr>
          <p:cNvPr id="3" name="Content Placeholder 2"/>
          <p:cNvSpPr>
            <a:spLocks noGrp="1"/>
          </p:cNvSpPr>
          <p:nvPr>
            <p:ph idx="1"/>
          </p:nvPr>
        </p:nvSpPr>
        <p:spPr/>
        <p:txBody>
          <a:bodyPr/>
          <a:lstStyle/>
          <a:p>
            <a:r>
              <a:rPr lang="en-US" sz="2400" dirty="0"/>
              <a:t>CDNs leverage the power-law nature of </a:t>
            </a:r>
            <a:r>
              <a:rPr lang="en-US" sz="2400" dirty="0" smtClean="0"/>
              <a:t>content popularity </a:t>
            </a:r>
            <a:r>
              <a:rPr lang="en-US" sz="2400" dirty="0"/>
              <a:t>distribution where many users request </a:t>
            </a:r>
            <a:r>
              <a:rPr lang="en-US" sz="2400" dirty="0" smtClean="0"/>
              <a:t>popular contents </a:t>
            </a:r>
            <a:r>
              <a:rPr lang="en-US" sz="2400" dirty="0"/>
              <a:t>within short period of </a:t>
            </a:r>
            <a:r>
              <a:rPr lang="en-US" sz="2400" dirty="0" smtClean="0"/>
              <a:t>time</a:t>
            </a:r>
            <a:r>
              <a:rPr lang="en-US" sz="2400" dirty="0" smtClean="0"/>
              <a:t>.</a:t>
            </a:r>
            <a:endParaRPr lang="en-US" sz="2400" dirty="0" smtClean="0"/>
          </a:p>
          <a:p>
            <a:r>
              <a:rPr lang="en-US" sz="2400" dirty="0" smtClean="0"/>
              <a:t>Storing </a:t>
            </a:r>
            <a:r>
              <a:rPr lang="en-US" sz="2400" dirty="0"/>
              <a:t>a </a:t>
            </a:r>
            <a:r>
              <a:rPr lang="en-US" sz="2400" dirty="0" smtClean="0"/>
              <a:t>copy of </a:t>
            </a:r>
            <a:r>
              <a:rPr lang="en-US" sz="2400" dirty="0"/>
              <a:t>popular contents in caches placed at the proximity of </a:t>
            </a:r>
            <a:r>
              <a:rPr lang="en-US" sz="2400" dirty="0" smtClean="0"/>
              <a:t>end users reduces </a:t>
            </a:r>
            <a:r>
              <a:rPr lang="en-US" sz="2400" dirty="0"/>
              <a:t>server load, decreases network congestion, </a:t>
            </a:r>
            <a:r>
              <a:rPr lang="en-US" sz="2400" dirty="0" smtClean="0"/>
              <a:t>and lowers </a:t>
            </a:r>
            <a:r>
              <a:rPr lang="en-US" sz="2400" dirty="0"/>
              <a:t>delay</a:t>
            </a:r>
            <a:r>
              <a:rPr lang="en-US" sz="2400" dirty="0" smtClean="0"/>
              <a:t>.</a:t>
            </a:r>
            <a:endParaRPr lang="en-US" sz="2400" dirty="0" smtClean="0"/>
          </a:p>
          <a:p>
            <a:r>
              <a:rPr lang="en-US" sz="2400" dirty="0"/>
              <a:t>we advocate the usage of multi-stage caches with a rather small general purpose Last Recently Used (LRU) cache collocated in every base station to absorb retransmission events high temporal locality demands and large caches spread over the different points of </a:t>
            </a:r>
            <a:r>
              <a:rPr lang="en-US" sz="2400" dirty="0" smtClean="0"/>
              <a:t>presence and able </a:t>
            </a:r>
            <a:r>
              <a:rPr lang="en-US" sz="2400" dirty="0"/>
              <a:t>to aggregate traffic of a large portion of users, reducing </a:t>
            </a:r>
            <a:r>
              <a:rPr lang="en-US" sz="2400" dirty="0" smtClean="0"/>
              <a:t>so the </a:t>
            </a:r>
            <a:r>
              <a:rPr lang="en-US" sz="2400" dirty="0"/>
              <a:t>traffic in the core</a:t>
            </a:r>
          </a:p>
          <a:p>
            <a:endParaRPr lang="en-US"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19</a:t>
            </a:fld>
            <a:endParaRPr lang="en-US" altLang="zh-TW"/>
          </a:p>
        </p:txBody>
      </p:sp>
    </p:spTree>
    <p:extLst>
      <p:ext uri="{BB962C8B-B14F-4D97-AF65-F5344CB8AC3E}">
        <p14:creationId xmlns:p14="http://schemas.microsoft.com/office/powerpoint/2010/main" val="308126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5C89843E-DB91-41FC-B55B-2675C3AE6A36}" type="slidenum">
              <a:rPr lang="en-US" altLang="zh-TW"/>
              <a:pPr>
                <a:defRPr/>
              </a:pPr>
              <a:t>2</a:t>
            </a:fld>
            <a:endParaRPr lang="en-US" altLang="zh-TW"/>
          </a:p>
        </p:txBody>
      </p:sp>
      <p:sp>
        <p:nvSpPr>
          <p:cNvPr id="5123" name="Rectangle 2"/>
          <p:cNvSpPr>
            <a:spLocks noGrp="1" noChangeArrowheads="1"/>
          </p:cNvSpPr>
          <p:nvPr>
            <p:ph type="title"/>
          </p:nvPr>
        </p:nvSpPr>
        <p:spPr>
          <a:xfrm>
            <a:off x="457200" y="228600"/>
            <a:ext cx="8229600" cy="720725"/>
          </a:xfrm>
        </p:spPr>
        <p:txBody>
          <a:bodyPr/>
          <a:lstStyle/>
          <a:p>
            <a:pPr eaLnBrk="1" hangingPunct="1"/>
            <a:r>
              <a:rPr lang="en-US" altLang="zh-TW" smtClean="0"/>
              <a:t>Outline</a:t>
            </a:r>
            <a:endParaRPr lang="zh-TW" altLang="en-US" smtClean="0"/>
          </a:p>
        </p:txBody>
      </p:sp>
      <p:sp>
        <p:nvSpPr>
          <p:cNvPr id="5124" name="Rectangle 3"/>
          <p:cNvSpPr>
            <a:spLocks noGrp="1" noChangeArrowheads="1"/>
          </p:cNvSpPr>
          <p:nvPr>
            <p:ph type="body" idx="1"/>
          </p:nvPr>
        </p:nvSpPr>
        <p:spPr>
          <a:xfrm>
            <a:off x="36512" y="914400"/>
            <a:ext cx="9031288" cy="5486400"/>
          </a:xfrm>
        </p:spPr>
        <p:txBody>
          <a:bodyPr/>
          <a:lstStyle/>
          <a:p>
            <a:pPr marL="0" indent="0" eaLnBrk="1" hangingPunct="1">
              <a:lnSpc>
                <a:spcPct val="90000"/>
              </a:lnSpc>
              <a:buClr>
                <a:schemeClr val="tx1"/>
              </a:buClr>
              <a:buFont typeface="Wingdings" pitchFamily="2" charset="2"/>
              <a:buNone/>
            </a:pPr>
            <a:r>
              <a:rPr lang="en-US" altLang="zh-TW" sz="3000" dirty="0" smtClean="0"/>
              <a:t>I.  	Introduction</a:t>
            </a:r>
          </a:p>
          <a:p>
            <a:pPr marL="0" indent="0">
              <a:buNone/>
            </a:pPr>
            <a:r>
              <a:rPr lang="en-US" altLang="zh-TW" sz="2800" dirty="0" smtClean="0"/>
              <a:t>II.	</a:t>
            </a:r>
            <a:r>
              <a:rPr lang="en-US" altLang="zh-TW" sz="3000" dirty="0" smtClean="0"/>
              <a:t>LTE Mobile Networks</a:t>
            </a:r>
            <a:endParaRPr lang="en-US" altLang="zh-TW" sz="3000" dirty="0"/>
          </a:p>
          <a:p>
            <a:pPr marL="0" indent="0">
              <a:buNone/>
            </a:pPr>
            <a:r>
              <a:rPr lang="en-US" altLang="zh-TW" sz="2800" dirty="0" smtClean="0"/>
              <a:t>III.	SDN Mobile Data Plane</a:t>
            </a:r>
          </a:p>
          <a:p>
            <a:pPr marL="0" indent="0">
              <a:buNone/>
            </a:pPr>
            <a:r>
              <a:rPr lang="en-US" altLang="zh-TW" sz="2800" dirty="0" smtClean="0"/>
              <a:t>IV.	SDN Optimized Content Delivery </a:t>
            </a:r>
          </a:p>
          <a:p>
            <a:pPr marL="0" indent="0">
              <a:buNone/>
            </a:pPr>
            <a:r>
              <a:rPr lang="en-US" altLang="zh-TW" sz="2800" dirty="0" smtClean="0"/>
              <a:t>V.	Conclusion </a:t>
            </a:r>
          </a:p>
          <a:p>
            <a:pPr marL="0" indent="0">
              <a:buNone/>
            </a:pPr>
            <a:endParaRPr lang="en-US" altLang="zh-TW" sz="2400" dirty="0"/>
          </a:p>
        </p:txBody>
      </p:sp>
    </p:spTree>
    <p:extLst>
      <p:ext uri="{BB962C8B-B14F-4D97-AF65-F5344CB8AC3E}">
        <p14:creationId xmlns:p14="http://schemas.microsoft.com/office/powerpoint/2010/main" val="4087491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SDN Optimized Content Delivery</a:t>
            </a:r>
            <a:endParaRPr lang="en-US" dirty="0"/>
          </a:p>
        </p:txBody>
      </p:sp>
      <p:sp>
        <p:nvSpPr>
          <p:cNvPr id="3" name="Content Placeholder 2"/>
          <p:cNvSpPr>
            <a:spLocks noGrp="1"/>
          </p:cNvSpPr>
          <p:nvPr>
            <p:ph idx="1"/>
          </p:nvPr>
        </p:nvSpPr>
        <p:spPr/>
        <p:txBody>
          <a:bodyPr/>
          <a:lstStyle/>
          <a:p>
            <a:r>
              <a:rPr lang="en-US" sz="2400" dirty="0"/>
              <a:t>The usage of SDN with the proposed integration facilitates </a:t>
            </a:r>
            <a:r>
              <a:rPr lang="en-US" sz="2400" dirty="0" smtClean="0"/>
              <a:t>the dynamic </a:t>
            </a:r>
            <a:r>
              <a:rPr lang="en-US" sz="2400" dirty="0"/>
              <a:t>relocation of the cache based on the number of </a:t>
            </a:r>
            <a:r>
              <a:rPr lang="en-US" sz="2400" dirty="0" smtClean="0"/>
              <a:t>users.</a:t>
            </a:r>
          </a:p>
          <a:p>
            <a:r>
              <a:rPr lang="en-US" sz="2400" dirty="0"/>
              <a:t>We deployed pilot to demonstrate the effect on the </a:t>
            </a:r>
            <a:r>
              <a:rPr lang="en-US" sz="2400" dirty="0" smtClean="0"/>
              <a:t>network when </a:t>
            </a:r>
            <a:r>
              <a:rPr lang="en-US" sz="2400" dirty="0"/>
              <a:t>moving the </a:t>
            </a:r>
            <a:r>
              <a:rPr lang="en-US" sz="2400" dirty="0" smtClean="0"/>
              <a:t>cache.</a:t>
            </a:r>
          </a:p>
          <a:p>
            <a:r>
              <a:rPr lang="en-US" sz="2400" dirty="0"/>
              <a:t>We use HTTP live streaming </a:t>
            </a:r>
            <a:r>
              <a:rPr lang="en-US" sz="2400" dirty="0" smtClean="0"/>
              <a:t>for video </a:t>
            </a:r>
            <a:r>
              <a:rPr lang="en-US" sz="2400" dirty="0"/>
              <a:t>file and the tests have been performed with </a:t>
            </a:r>
            <a:r>
              <a:rPr lang="en-US" sz="2400" dirty="0" smtClean="0"/>
              <a:t>the architecture </a:t>
            </a:r>
            <a:r>
              <a:rPr lang="en-US" sz="2400" dirty="0"/>
              <a:t>presented in Fig 6.</a:t>
            </a:r>
            <a:endParaRPr lang="en-US" sz="1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20</a:t>
            </a:fld>
            <a:endParaRPr lang="en-US" altLang="zh-TW"/>
          </a:p>
        </p:txBody>
      </p:sp>
    </p:spTree>
    <p:extLst>
      <p:ext uri="{BB962C8B-B14F-4D97-AF65-F5344CB8AC3E}">
        <p14:creationId xmlns:p14="http://schemas.microsoft.com/office/powerpoint/2010/main" val="31828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the testbed</a:t>
            </a:r>
          </a:p>
        </p:txBody>
      </p:sp>
      <p:pic>
        <p:nvPicPr>
          <p:cNvPr id="7" name="Content Placeholder 6"/>
          <p:cNvPicPr>
            <a:picLocks noGrp="1" noChangeAspect="1"/>
          </p:cNvPicPr>
          <p:nvPr>
            <p:ph idx="1"/>
          </p:nvPr>
        </p:nvPicPr>
        <p:blipFill>
          <a:blip r:embed="rId2"/>
          <a:stretch>
            <a:fillRect/>
          </a:stretch>
        </p:blipFill>
        <p:spPr>
          <a:xfrm>
            <a:off x="1447800" y="1813711"/>
            <a:ext cx="6511051" cy="3573334"/>
          </a:xfrm>
          <a:prstGeom prst="rect">
            <a:avLst/>
          </a:prstGeo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21</a:t>
            </a:fld>
            <a:endParaRPr lang="en-US" altLang="zh-TW"/>
          </a:p>
        </p:txBody>
      </p:sp>
      <p:sp>
        <p:nvSpPr>
          <p:cNvPr id="8" name="Rectangle 7"/>
          <p:cNvSpPr/>
          <p:nvPr/>
        </p:nvSpPr>
        <p:spPr>
          <a:xfrm>
            <a:off x="3048000" y="5612529"/>
            <a:ext cx="2813334" cy="307777"/>
          </a:xfrm>
          <a:prstGeom prst="rect">
            <a:avLst/>
          </a:prstGeom>
        </p:spPr>
        <p:txBody>
          <a:bodyPr wrap="none">
            <a:spAutoFit/>
          </a:bodyPr>
          <a:lstStyle/>
          <a:p>
            <a:r>
              <a:rPr lang="en-US" sz="1400" i="1" dirty="0">
                <a:latin typeface="Times#20New#20Roman,Italic"/>
              </a:rPr>
              <a:t>Fig. </a:t>
            </a:r>
            <a:r>
              <a:rPr lang="en-US" sz="1400" i="1" dirty="0" smtClean="0">
                <a:latin typeface="Times#20New#20Roman,Italic"/>
              </a:rPr>
              <a:t>5. </a:t>
            </a:r>
            <a:r>
              <a:rPr lang="en-US" sz="1400" i="1" dirty="0">
                <a:latin typeface="Times#20New#20Roman,Italic"/>
              </a:rPr>
              <a:t>Architecture of the testbed</a:t>
            </a:r>
            <a:endParaRPr lang="en-US" sz="1400" dirty="0"/>
          </a:p>
        </p:txBody>
      </p:sp>
    </p:spTree>
    <p:extLst>
      <p:ext uri="{BB962C8B-B14F-4D97-AF65-F5344CB8AC3E}">
        <p14:creationId xmlns:p14="http://schemas.microsoft.com/office/powerpoint/2010/main" val="2978498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SDN Optimized Content Delivery</a:t>
            </a:r>
            <a:endParaRPr lang="en-US" dirty="0"/>
          </a:p>
        </p:txBody>
      </p:sp>
      <p:sp>
        <p:nvSpPr>
          <p:cNvPr id="3" name="Content Placeholder 2"/>
          <p:cNvSpPr>
            <a:spLocks noGrp="1"/>
          </p:cNvSpPr>
          <p:nvPr>
            <p:ph idx="1"/>
          </p:nvPr>
        </p:nvSpPr>
        <p:spPr/>
        <p:txBody>
          <a:bodyPr/>
          <a:lstStyle/>
          <a:p>
            <a:r>
              <a:rPr lang="en-US" sz="2400" dirty="0"/>
              <a:t>The usage of SDN with the proposed integration facilitates </a:t>
            </a:r>
            <a:r>
              <a:rPr lang="en-US" sz="2400" dirty="0" smtClean="0"/>
              <a:t>the dynamic </a:t>
            </a:r>
            <a:r>
              <a:rPr lang="en-US" sz="2400" dirty="0"/>
              <a:t>relocation of the cache based on the number of </a:t>
            </a:r>
            <a:r>
              <a:rPr lang="en-US" sz="2400" dirty="0" smtClean="0"/>
              <a:t>users.</a:t>
            </a:r>
          </a:p>
          <a:p>
            <a:pPr marL="0" indent="0">
              <a:buNone/>
            </a:pPr>
            <a:endParaRPr lang="en-US" sz="2400" dirty="0" smtClean="0"/>
          </a:p>
          <a:p>
            <a:r>
              <a:rPr lang="en-US" sz="2400" dirty="0" smtClean="0"/>
              <a:t>we </a:t>
            </a:r>
            <a:r>
              <a:rPr lang="en-US" sz="2400" dirty="0"/>
              <a:t>simulated a user streaming a video by an </a:t>
            </a:r>
            <a:r>
              <a:rPr lang="en-US" sz="2400" dirty="0" smtClean="0"/>
              <a:t>http download </a:t>
            </a:r>
            <a:r>
              <a:rPr lang="en-US" sz="2400" dirty="0"/>
              <a:t>of the segments with a bandwidth limitation </a:t>
            </a:r>
            <a:r>
              <a:rPr lang="en-US" sz="2400" dirty="0" smtClean="0"/>
              <a:t>to 2Mb/s</a:t>
            </a:r>
            <a:r>
              <a:rPr lang="en-US" sz="2400" dirty="0"/>
              <a:t>, and multiplying the bandwidth limitation by </a:t>
            </a:r>
            <a:r>
              <a:rPr lang="en-US" sz="2400" dirty="0" smtClean="0"/>
              <a:t>the number </a:t>
            </a:r>
            <a:r>
              <a:rPr lang="en-US" sz="2400" dirty="0"/>
              <a:t>of users simulated</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22</a:t>
            </a:fld>
            <a:endParaRPr lang="en-US" altLang="zh-TW"/>
          </a:p>
        </p:txBody>
      </p:sp>
    </p:spTree>
    <p:extLst>
      <p:ext uri="{BB962C8B-B14F-4D97-AF65-F5344CB8AC3E}">
        <p14:creationId xmlns:p14="http://schemas.microsoft.com/office/powerpoint/2010/main" val="2919386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SDN Optimized Content </a:t>
            </a:r>
            <a:r>
              <a:rPr lang="en-US" altLang="zh-TW" dirty="0" smtClean="0"/>
              <a:t>Delivery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The load is calculated as the sum of the loads, related to the download</a:t>
                </a:r>
                <a:r>
                  <a:rPr lang="en-US" sz="2400" dirty="0"/>
                  <a:t>, of each link</a:t>
                </a:r>
                <a:r>
                  <a:rPr lang="en-US" sz="2400" dirty="0" smtClean="0"/>
                  <a:t>.</a:t>
                </a:r>
              </a:p>
              <a:p>
                <a:endParaRPr lang="en-US" dirty="0"/>
              </a:p>
              <a:p>
                <a:endParaRPr lang="en-US" dirty="0" smtClean="0"/>
              </a:p>
              <a:p>
                <a:pPr marL="0" indent="0">
                  <a:buNone/>
                </a:pPr>
                <a:endParaRPr lang="en-US" dirty="0"/>
              </a:p>
              <a:p>
                <a:r>
                  <a:rPr lang="en-US" sz="2400" dirty="0"/>
                  <a:t>N the number of </a:t>
                </a:r>
                <a:r>
                  <a:rPr lang="en-US" sz="2400" dirty="0" smtClean="0"/>
                  <a:t>users</a:t>
                </a:r>
              </a:p>
              <a:p>
                <a:r>
                  <a:rPr lang="en-US" sz="2400" dirty="0"/>
                  <a:t>n the number of </a:t>
                </a:r>
                <a:r>
                  <a:rPr lang="en-US" sz="2400" dirty="0" smtClean="0"/>
                  <a:t>links</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𝑥</m:t>
                        </m:r>
                      </m:sub>
                    </m:sSub>
                  </m:oMath>
                </a14:m>
                <a:r>
                  <a:rPr lang="en-US" sz="2400" dirty="0" smtClean="0"/>
                  <a:t>the video </a:t>
                </a:r>
                <a:r>
                  <a:rPr lang="en-US" sz="2400" dirty="0"/>
                  <a:t>stream </a:t>
                </a:r>
                <a:r>
                  <a:rPr lang="en-US" sz="2400" dirty="0" smtClean="0"/>
                  <a:t>throughput</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𝑥𝑦</m:t>
                        </m:r>
                      </m:sub>
                    </m:sSub>
                  </m:oMath>
                </a14:m>
                <a:r>
                  <a:rPr lang="en-US" sz="2400" dirty="0" smtClean="0"/>
                  <a:t> </a:t>
                </a:r>
                <a:r>
                  <a:rPr lang="en-US" sz="2400" dirty="0"/>
                  <a:t>= 1 if the traffic of the user x </a:t>
                </a:r>
                <a:r>
                  <a:rPr lang="en-US" sz="2400" dirty="0" smtClean="0"/>
                  <a:t>is going </a:t>
                </a:r>
                <a:r>
                  <a:rPr lang="en-US" sz="2400" dirty="0"/>
                  <a:t>through the link y or 0 if not.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30" t="-983" r="-931"/>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23</a:t>
            </a:fld>
            <a:endParaRPr lang="en-US" altLang="zh-TW"/>
          </a:p>
        </p:txBody>
      </p:sp>
      <p:pic>
        <p:nvPicPr>
          <p:cNvPr id="6" name="Picture 5"/>
          <p:cNvPicPr>
            <a:picLocks noChangeAspect="1"/>
          </p:cNvPicPr>
          <p:nvPr/>
        </p:nvPicPr>
        <p:blipFill>
          <a:blip r:embed="rId3"/>
          <a:stretch>
            <a:fillRect/>
          </a:stretch>
        </p:blipFill>
        <p:spPr>
          <a:xfrm>
            <a:off x="3276600" y="2209800"/>
            <a:ext cx="2133600" cy="1219200"/>
          </a:xfrm>
          <a:prstGeom prst="rect">
            <a:avLst/>
          </a:prstGeom>
        </p:spPr>
      </p:pic>
    </p:spTree>
    <p:extLst>
      <p:ext uri="{BB962C8B-B14F-4D97-AF65-F5344CB8AC3E}">
        <p14:creationId xmlns:p14="http://schemas.microsoft.com/office/powerpoint/2010/main" val="1098659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for different type of caching</a:t>
            </a:r>
          </a:p>
        </p:txBody>
      </p:sp>
      <p:pic>
        <p:nvPicPr>
          <p:cNvPr id="5" name="Content Placeholder 4"/>
          <p:cNvPicPr>
            <a:picLocks noGrp="1" noChangeAspect="1"/>
          </p:cNvPicPr>
          <p:nvPr>
            <p:ph idx="1"/>
          </p:nvPr>
        </p:nvPicPr>
        <p:blipFill>
          <a:blip r:embed="rId2"/>
          <a:stretch>
            <a:fillRect/>
          </a:stretch>
        </p:blipFill>
        <p:spPr>
          <a:xfrm>
            <a:off x="2425500" y="1676400"/>
            <a:ext cx="4293000" cy="2572800"/>
          </a:xfrm>
          <a:prstGeom prst="rect">
            <a:avLst/>
          </a:prstGeo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24</a:t>
            </a:fld>
            <a:endParaRPr lang="en-US" altLang="zh-TW"/>
          </a:p>
        </p:txBody>
      </p:sp>
      <p:sp>
        <p:nvSpPr>
          <p:cNvPr id="6" name="Rectangle 5"/>
          <p:cNvSpPr/>
          <p:nvPr/>
        </p:nvSpPr>
        <p:spPr>
          <a:xfrm>
            <a:off x="2890028" y="4495800"/>
            <a:ext cx="3809999" cy="307777"/>
          </a:xfrm>
          <a:prstGeom prst="rect">
            <a:avLst/>
          </a:prstGeom>
        </p:spPr>
        <p:txBody>
          <a:bodyPr wrap="square">
            <a:spAutoFit/>
          </a:bodyPr>
          <a:lstStyle/>
          <a:p>
            <a:r>
              <a:rPr lang="en-US" sz="1400" i="1" dirty="0">
                <a:latin typeface="Times#20New#20Roman,Italic"/>
              </a:rPr>
              <a:t>Fig. </a:t>
            </a:r>
            <a:r>
              <a:rPr lang="en-US" sz="1400" i="1" dirty="0" smtClean="0">
                <a:latin typeface="Times#20New#20Roman,Italic"/>
              </a:rPr>
              <a:t>6. </a:t>
            </a:r>
            <a:r>
              <a:rPr lang="en-US" sz="1400" i="1" dirty="0">
                <a:latin typeface="Times#20New#20Roman,Italic"/>
              </a:rPr>
              <a:t>Load for different type of caching</a:t>
            </a:r>
            <a:endParaRPr lang="en-US" sz="1400" dirty="0"/>
          </a:p>
        </p:txBody>
      </p:sp>
    </p:spTree>
    <p:extLst>
      <p:ext uri="{BB962C8B-B14F-4D97-AF65-F5344CB8AC3E}">
        <p14:creationId xmlns:p14="http://schemas.microsoft.com/office/powerpoint/2010/main" val="174351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Network load depending on the video throughput</a:t>
            </a:r>
          </a:p>
        </p:txBody>
      </p:sp>
      <p:pic>
        <p:nvPicPr>
          <p:cNvPr id="5" name="Content Placeholder 4"/>
          <p:cNvPicPr>
            <a:picLocks noGrp="1" noChangeAspect="1"/>
          </p:cNvPicPr>
          <p:nvPr>
            <p:ph idx="1"/>
          </p:nvPr>
        </p:nvPicPr>
        <p:blipFill>
          <a:blip r:embed="rId2"/>
          <a:stretch>
            <a:fillRect/>
          </a:stretch>
        </p:blipFill>
        <p:spPr>
          <a:xfrm>
            <a:off x="1906762" y="1828800"/>
            <a:ext cx="5330476" cy="3162400"/>
          </a:xfrm>
          <a:prstGeom prst="rect">
            <a:avLst/>
          </a:prstGeom>
        </p:spPr>
      </p:pic>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25</a:t>
            </a:fld>
            <a:endParaRPr lang="en-US" altLang="zh-TW"/>
          </a:p>
        </p:txBody>
      </p:sp>
      <p:sp>
        <p:nvSpPr>
          <p:cNvPr id="6" name="Rectangle 5"/>
          <p:cNvSpPr/>
          <p:nvPr/>
        </p:nvSpPr>
        <p:spPr>
          <a:xfrm>
            <a:off x="2416047" y="5369544"/>
            <a:ext cx="4589718" cy="307777"/>
          </a:xfrm>
          <a:prstGeom prst="rect">
            <a:avLst/>
          </a:prstGeom>
        </p:spPr>
        <p:txBody>
          <a:bodyPr wrap="none">
            <a:spAutoFit/>
          </a:bodyPr>
          <a:lstStyle/>
          <a:p>
            <a:r>
              <a:rPr lang="en-US" sz="1400" i="1" dirty="0">
                <a:latin typeface="Times#20New#20Roman,Italic"/>
              </a:rPr>
              <a:t>Fig. 8. Network load depending on the video throughput</a:t>
            </a:r>
            <a:endParaRPr lang="en-US" sz="1400" dirty="0"/>
          </a:p>
        </p:txBody>
      </p:sp>
    </p:spTree>
    <p:extLst>
      <p:ext uri="{BB962C8B-B14F-4D97-AF65-F5344CB8AC3E}">
        <p14:creationId xmlns:p14="http://schemas.microsoft.com/office/powerpoint/2010/main" val="313149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5C89843E-DB91-41FC-B55B-2675C3AE6A36}" type="slidenum">
              <a:rPr lang="en-US" altLang="zh-TW"/>
              <a:pPr>
                <a:defRPr/>
              </a:pPr>
              <a:t>26</a:t>
            </a:fld>
            <a:endParaRPr lang="en-US" altLang="zh-TW"/>
          </a:p>
        </p:txBody>
      </p:sp>
      <p:sp>
        <p:nvSpPr>
          <p:cNvPr id="5123" name="Rectangle 2"/>
          <p:cNvSpPr>
            <a:spLocks noGrp="1" noChangeArrowheads="1"/>
          </p:cNvSpPr>
          <p:nvPr>
            <p:ph type="title"/>
          </p:nvPr>
        </p:nvSpPr>
        <p:spPr>
          <a:xfrm>
            <a:off x="457200" y="228600"/>
            <a:ext cx="8229600" cy="720725"/>
          </a:xfrm>
        </p:spPr>
        <p:txBody>
          <a:bodyPr/>
          <a:lstStyle/>
          <a:p>
            <a:pPr eaLnBrk="1" hangingPunct="1"/>
            <a:r>
              <a:rPr lang="en-US" altLang="zh-TW" smtClean="0"/>
              <a:t>Outline</a:t>
            </a:r>
            <a:endParaRPr lang="zh-TW" altLang="en-US" smtClean="0"/>
          </a:p>
        </p:txBody>
      </p:sp>
      <p:sp>
        <p:nvSpPr>
          <p:cNvPr id="5124" name="Rectangle 3"/>
          <p:cNvSpPr>
            <a:spLocks noGrp="1" noChangeArrowheads="1"/>
          </p:cNvSpPr>
          <p:nvPr>
            <p:ph type="body" idx="1"/>
          </p:nvPr>
        </p:nvSpPr>
        <p:spPr>
          <a:xfrm>
            <a:off x="36512" y="914400"/>
            <a:ext cx="9031288" cy="5486400"/>
          </a:xfrm>
        </p:spPr>
        <p:txBody>
          <a:bodyPr/>
          <a:lstStyle/>
          <a:p>
            <a:pPr marL="0" indent="0" eaLnBrk="1" hangingPunct="1">
              <a:lnSpc>
                <a:spcPct val="90000"/>
              </a:lnSpc>
              <a:buClr>
                <a:schemeClr val="tx1"/>
              </a:buClr>
              <a:buFont typeface="Wingdings" pitchFamily="2" charset="2"/>
              <a:buNone/>
            </a:pPr>
            <a:r>
              <a:rPr lang="en-US" altLang="zh-TW" sz="3000" dirty="0" smtClean="0">
                <a:solidFill>
                  <a:schemeClr val="bg1">
                    <a:lumMod val="75000"/>
                  </a:schemeClr>
                </a:solidFill>
              </a:rPr>
              <a:t>I.  	Introduction</a:t>
            </a:r>
          </a:p>
          <a:p>
            <a:pPr marL="0" indent="0">
              <a:buNone/>
            </a:pPr>
            <a:r>
              <a:rPr lang="en-US" altLang="zh-TW" sz="2800" dirty="0" smtClean="0">
                <a:solidFill>
                  <a:schemeClr val="accent3">
                    <a:lumMod val="85000"/>
                  </a:schemeClr>
                </a:solidFill>
              </a:rPr>
              <a:t>II.	</a:t>
            </a:r>
            <a:r>
              <a:rPr lang="en-US" altLang="zh-TW" sz="3000" dirty="0" smtClean="0">
                <a:solidFill>
                  <a:schemeClr val="accent3">
                    <a:lumMod val="85000"/>
                  </a:schemeClr>
                </a:solidFill>
              </a:rPr>
              <a:t>LTE Mobile Networks</a:t>
            </a:r>
            <a:endParaRPr lang="en-US" altLang="zh-TW" sz="3000" dirty="0">
              <a:solidFill>
                <a:schemeClr val="accent3">
                  <a:lumMod val="85000"/>
                </a:schemeClr>
              </a:solidFill>
            </a:endParaRPr>
          </a:p>
          <a:p>
            <a:pPr marL="0" indent="0">
              <a:buNone/>
            </a:pPr>
            <a:r>
              <a:rPr lang="en-US" altLang="zh-TW" sz="2800" dirty="0" smtClean="0">
                <a:solidFill>
                  <a:schemeClr val="accent3">
                    <a:lumMod val="85000"/>
                  </a:schemeClr>
                </a:solidFill>
              </a:rPr>
              <a:t>III.	SDN Mobile Data Plane</a:t>
            </a:r>
          </a:p>
          <a:p>
            <a:pPr marL="0" indent="0">
              <a:buNone/>
            </a:pPr>
            <a:r>
              <a:rPr lang="en-US" altLang="zh-TW" sz="2800" dirty="0" smtClean="0">
                <a:solidFill>
                  <a:schemeClr val="accent3">
                    <a:lumMod val="85000"/>
                  </a:schemeClr>
                </a:solidFill>
              </a:rPr>
              <a:t>IV.	SDN Optimized Content Delivery </a:t>
            </a:r>
          </a:p>
          <a:p>
            <a:pPr marL="0" indent="0">
              <a:buNone/>
            </a:pPr>
            <a:r>
              <a:rPr lang="en-US" altLang="zh-TW" sz="2800" dirty="0" smtClean="0"/>
              <a:t>V.	Conclusion </a:t>
            </a:r>
          </a:p>
          <a:p>
            <a:pPr marL="0" indent="0">
              <a:buNone/>
            </a:pPr>
            <a:endParaRPr lang="en-US" altLang="zh-TW" sz="2400" dirty="0"/>
          </a:p>
        </p:txBody>
      </p:sp>
    </p:spTree>
    <p:extLst>
      <p:ext uri="{BB962C8B-B14F-4D97-AF65-F5344CB8AC3E}">
        <p14:creationId xmlns:p14="http://schemas.microsoft.com/office/powerpoint/2010/main" val="1928807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sz="2400" dirty="0"/>
              <a:t>The usage of SDN will bring down </a:t>
            </a:r>
            <a:r>
              <a:rPr lang="en-US" sz="2400" dirty="0" smtClean="0"/>
              <a:t>the costs </a:t>
            </a:r>
            <a:r>
              <a:rPr lang="en-US" sz="2400" dirty="0"/>
              <a:t>of acquiring and maintaining standard </a:t>
            </a:r>
            <a:r>
              <a:rPr lang="en-US" sz="2400" dirty="0" smtClean="0"/>
              <a:t>switches.</a:t>
            </a:r>
          </a:p>
          <a:p>
            <a:pPr marL="0" indent="0">
              <a:buNone/>
            </a:pPr>
            <a:endParaRPr lang="en-US" sz="2400" dirty="0" smtClean="0"/>
          </a:p>
          <a:p>
            <a:r>
              <a:rPr lang="en-US" sz="2400" dirty="0"/>
              <a:t>One of the important benefits of the proposed SDN </a:t>
            </a:r>
            <a:r>
              <a:rPr lang="en-US" sz="2400" dirty="0" smtClean="0"/>
              <a:t>integration and </a:t>
            </a:r>
            <a:r>
              <a:rPr lang="en-US" sz="2400" dirty="0"/>
              <a:t>data plane without mobile tunneling is to allow </a:t>
            </a:r>
            <a:r>
              <a:rPr lang="en-US" sz="2400" dirty="0" smtClean="0"/>
              <a:t>dynamic relocation </a:t>
            </a:r>
            <a:r>
              <a:rPr lang="en-US" sz="2400" dirty="0"/>
              <a:t>of the cache</a:t>
            </a:r>
            <a:r>
              <a:rPr lang="en-US" sz="2400" dirty="0" smtClean="0"/>
              <a:t>.</a:t>
            </a:r>
          </a:p>
          <a:p>
            <a:pPr marL="0" indent="0">
              <a:buNone/>
            </a:pPr>
            <a:endParaRPr lang="en-US" sz="2400" dirty="0" smtClean="0"/>
          </a:p>
          <a:p>
            <a:r>
              <a:rPr lang="en-US" sz="2400" dirty="0"/>
              <a:t>The results shown might be </a:t>
            </a:r>
            <a:r>
              <a:rPr lang="en-US" sz="2400" dirty="0" smtClean="0"/>
              <a:t>applicable to </a:t>
            </a:r>
            <a:r>
              <a:rPr lang="en-US" sz="2400" dirty="0"/>
              <a:t>any caching but the usage of SDN to remove the </a:t>
            </a:r>
            <a:r>
              <a:rPr lang="en-US" sz="2400" dirty="0" smtClean="0"/>
              <a:t>GTP allows </a:t>
            </a:r>
            <a:r>
              <a:rPr lang="en-US" sz="2400" dirty="0"/>
              <a:t>that caching can be performed besides any switch </a:t>
            </a:r>
            <a:r>
              <a:rPr lang="en-US" sz="2400" dirty="0" smtClean="0"/>
              <a:t>of the </a:t>
            </a:r>
            <a:r>
              <a:rPr lang="en-US" sz="2400" dirty="0"/>
              <a:t>network</a:t>
            </a:r>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27</a:t>
            </a:fld>
            <a:endParaRPr lang="en-US" altLang="zh-TW"/>
          </a:p>
        </p:txBody>
      </p:sp>
    </p:spTree>
    <p:extLst>
      <p:ext uri="{BB962C8B-B14F-4D97-AF65-F5344CB8AC3E}">
        <p14:creationId xmlns:p14="http://schemas.microsoft.com/office/powerpoint/2010/main" val="21050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5C89843E-DB91-41FC-B55B-2675C3AE6A36}" type="slidenum">
              <a:rPr lang="en-US" altLang="zh-TW"/>
              <a:pPr>
                <a:defRPr/>
              </a:pPr>
              <a:t>3</a:t>
            </a:fld>
            <a:endParaRPr lang="en-US" altLang="zh-TW"/>
          </a:p>
        </p:txBody>
      </p:sp>
      <p:sp>
        <p:nvSpPr>
          <p:cNvPr id="5123" name="Rectangle 2"/>
          <p:cNvSpPr>
            <a:spLocks noGrp="1" noChangeArrowheads="1"/>
          </p:cNvSpPr>
          <p:nvPr>
            <p:ph type="title"/>
          </p:nvPr>
        </p:nvSpPr>
        <p:spPr>
          <a:xfrm>
            <a:off x="457200" y="228600"/>
            <a:ext cx="8229600" cy="720725"/>
          </a:xfrm>
        </p:spPr>
        <p:txBody>
          <a:bodyPr/>
          <a:lstStyle/>
          <a:p>
            <a:pPr eaLnBrk="1" hangingPunct="1"/>
            <a:r>
              <a:rPr lang="en-US" altLang="zh-TW" smtClean="0"/>
              <a:t>Outline</a:t>
            </a:r>
            <a:endParaRPr lang="zh-TW" altLang="en-US" smtClean="0"/>
          </a:p>
        </p:txBody>
      </p:sp>
      <p:sp>
        <p:nvSpPr>
          <p:cNvPr id="5124" name="Rectangle 3"/>
          <p:cNvSpPr>
            <a:spLocks noGrp="1" noChangeArrowheads="1"/>
          </p:cNvSpPr>
          <p:nvPr>
            <p:ph type="body" idx="1"/>
          </p:nvPr>
        </p:nvSpPr>
        <p:spPr>
          <a:xfrm>
            <a:off x="36512" y="914400"/>
            <a:ext cx="9031288" cy="5486400"/>
          </a:xfrm>
        </p:spPr>
        <p:txBody>
          <a:bodyPr/>
          <a:lstStyle/>
          <a:p>
            <a:pPr marL="0" indent="0" eaLnBrk="1" hangingPunct="1">
              <a:lnSpc>
                <a:spcPct val="90000"/>
              </a:lnSpc>
              <a:buClr>
                <a:schemeClr val="tx1"/>
              </a:buClr>
              <a:buFont typeface="Wingdings" pitchFamily="2" charset="2"/>
              <a:buNone/>
            </a:pPr>
            <a:r>
              <a:rPr lang="en-US" altLang="zh-TW" sz="3000" dirty="0" smtClean="0"/>
              <a:t>I.  	Introduction</a:t>
            </a:r>
          </a:p>
          <a:p>
            <a:pPr marL="0" indent="0">
              <a:buNone/>
            </a:pPr>
            <a:r>
              <a:rPr lang="en-US" altLang="zh-TW" sz="2800" dirty="0" smtClean="0">
                <a:solidFill>
                  <a:schemeClr val="accent3">
                    <a:lumMod val="85000"/>
                  </a:schemeClr>
                </a:solidFill>
              </a:rPr>
              <a:t>II.	</a:t>
            </a:r>
            <a:r>
              <a:rPr lang="en-US" altLang="zh-TW" sz="3000" dirty="0" smtClean="0">
                <a:solidFill>
                  <a:schemeClr val="accent3">
                    <a:lumMod val="85000"/>
                  </a:schemeClr>
                </a:solidFill>
              </a:rPr>
              <a:t>LTE Mobile Networks</a:t>
            </a:r>
            <a:endParaRPr lang="en-US" altLang="zh-TW" sz="3000" dirty="0">
              <a:solidFill>
                <a:schemeClr val="accent3">
                  <a:lumMod val="85000"/>
                </a:schemeClr>
              </a:solidFill>
            </a:endParaRPr>
          </a:p>
          <a:p>
            <a:pPr marL="0" indent="0">
              <a:buNone/>
            </a:pPr>
            <a:r>
              <a:rPr lang="en-US" altLang="zh-TW" sz="2800" dirty="0" smtClean="0">
                <a:solidFill>
                  <a:schemeClr val="accent3">
                    <a:lumMod val="85000"/>
                  </a:schemeClr>
                </a:solidFill>
              </a:rPr>
              <a:t>III.	SDN Mobile Data Plane</a:t>
            </a:r>
          </a:p>
          <a:p>
            <a:pPr marL="0" indent="0">
              <a:buNone/>
            </a:pPr>
            <a:r>
              <a:rPr lang="en-US" altLang="zh-TW" sz="2800" dirty="0" smtClean="0">
                <a:solidFill>
                  <a:schemeClr val="accent3">
                    <a:lumMod val="85000"/>
                  </a:schemeClr>
                </a:solidFill>
              </a:rPr>
              <a:t>IV.	SDN Optimized Content Delivery </a:t>
            </a:r>
          </a:p>
          <a:p>
            <a:pPr marL="0" indent="0">
              <a:buNone/>
            </a:pPr>
            <a:r>
              <a:rPr lang="en-US" altLang="zh-TW" sz="2800" dirty="0" smtClean="0">
                <a:solidFill>
                  <a:schemeClr val="accent3">
                    <a:lumMod val="85000"/>
                  </a:schemeClr>
                </a:solidFill>
              </a:rPr>
              <a:t>V.	Conclusion </a:t>
            </a:r>
          </a:p>
          <a:p>
            <a:pPr marL="0" indent="0">
              <a:buNone/>
            </a:pPr>
            <a:endParaRPr lang="en-US" altLang="zh-TW" sz="2400" dirty="0"/>
          </a:p>
        </p:txBody>
      </p:sp>
    </p:spTree>
    <p:extLst>
      <p:ext uri="{BB962C8B-B14F-4D97-AF65-F5344CB8AC3E}">
        <p14:creationId xmlns:p14="http://schemas.microsoft.com/office/powerpoint/2010/main" val="2671050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22B6DABC-8EE0-4416-BE2E-BE5A12573CBA}" type="slidenum">
              <a:rPr lang="en-US" altLang="zh-TW"/>
              <a:pPr>
                <a:defRPr/>
              </a:pPr>
              <a:t>4</a:t>
            </a:fld>
            <a:endParaRPr lang="en-US" altLang="zh-TW"/>
          </a:p>
        </p:txBody>
      </p:sp>
      <p:sp>
        <p:nvSpPr>
          <p:cNvPr id="7171" name="Rectangle 2"/>
          <p:cNvSpPr>
            <a:spLocks noGrp="1" noChangeArrowheads="1"/>
          </p:cNvSpPr>
          <p:nvPr>
            <p:ph type="title"/>
          </p:nvPr>
        </p:nvSpPr>
        <p:spPr>
          <a:xfrm>
            <a:off x="457200" y="152400"/>
            <a:ext cx="8229600" cy="720725"/>
          </a:xfrm>
        </p:spPr>
        <p:txBody>
          <a:bodyPr/>
          <a:lstStyle/>
          <a:p>
            <a:pPr algn="ctr" eaLnBrk="1" hangingPunct="1">
              <a:lnSpc>
                <a:spcPct val="90000"/>
              </a:lnSpc>
            </a:pPr>
            <a:r>
              <a:rPr lang="en-US" altLang="zh-TW" dirty="0" smtClean="0"/>
              <a:t>Introduction</a:t>
            </a:r>
            <a:endParaRPr kumimoji="0" lang="en-US" altLang="zh-TW" dirty="0" smtClean="0"/>
          </a:p>
        </p:txBody>
      </p:sp>
      <p:sp>
        <p:nvSpPr>
          <p:cNvPr id="7172" name="Rectangle 3"/>
          <p:cNvSpPr>
            <a:spLocks noGrp="1" noChangeArrowheads="1"/>
          </p:cNvSpPr>
          <p:nvPr>
            <p:ph type="body" idx="1"/>
          </p:nvPr>
        </p:nvSpPr>
        <p:spPr>
          <a:xfrm>
            <a:off x="304800" y="762000"/>
            <a:ext cx="8686800" cy="5715000"/>
          </a:xfrm>
        </p:spPr>
        <p:txBody>
          <a:bodyPr/>
          <a:lstStyle/>
          <a:p>
            <a:pPr marL="0" indent="0">
              <a:buNone/>
            </a:pPr>
            <a:endParaRPr lang="en-US" sz="2400" dirty="0"/>
          </a:p>
          <a:p>
            <a:r>
              <a:rPr lang="en-US" sz="2400" dirty="0"/>
              <a:t>Major challenge of future mobile networks is providing </a:t>
            </a:r>
            <a:r>
              <a:rPr lang="en-US" sz="2400" dirty="0" smtClean="0"/>
              <a:t>the needed </a:t>
            </a:r>
            <a:r>
              <a:rPr lang="en-US" sz="2400" dirty="0"/>
              <a:t>throughput for the increased traffic demand </a:t>
            </a:r>
            <a:r>
              <a:rPr lang="en-US" sz="2400" dirty="0" smtClean="0"/>
              <a:t>with acceptable cost.</a:t>
            </a:r>
          </a:p>
          <a:p>
            <a:r>
              <a:rPr lang="en-US" sz="2400" dirty="0" smtClean="0"/>
              <a:t>We propose a disruptive </a:t>
            </a:r>
            <a:r>
              <a:rPr lang="en-US" sz="2400" dirty="0"/>
              <a:t>transport based on the benefits of SDN </a:t>
            </a:r>
            <a:r>
              <a:rPr lang="en-US" sz="2400" dirty="0" smtClean="0"/>
              <a:t>technology.</a:t>
            </a:r>
          </a:p>
          <a:p>
            <a:r>
              <a:rPr lang="en-US" sz="2400" dirty="0"/>
              <a:t>This new transport mobile networks allows to design </a:t>
            </a:r>
            <a:r>
              <a:rPr lang="en-US" sz="2400" dirty="0" smtClean="0"/>
              <a:t>and deploy </a:t>
            </a:r>
            <a:r>
              <a:rPr lang="en-US" sz="2400" dirty="0"/>
              <a:t>an optimized content delivery system based on </a:t>
            </a:r>
            <a:r>
              <a:rPr lang="en-US" sz="2400" dirty="0" smtClean="0"/>
              <a:t>dynamic caching.</a:t>
            </a:r>
            <a:endParaRPr lang="en-US" sz="2400" dirty="0"/>
          </a:p>
          <a:p>
            <a:r>
              <a:rPr lang="en-US" sz="2400" dirty="0"/>
              <a:t>The </a:t>
            </a:r>
            <a:r>
              <a:rPr lang="en-US" sz="2400" dirty="0" smtClean="0"/>
              <a:t>paper shows </a:t>
            </a:r>
            <a:r>
              <a:rPr lang="en-US" sz="2400" dirty="0"/>
              <a:t>how we can model mobile networks using </a:t>
            </a:r>
            <a:r>
              <a:rPr lang="en-US" sz="2400" dirty="0" smtClean="0"/>
              <a:t>SDN concepts </a:t>
            </a:r>
            <a:r>
              <a:rPr lang="en-US" sz="2400" dirty="0"/>
              <a:t>and migrate the 3GPP </a:t>
            </a:r>
            <a:r>
              <a:rPr lang="en-US" sz="2400" dirty="0" smtClean="0"/>
              <a:t>mobile </a:t>
            </a:r>
            <a:r>
              <a:rPr lang="en-US" sz="2400" dirty="0"/>
              <a:t>architecture to </a:t>
            </a:r>
            <a:r>
              <a:rPr lang="en-US" sz="2400" dirty="0" smtClean="0"/>
              <a:t>SDN, thus </a:t>
            </a:r>
            <a:r>
              <a:rPr lang="en-US" sz="2400" dirty="0"/>
              <a:t>setting the basis for 5G </a:t>
            </a:r>
            <a:r>
              <a:rPr lang="en-US" sz="2400" dirty="0" smtClean="0"/>
              <a:t>networks.</a:t>
            </a:r>
          </a:p>
          <a:p>
            <a:pPr marL="0" indent="0">
              <a:buNone/>
            </a:pPr>
            <a:endParaRPr lang="en-US" altLang="zh-TW" sz="2400" dirty="0"/>
          </a:p>
        </p:txBody>
      </p:sp>
    </p:spTree>
    <p:extLst>
      <p:ext uri="{BB962C8B-B14F-4D97-AF65-F5344CB8AC3E}">
        <p14:creationId xmlns:p14="http://schemas.microsoft.com/office/powerpoint/2010/main" val="3026065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Introduction</a:t>
            </a:r>
            <a:endParaRPr lang="en-US" dirty="0"/>
          </a:p>
        </p:txBody>
      </p:sp>
      <p:sp>
        <p:nvSpPr>
          <p:cNvPr id="3" name="Content Placeholder 2"/>
          <p:cNvSpPr>
            <a:spLocks noGrp="1"/>
          </p:cNvSpPr>
          <p:nvPr>
            <p:ph idx="1"/>
          </p:nvPr>
        </p:nvSpPr>
        <p:spPr>
          <a:xfrm>
            <a:off x="457200" y="1125538"/>
            <a:ext cx="8507413" cy="5199062"/>
          </a:xfrm>
        </p:spPr>
        <p:txBody>
          <a:bodyPr/>
          <a:lstStyle/>
          <a:p>
            <a:r>
              <a:rPr lang="en-US" sz="2400" dirty="0"/>
              <a:t>The resulting SDN based mobile networks with the disruptive transport provides the basis of a caching system enhanced with dynamic reallocation</a:t>
            </a:r>
            <a:r>
              <a:rPr lang="en-US" sz="2400" dirty="0" smtClean="0"/>
              <a:t>.</a:t>
            </a:r>
            <a:endParaRPr lang="en-US" sz="2400" dirty="0"/>
          </a:p>
          <a:p>
            <a:r>
              <a:rPr lang="en-US" sz="2400" dirty="0" smtClean="0"/>
              <a:t>The </a:t>
            </a:r>
            <a:r>
              <a:rPr lang="en-US" sz="2400" dirty="0"/>
              <a:t>number of mobile devices </a:t>
            </a:r>
            <a:r>
              <a:rPr lang="en-US" sz="2400" dirty="0" smtClean="0"/>
              <a:t>has surpassed </a:t>
            </a:r>
            <a:r>
              <a:rPr lang="en-US" sz="2400" dirty="0"/>
              <a:t>the total population of the world, and by 2017 </a:t>
            </a:r>
            <a:r>
              <a:rPr lang="en-US" sz="2400" dirty="0" smtClean="0"/>
              <a:t>there will </a:t>
            </a:r>
            <a:r>
              <a:rPr lang="en-US" sz="2400" dirty="0"/>
              <a:t>be nearly 1.4 mobile devices per </a:t>
            </a:r>
            <a:r>
              <a:rPr lang="en-US" sz="2400" dirty="0" smtClean="0"/>
              <a:t>user</a:t>
            </a:r>
            <a:r>
              <a:rPr lang="en-US" sz="2400" dirty="0" smtClean="0"/>
              <a:t>.</a:t>
            </a:r>
            <a:endParaRPr lang="en-US" sz="2400" dirty="0" smtClean="0"/>
          </a:p>
          <a:p>
            <a:r>
              <a:rPr lang="en-US" sz="2400" dirty="0"/>
              <a:t>NSN predicts [3] </a:t>
            </a:r>
            <a:r>
              <a:rPr lang="en-US" sz="2400" dirty="0" smtClean="0"/>
              <a:t>that from </a:t>
            </a:r>
            <a:r>
              <a:rPr lang="en-US" sz="2400" dirty="0"/>
              <a:t>2010 till 2020 the traffic in mobile networks will </a:t>
            </a:r>
            <a:r>
              <a:rPr lang="en-US" sz="2400" dirty="0" smtClean="0"/>
              <a:t>grow 1000 times</a:t>
            </a:r>
            <a:r>
              <a:rPr lang="en-US" sz="2400" dirty="0" smtClean="0"/>
              <a:t>.</a:t>
            </a:r>
            <a:endParaRPr lang="en-US" sz="2400" dirty="0" smtClean="0"/>
          </a:p>
          <a:p>
            <a:r>
              <a:rPr lang="en-US" sz="2400" dirty="0"/>
              <a:t>It is natural </a:t>
            </a:r>
            <a:r>
              <a:rPr lang="en-US" sz="2400" dirty="0" smtClean="0"/>
              <a:t>that operators </a:t>
            </a:r>
            <a:r>
              <a:rPr lang="en-US" sz="2400" dirty="0"/>
              <a:t>will invest last to increase the number of </a:t>
            </a:r>
            <a:r>
              <a:rPr lang="en-US" sz="2400" dirty="0" smtClean="0"/>
              <a:t>base stations because </a:t>
            </a:r>
            <a:r>
              <a:rPr lang="en-US" sz="2400" dirty="0"/>
              <a:t>this has the highest </a:t>
            </a:r>
            <a:r>
              <a:rPr lang="en-US" sz="2400" dirty="0" smtClean="0"/>
              <a:t>cost, but at the same time </a:t>
            </a:r>
            <a:r>
              <a:rPr lang="en-US" sz="2400" dirty="0"/>
              <a:t>unlikely to want to pay more than they are </a:t>
            </a:r>
            <a:r>
              <a:rPr lang="en-US" sz="2400" dirty="0" smtClean="0"/>
              <a:t>paying today </a:t>
            </a:r>
            <a:r>
              <a:rPr lang="en-US" sz="2400" dirty="0"/>
              <a:t>for the </a:t>
            </a:r>
            <a:r>
              <a:rPr lang="en-US" sz="2400" dirty="0" smtClean="0"/>
              <a:t>service.</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5</a:t>
            </a:fld>
            <a:endParaRPr lang="en-US" altLang="zh-TW"/>
          </a:p>
        </p:txBody>
      </p:sp>
    </p:spTree>
    <p:extLst>
      <p:ext uri="{BB962C8B-B14F-4D97-AF65-F5344CB8AC3E}">
        <p14:creationId xmlns:p14="http://schemas.microsoft.com/office/powerpoint/2010/main" val="4155660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Introduction</a:t>
            </a:r>
            <a:endParaRPr lang="en-US" dirty="0"/>
          </a:p>
        </p:txBody>
      </p:sp>
      <p:sp>
        <p:nvSpPr>
          <p:cNvPr id="3" name="Content Placeholder 2"/>
          <p:cNvSpPr>
            <a:spLocks noGrp="1"/>
          </p:cNvSpPr>
          <p:nvPr>
            <p:ph idx="1"/>
          </p:nvPr>
        </p:nvSpPr>
        <p:spPr/>
        <p:txBody>
          <a:bodyPr/>
          <a:lstStyle/>
          <a:p>
            <a:r>
              <a:rPr lang="en-US" sz="2400" dirty="0"/>
              <a:t>We show how to structure the LTE control functions into </a:t>
            </a:r>
            <a:r>
              <a:rPr lang="en-US" sz="2400" dirty="0" smtClean="0"/>
              <a:t>a chain </a:t>
            </a:r>
            <a:r>
              <a:rPr lang="en-US" sz="2400" dirty="0"/>
              <a:t>of SDN applications, so that the data plane of the </a:t>
            </a:r>
            <a:r>
              <a:rPr lang="en-US" sz="2400" dirty="0" smtClean="0"/>
              <a:t>mobile network </a:t>
            </a:r>
            <a:r>
              <a:rPr lang="en-US" sz="2400" dirty="0"/>
              <a:t>can be built using standard </a:t>
            </a:r>
            <a:r>
              <a:rPr lang="en-US" sz="2400" dirty="0" err="1"/>
              <a:t>OpenFlow</a:t>
            </a:r>
            <a:r>
              <a:rPr lang="en-US" sz="2400" dirty="0"/>
              <a:t> [4] switches</a:t>
            </a:r>
            <a:endParaRPr lang="en-US" sz="2400" dirty="0" smtClean="0"/>
          </a:p>
          <a:p>
            <a:r>
              <a:rPr lang="en-US" sz="2400" dirty="0"/>
              <a:t>We propose </a:t>
            </a:r>
            <a:r>
              <a:rPr lang="en-US" sz="2400" dirty="0" smtClean="0"/>
              <a:t>a disruptive </a:t>
            </a:r>
            <a:r>
              <a:rPr lang="en-US" sz="2400" dirty="0"/>
              <a:t>data plane where the tunneling methods </a:t>
            </a:r>
            <a:r>
              <a:rPr lang="en-US" sz="2400" dirty="0" smtClean="0"/>
              <a:t>are removed.</a:t>
            </a:r>
          </a:p>
          <a:p>
            <a:r>
              <a:rPr lang="en-US" sz="2400" dirty="0"/>
              <a:t>As a result of using SDN we can remove the </a:t>
            </a:r>
            <a:r>
              <a:rPr lang="en-US" sz="2400" dirty="0" smtClean="0"/>
              <a:t>GTP tunnel </a:t>
            </a:r>
            <a:r>
              <a:rPr lang="en-US" sz="2400" dirty="0"/>
              <a:t>from the current LTE networks</a:t>
            </a:r>
            <a:endParaRPr lang="en-US" sz="2400" dirty="0" smtClean="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6</a:t>
            </a:fld>
            <a:endParaRPr lang="en-US" altLang="zh-TW"/>
          </a:p>
        </p:txBody>
      </p:sp>
    </p:spTree>
    <p:extLst>
      <p:ext uri="{BB962C8B-B14F-4D97-AF65-F5344CB8AC3E}">
        <p14:creationId xmlns:p14="http://schemas.microsoft.com/office/powerpoint/2010/main" val="46900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pPr>
              <a:defRPr/>
            </a:pPr>
            <a:fld id="{5C89843E-DB91-41FC-B55B-2675C3AE6A36}" type="slidenum">
              <a:rPr lang="en-US" altLang="zh-TW"/>
              <a:pPr>
                <a:defRPr/>
              </a:pPr>
              <a:t>7</a:t>
            </a:fld>
            <a:endParaRPr lang="en-US" altLang="zh-TW"/>
          </a:p>
        </p:txBody>
      </p:sp>
      <p:sp>
        <p:nvSpPr>
          <p:cNvPr id="5123" name="Rectangle 2"/>
          <p:cNvSpPr>
            <a:spLocks noGrp="1" noChangeArrowheads="1"/>
          </p:cNvSpPr>
          <p:nvPr>
            <p:ph type="title"/>
          </p:nvPr>
        </p:nvSpPr>
        <p:spPr>
          <a:xfrm>
            <a:off x="457200" y="228600"/>
            <a:ext cx="8229600" cy="720725"/>
          </a:xfrm>
        </p:spPr>
        <p:txBody>
          <a:bodyPr/>
          <a:lstStyle/>
          <a:p>
            <a:pPr eaLnBrk="1" hangingPunct="1"/>
            <a:r>
              <a:rPr lang="en-US" altLang="zh-TW" smtClean="0"/>
              <a:t>Outline</a:t>
            </a:r>
            <a:endParaRPr lang="zh-TW" altLang="en-US" smtClean="0"/>
          </a:p>
        </p:txBody>
      </p:sp>
      <p:sp>
        <p:nvSpPr>
          <p:cNvPr id="5124" name="Rectangle 3"/>
          <p:cNvSpPr>
            <a:spLocks noGrp="1" noChangeArrowheads="1"/>
          </p:cNvSpPr>
          <p:nvPr>
            <p:ph type="body" idx="1"/>
          </p:nvPr>
        </p:nvSpPr>
        <p:spPr>
          <a:xfrm>
            <a:off x="36512" y="914400"/>
            <a:ext cx="9031288" cy="5486400"/>
          </a:xfrm>
        </p:spPr>
        <p:txBody>
          <a:bodyPr/>
          <a:lstStyle/>
          <a:p>
            <a:pPr marL="0" indent="0" eaLnBrk="1" hangingPunct="1">
              <a:lnSpc>
                <a:spcPct val="90000"/>
              </a:lnSpc>
              <a:buClr>
                <a:schemeClr val="tx1"/>
              </a:buClr>
              <a:buFont typeface="Wingdings" pitchFamily="2" charset="2"/>
              <a:buNone/>
            </a:pPr>
            <a:r>
              <a:rPr lang="en-US" altLang="zh-TW" sz="3000" dirty="0" smtClean="0">
                <a:solidFill>
                  <a:schemeClr val="bg1">
                    <a:lumMod val="85000"/>
                  </a:schemeClr>
                </a:solidFill>
              </a:rPr>
              <a:t>I.  	Introduction</a:t>
            </a:r>
          </a:p>
          <a:p>
            <a:pPr marL="0" indent="0">
              <a:buNone/>
            </a:pPr>
            <a:r>
              <a:rPr lang="en-US" altLang="zh-TW" sz="2800" dirty="0" smtClean="0"/>
              <a:t>II.	</a:t>
            </a:r>
            <a:r>
              <a:rPr lang="en-US" altLang="zh-TW" sz="3000" dirty="0" smtClean="0"/>
              <a:t>LTE Mobile Networks</a:t>
            </a:r>
            <a:endParaRPr lang="en-US" altLang="zh-TW" sz="3000" dirty="0"/>
          </a:p>
          <a:p>
            <a:pPr marL="0" indent="0">
              <a:buNone/>
            </a:pPr>
            <a:r>
              <a:rPr lang="en-US" altLang="zh-TW" sz="2800" dirty="0" smtClean="0">
                <a:solidFill>
                  <a:schemeClr val="accent3">
                    <a:lumMod val="85000"/>
                  </a:schemeClr>
                </a:solidFill>
              </a:rPr>
              <a:t>III.	SDN Mobile Data Plane</a:t>
            </a:r>
          </a:p>
          <a:p>
            <a:pPr marL="0" indent="0">
              <a:buNone/>
            </a:pPr>
            <a:r>
              <a:rPr lang="en-US" altLang="zh-TW" sz="2800" dirty="0" smtClean="0">
                <a:solidFill>
                  <a:schemeClr val="accent3">
                    <a:lumMod val="85000"/>
                  </a:schemeClr>
                </a:solidFill>
              </a:rPr>
              <a:t>IV.	SDN Optimized Content Delivery </a:t>
            </a:r>
          </a:p>
          <a:p>
            <a:pPr marL="0" indent="0">
              <a:buNone/>
            </a:pPr>
            <a:r>
              <a:rPr lang="en-US" altLang="zh-TW" sz="2800" dirty="0" smtClean="0">
                <a:solidFill>
                  <a:schemeClr val="accent3">
                    <a:lumMod val="85000"/>
                  </a:schemeClr>
                </a:solidFill>
              </a:rPr>
              <a:t>V.	Conclusion </a:t>
            </a:r>
          </a:p>
          <a:p>
            <a:pPr marL="0" indent="0">
              <a:buNone/>
            </a:pPr>
            <a:endParaRPr lang="en-US" altLang="zh-TW" sz="2400" dirty="0"/>
          </a:p>
        </p:txBody>
      </p:sp>
    </p:spTree>
    <p:extLst>
      <p:ext uri="{BB962C8B-B14F-4D97-AF65-F5344CB8AC3E}">
        <p14:creationId xmlns:p14="http://schemas.microsoft.com/office/powerpoint/2010/main" val="1444784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LTE Mobile Networks </a:t>
            </a:r>
            <a:endParaRPr lang="en-US" dirty="0"/>
          </a:p>
        </p:txBody>
      </p:sp>
      <p:sp>
        <p:nvSpPr>
          <p:cNvPr id="3" name="Content Placeholder 2"/>
          <p:cNvSpPr>
            <a:spLocks noGrp="1"/>
          </p:cNvSpPr>
          <p:nvPr>
            <p:ph idx="1"/>
          </p:nvPr>
        </p:nvSpPr>
        <p:spPr/>
        <p:txBody>
          <a:bodyPr/>
          <a:lstStyle/>
          <a:p>
            <a:r>
              <a:rPr lang="en-US" sz="2400" dirty="0"/>
              <a:t>Mobile networks consist of physical and logical layers. </a:t>
            </a:r>
            <a:r>
              <a:rPr lang="en-US" sz="2400" dirty="0" smtClean="0"/>
              <a:t>The physical </a:t>
            </a:r>
            <a:r>
              <a:rPr lang="en-US" sz="2400" dirty="0"/>
              <a:t>layer is made of network switches (L2), routers (</a:t>
            </a:r>
            <a:r>
              <a:rPr lang="en-US" sz="2400" dirty="0" smtClean="0"/>
              <a:t>L3) and </a:t>
            </a:r>
            <a:r>
              <a:rPr lang="en-US" sz="2400" dirty="0"/>
              <a:t>physical links with different technologies and </a:t>
            </a:r>
            <a:r>
              <a:rPr lang="en-US" sz="2400" dirty="0" smtClean="0"/>
              <a:t>topologies</a:t>
            </a:r>
            <a:r>
              <a:rPr lang="en-US" sz="2400" dirty="0" smtClean="0"/>
              <a:t>.</a:t>
            </a:r>
          </a:p>
          <a:p>
            <a:r>
              <a:rPr lang="en-US" sz="2400" dirty="0" smtClean="0"/>
              <a:t>The physical </a:t>
            </a:r>
            <a:r>
              <a:rPr lang="en-US" sz="2400" dirty="0"/>
              <a:t>layer (L2 and L3) provides the connectivity </a:t>
            </a:r>
            <a:r>
              <a:rPr lang="en-US" sz="2400" dirty="0" smtClean="0"/>
              <a:t>and transport </a:t>
            </a:r>
            <a:r>
              <a:rPr lang="en-US" sz="2400" dirty="0"/>
              <a:t>functionality to the logical layers that implement </a:t>
            </a:r>
            <a:r>
              <a:rPr lang="en-US" sz="2400" dirty="0" smtClean="0"/>
              <a:t>the mobile </a:t>
            </a:r>
            <a:r>
              <a:rPr lang="en-US" sz="2400" dirty="0"/>
              <a:t>specific control </a:t>
            </a:r>
            <a:r>
              <a:rPr lang="en-US" sz="2400" dirty="0" smtClean="0"/>
              <a:t>functions.</a:t>
            </a:r>
            <a:endParaRPr lang="en-US" sz="2400" dirty="0"/>
          </a:p>
          <a:p>
            <a:r>
              <a:rPr lang="en-US" sz="2400" dirty="0" smtClean="0"/>
              <a:t>The </a:t>
            </a:r>
            <a:r>
              <a:rPr lang="en-US" sz="2400" dirty="0"/>
              <a:t>access network </a:t>
            </a:r>
            <a:r>
              <a:rPr lang="en-US" sz="2400" dirty="0" smtClean="0"/>
              <a:t>consists mainly </a:t>
            </a:r>
            <a:r>
              <a:rPr lang="en-US" sz="2400" dirty="0"/>
              <a:t>of the </a:t>
            </a:r>
            <a:r>
              <a:rPr lang="en-US" sz="2400" dirty="0" err="1"/>
              <a:t>eNodeBs</a:t>
            </a:r>
            <a:r>
              <a:rPr lang="en-US" sz="2400" dirty="0"/>
              <a:t> that provide the radio access to </a:t>
            </a:r>
            <a:r>
              <a:rPr lang="en-US" sz="2400" dirty="0" smtClean="0"/>
              <a:t>the User </a:t>
            </a:r>
            <a:r>
              <a:rPr lang="en-US" sz="2400" dirty="0"/>
              <a:t>Equipment (UE</a:t>
            </a:r>
            <a:r>
              <a:rPr lang="en-US" sz="2400" dirty="0" smtClean="0"/>
              <a:t>).</a:t>
            </a:r>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8</a:t>
            </a:fld>
            <a:endParaRPr lang="en-US" altLang="zh-TW"/>
          </a:p>
        </p:txBody>
      </p:sp>
    </p:spTree>
    <p:extLst>
      <p:ext uri="{BB962C8B-B14F-4D97-AF65-F5344CB8AC3E}">
        <p14:creationId xmlns:p14="http://schemas.microsoft.com/office/powerpoint/2010/main" val="203050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 Mobile Networks </a:t>
            </a:r>
          </a:p>
        </p:txBody>
      </p:sp>
      <p:sp>
        <p:nvSpPr>
          <p:cNvPr id="3" name="Content Placeholder 2"/>
          <p:cNvSpPr>
            <a:spLocks noGrp="1"/>
          </p:cNvSpPr>
          <p:nvPr>
            <p:ph idx="1"/>
          </p:nvPr>
        </p:nvSpPr>
        <p:spPr/>
        <p:txBody>
          <a:bodyPr/>
          <a:lstStyle/>
          <a:p>
            <a:r>
              <a:rPr lang="en-US" sz="2400" dirty="0"/>
              <a:t>Mobility in LTE networks is implemented through different methods depending on whether the new target </a:t>
            </a:r>
            <a:r>
              <a:rPr lang="en-US" sz="2400" dirty="0" err="1"/>
              <a:t>eNodeB</a:t>
            </a:r>
            <a:r>
              <a:rPr lang="en-US" sz="2400" dirty="0"/>
              <a:t> is under a different Tracking Area ID (TAI) associated to a different Mobility Management Element (MME</a:t>
            </a:r>
            <a:r>
              <a:rPr lang="en-US" sz="2400" dirty="0" smtClean="0"/>
              <a:t>).</a:t>
            </a:r>
            <a:endParaRPr lang="en-US" sz="2400" dirty="0" smtClean="0"/>
          </a:p>
          <a:p>
            <a:r>
              <a:rPr lang="en-US" sz="2400" dirty="0" smtClean="0"/>
              <a:t>The </a:t>
            </a:r>
            <a:r>
              <a:rPr lang="en-US" sz="2400" dirty="0"/>
              <a:t>common solution </a:t>
            </a:r>
            <a:r>
              <a:rPr lang="en-US" sz="2400" dirty="0" smtClean="0"/>
              <a:t>in mobile </a:t>
            </a:r>
            <a:r>
              <a:rPr lang="en-US" sz="2400" dirty="0"/>
              <a:t>networks consists of using tunneling UE IP packets </a:t>
            </a:r>
            <a:r>
              <a:rPr lang="en-US" sz="2400" dirty="0" smtClean="0"/>
              <a:t>in GTP </a:t>
            </a:r>
            <a:r>
              <a:rPr lang="en-US" sz="2400" dirty="0"/>
              <a:t>tunnels that are established between the </a:t>
            </a:r>
            <a:r>
              <a:rPr lang="en-US" sz="2400" dirty="0" err="1"/>
              <a:t>eNodeB</a:t>
            </a:r>
            <a:r>
              <a:rPr lang="en-US" sz="2400" dirty="0"/>
              <a:t> and </a:t>
            </a:r>
            <a:r>
              <a:rPr lang="en-US" sz="2400" dirty="0" smtClean="0"/>
              <a:t>the S/P Gateway</a:t>
            </a:r>
            <a:r>
              <a:rPr lang="en-US" sz="2400" dirty="0" smtClean="0"/>
              <a:t>.</a:t>
            </a:r>
          </a:p>
          <a:p>
            <a:r>
              <a:rPr lang="en-US" sz="2400" dirty="0"/>
              <a:t>A GTP tunnel uniquely identifies traffic </a:t>
            </a:r>
            <a:r>
              <a:rPr lang="en-US" sz="2400" dirty="0" smtClean="0"/>
              <a:t>flows that </a:t>
            </a:r>
            <a:r>
              <a:rPr lang="en-US" sz="2400" dirty="0"/>
              <a:t>receive a common </a:t>
            </a:r>
            <a:r>
              <a:rPr lang="en-US" sz="2400" dirty="0" err="1"/>
              <a:t>QoS</a:t>
            </a:r>
            <a:r>
              <a:rPr lang="en-US" sz="2400" dirty="0"/>
              <a:t> treatment between a UE and a PGW</a:t>
            </a:r>
          </a:p>
          <a:p>
            <a:r>
              <a:rPr lang="en-US" sz="2400" dirty="0" smtClean="0"/>
              <a:t>The </a:t>
            </a:r>
            <a:r>
              <a:rPr lang="en-US" sz="2400" dirty="0"/>
              <a:t>GTP tunnel endpoint identifier (TEID) </a:t>
            </a:r>
            <a:r>
              <a:rPr lang="en-US" sz="2400" dirty="0" smtClean="0"/>
              <a:t>unambiguously identifies </a:t>
            </a:r>
            <a:r>
              <a:rPr lang="en-US" sz="2400" dirty="0"/>
              <a:t>the tunnel endpoint of a user data packet, </a:t>
            </a:r>
            <a:r>
              <a:rPr lang="en-US" sz="2400" dirty="0" smtClean="0"/>
              <a:t>separates (identifies</a:t>
            </a:r>
            <a:r>
              <a:rPr lang="en-US" sz="2400" dirty="0"/>
              <a:t>) the </a:t>
            </a:r>
            <a:r>
              <a:rPr lang="en-US" sz="2400" dirty="0" smtClean="0"/>
              <a:t>users.</a:t>
            </a:r>
          </a:p>
          <a:p>
            <a:endParaRPr lang="en-US" sz="2400" dirty="0"/>
          </a:p>
        </p:txBody>
      </p:sp>
      <p:sp>
        <p:nvSpPr>
          <p:cNvPr id="4" name="Slide Number Placeholder 3"/>
          <p:cNvSpPr>
            <a:spLocks noGrp="1"/>
          </p:cNvSpPr>
          <p:nvPr>
            <p:ph type="sldNum" sz="quarter" idx="11"/>
          </p:nvPr>
        </p:nvSpPr>
        <p:spPr/>
        <p:txBody>
          <a:bodyPr/>
          <a:lstStyle/>
          <a:p>
            <a:pPr>
              <a:defRPr/>
            </a:pPr>
            <a:fld id="{87CA5A0A-4D6D-411B-A971-DCB8A4C59641}" type="slidenum">
              <a:rPr lang="en-US" altLang="zh-TW" smtClean="0"/>
              <a:pPr>
                <a:defRPr/>
              </a:pPr>
              <a:t>9</a:t>
            </a:fld>
            <a:endParaRPr lang="en-US" altLang="zh-TW"/>
          </a:p>
        </p:txBody>
      </p:sp>
    </p:spTree>
    <p:extLst>
      <p:ext uri="{BB962C8B-B14F-4D97-AF65-F5344CB8AC3E}">
        <p14:creationId xmlns:p14="http://schemas.microsoft.com/office/powerpoint/2010/main" val="2468587659"/>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分鏡腳本配置">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Template>
  <TotalTime>94920</TotalTime>
  <Words>1245</Words>
  <Application>Microsoft Office PowerPoint</Application>
  <PresentationFormat>On-screen Show (4:3)</PresentationFormat>
  <Paragraphs>153</Paragraphs>
  <Slides>27</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Cambria Math</vt:lpstr>
      <vt:lpstr>標楷體</vt:lpstr>
      <vt:lpstr>新細明體</vt:lpstr>
      <vt:lpstr>Times New Roman</vt:lpstr>
      <vt:lpstr>Times#20New#20Roman,Italic</vt:lpstr>
      <vt:lpstr>TimesNewRoman</vt:lpstr>
      <vt:lpstr>Wingdings</vt:lpstr>
      <vt:lpstr>Pixel</vt:lpstr>
      <vt:lpstr>分鏡腳本配置</vt:lpstr>
      <vt:lpstr>SDN optimized caching in LTE mobile networks</vt:lpstr>
      <vt:lpstr>Outline</vt:lpstr>
      <vt:lpstr>Outline</vt:lpstr>
      <vt:lpstr>Introduction</vt:lpstr>
      <vt:lpstr>Introduction</vt:lpstr>
      <vt:lpstr>Introduction</vt:lpstr>
      <vt:lpstr>Outline</vt:lpstr>
      <vt:lpstr>LTE Mobile Networks </vt:lpstr>
      <vt:lpstr>LTE Mobile Networks </vt:lpstr>
      <vt:lpstr>LTE Architecture</vt:lpstr>
      <vt:lpstr>Handover process </vt:lpstr>
      <vt:lpstr>Outline</vt:lpstr>
      <vt:lpstr>SDN Mobile Data Plane</vt:lpstr>
      <vt:lpstr>Integration LTE with MME</vt:lpstr>
      <vt:lpstr>SDN Mobile Data Plane</vt:lpstr>
      <vt:lpstr>SDN Mobile Data Plane</vt:lpstr>
      <vt:lpstr>Compare layer LTE SDN</vt:lpstr>
      <vt:lpstr>Outline</vt:lpstr>
      <vt:lpstr>SDN Optimized Content Delivery</vt:lpstr>
      <vt:lpstr>SDN Optimized Content Delivery</vt:lpstr>
      <vt:lpstr>Architecture of the testbed</vt:lpstr>
      <vt:lpstr>SDN Optimized Content Delivery</vt:lpstr>
      <vt:lpstr>SDN Optimized Content Delivery</vt:lpstr>
      <vt:lpstr>Load for different type of caching</vt:lpstr>
      <vt:lpstr>Network load depending on the video throughput</vt:lpstr>
      <vt:lpstr>Outline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vannes</dc:creator>
  <cp:lastModifiedBy>Farid_Wajdi</cp:lastModifiedBy>
  <cp:revision>3657</cp:revision>
  <cp:lastPrinted>1601-01-01T00:00:00Z</cp:lastPrinted>
  <dcterms:created xsi:type="dcterms:W3CDTF">1601-01-01T00:00:00Z</dcterms:created>
  <dcterms:modified xsi:type="dcterms:W3CDTF">2017-09-15T12:02:30Z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ies>
</file>