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95" r:id="rId2"/>
  </p:sldMasterIdLst>
  <p:notesMasterIdLst>
    <p:notesMasterId r:id="rId32"/>
  </p:notesMasterIdLst>
  <p:handoutMasterIdLst>
    <p:handoutMasterId r:id="rId33"/>
  </p:handoutMasterIdLst>
  <p:sldIdLst>
    <p:sldId id="256" r:id="rId3"/>
    <p:sldId id="1500" r:id="rId4"/>
    <p:sldId id="1517" r:id="rId5"/>
    <p:sldId id="1353" r:id="rId6"/>
    <p:sldId id="1455" r:id="rId7"/>
    <p:sldId id="1478" r:id="rId8"/>
    <p:sldId id="1503" r:id="rId9"/>
    <p:sldId id="1518" r:id="rId10"/>
    <p:sldId id="1494" r:id="rId11"/>
    <p:sldId id="1504" r:id="rId12"/>
    <p:sldId id="1521" r:id="rId13"/>
    <p:sldId id="1496" r:id="rId14"/>
    <p:sldId id="1505" r:id="rId15"/>
    <p:sldId id="1506" r:id="rId16"/>
    <p:sldId id="1507" r:id="rId17"/>
    <p:sldId id="1498" r:id="rId18"/>
    <p:sldId id="1509" r:id="rId19"/>
    <p:sldId id="1501" r:id="rId20"/>
    <p:sldId id="1510" r:id="rId21"/>
    <p:sldId id="1511" r:id="rId22"/>
    <p:sldId id="1522" r:id="rId23"/>
    <p:sldId id="1512" r:id="rId24"/>
    <p:sldId id="1513" r:id="rId25"/>
    <p:sldId id="1514" r:id="rId26"/>
    <p:sldId id="1515" r:id="rId27"/>
    <p:sldId id="1516" r:id="rId28"/>
    <p:sldId id="1519" r:id="rId29"/>
    <p:sldId id="1523" r:id="rId30"/>
    <p:sldId id="1484" r:id="rId31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9474" autoAdjust="0"/>
  </p:normalViewPr>
  <p:slideViewPr>
    <p:cSldViewPr>
      <p:cViewPr varScale="1">
        <p:scale>
          <a:sx n="103" d="100"/>
          <a:sy n="103" d="100"/>
        </p:scale>
        <p:origin x="18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2DDE10-E154-45AA-9C89-091A85916E4B}" type="datetimeFigureOut">
              <a:rPr lang="zh-TW" altLang="en-US"/>
              <a:pPr>
                <a:defRPr/>
              </a:pPr>
              <a:t>2017/10/13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D20F6C-BC49-4773-98F5-094F77AD07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59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7C6D31-52E3-406E-AD21-AA1A3B681A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744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3B8FAE9-0D78-4A3C-BAD3-2ABD73A9E172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1200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05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59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92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28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F686-FFF0-460D-8155-2DF8A4EBCA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2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5467-2E33-4DC0-A1F1-26FE4357E6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7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8950" y="260350"/>
            <a:ext cx="2125663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229350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7648-8345-40E9-A2B4-13E62225D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99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3393-3263-4E5B-928F-3CA078B71A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661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4176713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684588"/>
            <a:ext cx="4176713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DE271-FCC2-402F-8E0C-1F61FAB31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16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22A5-0B0E-40DD-A2A0-9822335DE2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8354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507413" cy="49672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5896A-9622-426F-8A0B-05F15D7FB8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241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38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強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4"/>
          <p:cNvSpPr/>
          <p:nvPr/>
        </p:nvSpPr>
        <p:spPr>
          <a:xfrm>
            <a:off x="990600" y="2743200"/>
            <a:ext cx="2971800" cy="1652588"/>
          </a:xfrm>
          <a:prstGeom prst="ellipse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4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5A0A-4D6D-411B-A971-DCB8A4C596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5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375E4-F476-4B36-8A56-EF433FB236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5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A91F9-F356-42D1-8C7B-95FB9CDCC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81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691EA-D763-4CDA-9112-4FB3A84D2E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0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99F7-8559-47AD-A7E1-F361EF25A7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7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E5074-7802-41F6-AE86-7B3BA60A5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1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9860-8EF3-4864-AC26-AF57BCF78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4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48BE-B4B3-4FA4-BA2A-33DC7359F4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73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062663"/>
            <a:ext cx="439737" cy="385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64263"/>
            <a:ext cx="2133600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32661262-37A9-4CCE-AF43-CC34AF894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507413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08" r:id="rId14"/>
    <p:sldLayoutId id="214748460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2DB01-65F1-4AD0-BDB0-BFA347FA4DD3}" type="slidenum">
              <a:rPr lang="en-US" altLang="zh-TW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8839200" cy="24384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NewRoman"/>
              </a:rPr>
              <a:t>Enabling Transparent Caching </a:t>
            </a:r>
            <a:r>
              <a:rPr lang="en-US" sz="4400" dirty="0" smtClean="0">
                <a:solidFill>
                  <a:schemeClr val="tx1"/>
                </a:solidFill>
                <a:latin typeface="TimesNewRoman"/>
              </a:rPr>
              <a:t>in LTE </a:t>
            </a:r>
            <a:r>
              <a:rPr lang="en-US" sz="4400" dirty="0">
                <a:solidFill>
                  <a:schemeClr val="tx1"/>
                </a:solidFill>
                <a:latin typeface="TimesNewRoman"/>
              </a:rPr>
              <a:t>Mobile</a:t>
            </a:r>
            <a:br>
              <a:rPr lang="en-US" sz="4400" dirty="0">
                <a:solidFill>
                  <a:schemeClr val="tx1"/>
                </a:solidFill>
                <a:latin typeface="TimesNewRoman"/>
              </a:rPr>
            </a:br>
            <a:r>
              <a:rPr lang="en-US" sz="4400" dirty="0">
                <a:solidFill>
                  <a:schemeClr val="tx1"/>
                </a:solidFill>
                <a:latin typeface="TimesNewRoman"/>
              </a:rPr>
              <a:t>Backhaul Networks with SDN</a:t>
            </a:r>
            <a:endParaRPr lang="zh-TW" altLang="zh-TW" sz="4400" b="1" dirty="0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6364" y="3298043"/>
            <a:ext cx="6537036" cy="1752600"/>
          </a:xfrm>
        </p:spPr>
        <p:txBody>
          <a:bodyPr/>
          <a:lstStyle/>
          <a:p>
            <a:r>
              <a:rPr kumimoji="0" lang="en-US" altLang="zh-TW" sz="2400" dirty="0" smtClean="0">
                <a:latin typeface="+mj-lt"/>
              </a:rPr>
              <a:t>Advisor	:</a:t>
            </a:r>
            <a:r>
              <a:rPr lang="en-US" sz="2400" cap="all" dirty="0" smtClean="0">
                <a:latin typeface="+mj-lt"/>
              </a:rPr>
              <a:t>PROFESSOR BIH-HWANG</a:t>
            </a:r>
            <a:r>
              <a:rPr lang="en-US" sz="2400" cap="all" dirty="0">
                <a:latin typeface="+mj-lt"/>
              </a:rPr>
              <a:t>, LEE</a:t>
            </a:r>
          </a:p>
          <a:p>
            <a:pPr eaLnBrk="1" hangingPunct="1">
              <a:tabLst>
                <a:tab pos="1162050" algn="l"/>
              </a:tabLst>
            </a:pPr>
            <a:r>
              <a:rPr lang="en-US" altLang="zh-TW" sz="2400" dirty="0" smtClean="0">
                <a:latin typeface="+mj-lt"/>
              </a:rPr>
              <a:t>Student		:Muhammad </a:t>
            </a:r>
            <a:r>
              <a:rPr lang="en-US" altLang="zh-TW" sz="2400" dirty="0" err="1" smtClean="0">
                <a:latin typeface="+mj-lt"/>
              </a:rPr>
              <a:t>Farid</a:t>
            </a:r>
            <a:r>
              <a:rPr lang="en-US" altLang="zh-TW" sz="2400" dirty="0" smtClean="0">
                <a:latin typeface="+mj-lt"/>
              </a:rPr>
              <a:t> </a:t>
            </a:r>
            <a:r>
              <a:rPr lang="en-US" altLang="zh-TW" sz="2400" dirty="0" err="1" smtClean="0">
                <a:latin typeface="+mj-lt"/>
              </a:rPr>
              <a:t>Wajdi</a:t>
            </a:r>
            <a:endParaRPr lang="en-US" altLang="zh-TW" sz="2400" dirty="0">
              <a:latin typeface="+mj-lt"/>
            </a:endParaRPr>
          </a:p>
          <a:p>
            <a:pPr eaLnBrk="1" hangingPunct="1">
              <a:tabLst>
                <a:tab pos="1162050" algn="l"/>
              </a:tabLst>
            </a:pPr>
            <a:r>
              <a:rPr lang="en-US" altLang="zh-TW" sz="2400" dirty="0" smtClean="0">
                <a:latin typeface="+mj-lt"/>
              </a:rPr>
              <a:t>Date		:</a:t>
            </a:r>
            <a:r>
              <a:rPr lang="en-US" altLang="zh-TW" sz="2400" dirty="0" smtClean="0">
                <a:latin typeface="+mj-lt"/>
              </a:rPr>
              <a:t>2017/10/14</a:t>
            </a:r>
            <a:endParaRPr lang="en-US" altLang="zh-TW" sz="2400" dirty="0">
              <a:latin typeface="+mj-lt"/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152400" y="5736650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sz="1600" dirty="0"/>
              <a:t>2016 IEEE Conference on Computer Communications Workshops (INFOCOM WKSHPS): SWFAN 16: International Workshop </a:t>
            </a:r>
            <a:r>
              <a:rPr lang="en-US" sz="1600" dirty="0" smtClean="0"/>
              <a:t>on Software-Driven </a:t>
            </a:r>
            <a:r>
              <a:rPr lang="en-US" sz="1600" dirty="0"/>
              <a:t>Flexible and Agile Networking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 DASH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MPEG Dynamic Adaptive Streaming over HTTP (DASH</a:t>
            </a:r>
            <a:r>
              <a:rPr lang="en-US" sz="2000" dirty="0" smtClean="0"/>
              <a:t>) [</a:t>
            </a:r>
            <a:r>
              <a:rPr lang="en-US" sz="2000" dirty="0"/>
              <a:t>9] is a popular video-on-demand protocol adopted in </a:t>
            </a:r>
            <a:r>
              <a:rPr lang="en-US" sz="2000" dirty="0" smtClean="0"/>
              <a:t>3GPP for </a:t>
            </a:r>
            <a:r>
              <a:rPr lang="en-US" sz="2000" dirty="0"/>
              <a:t>video streaming over mobile </a:t>
            </a:r>
            <a:r>
              <a:rPr lang="en-US" sz="2000" dirty="0" smtClean="0"/>
              <a:t>networks.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DASH </a:t>
            </a:r>
            <a:r>
              <a:rPr lang="en-US" sz="2000" dirty="0"/>
              <a:t>client retrieves stream’s metadata by downloading </a:t>
            </a:r>
            <a:r>
              <a:rPr lang="en-US" sz="2000" dirty="0" smtClean="0"/>
              <a:t>from the </a:t>
            </a:r>
            <a:r>
              <a:rPr lang="en-US" sz="2000" dirty="0"/>
              <a:t>Media Presentation Description (MPD) file, which </a:t>
            </a:r>
            <a:r>
              <a:rPr lang="en-US" sz="2000" dirty="0" smtClean="0"/>
              <a:t>specifies segment </a:t>
            </a:r>
            <a:r>
              <a:rPr lang="en-US" sz="2000" dirty="0"/>
              <a:t>information including timing, duration, </a:t>
            </a:r>
            <a:r>
              <a:rPr lang="en-US" sz="2000" dirty="0" smtClean="0"/>
              <a:t>available bitrates </a:t>
            </a:r>
            <a:r>
              <a:rPr lang="en-US" sz="2000" dirty="0"/>
              <a:t>and resolutions, and the </a:t>
            </a:r>
            <a:r>
              <a:rPr lang="en-US" sz="2000" dirty="0" smtClean="0"/>
              <a:t>URL.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DASH </a:t>
            </a:r>
            <a:r>
              <a:rPr lang="en-US" sz="2000" dirty="0"/>
              <a:t>naturally lends itself </a:t>
            </a:r>
            <a:r>
              <a:rPr lang="en-US" sz="2000" dirty="0" smtClean="0"/>
              <a:t>to caching </a:t>
            </a:r>
            <a:r>
              <a:rPr lang="en-US" sz="2000" dirty="0"/>
              <a:t>due to relying on HTTP, GTP tunneling in the </a:t>
            </a:r>
            <a:r>
              <a:rPr lang="en-US" sz="2000" dirty="0" smtClean="0"/>
              <a:t>mobile backhaul </a:t>
            </a:r>
            <a:r>
              <a:rPr lang="en-US" sz="2000" dirty="0"/>
              <a:t>makes it challenging to implement efficient </a:t>
            </a:r>
            <a:r>
              <a:rPr lang="en-US" sz="2000" dirty="0" smtClean="0"/>
              <a:t>dynamic caching.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905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Mobile Backhaul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MPEG DASH Streaming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III.	</a:t>
            </a:r>
            <a:r>
              <a:rPr lang="en-US" sz="2400" dirty="0" smtClean="0"/>
              <a:t>Transparent Caching in </a:t>
            </a:r>
            <a:r>
              <a:rPr lang="en-US" sz="2400" dirty="0"/>
              <a:t>T</a:t>
            </a:r>
            <a:r>
              <a:rPr lang="en-US" sz="2400" dirty="0" smtClean="0"/>
              <a:t>he Mobile Backhaul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400" dirty="0"/>
              <a:t>a. </a:t>
            </a:r>
            <a:r>
              <a:rPr lang="en-US" sz="2000" dirty="0"/>
              <a:t>Design and Function </a:t>
            </a:r>
            <a:r>
              <a:rPr lang="en-US" sz="2000" dirty="0" smtClean="0"/>
              <a:t>Placement</a:t>
            </a:r>
          </a:p>
          <a:p>
            <a:pPr marL="0" indent="0">
              <a:buNone/>
            </a:pPr>
            <a:r>
              <a:rPr lang="en-US" sz="2000" dirty="0"/>
              <a:t>	b. Switch-based transparent caching for </a:t>
            </a:r>
            <a:r>
              <a:rPr lang="en-US" sz="2000" dirty="0" smtClean="0"/>
              <a:t>LTE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IV.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Prototyping and experimental evaluation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a. Prototype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Experiment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	c.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Throughput Performance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V.	Conclusion 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602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TRANSPARENT CACHING IN THE MOBILE BACKHAUL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introduction of SDN switches would provide </a:t>
            </a:r>
            <a:r>
              <a:rPr lang="en-US" sz="2000" dirty="0" smtClean="0"/>
              <a:t>mobile network </a:t>
            </a:r>
            <a:r>
              <a:rPr lang="en-US" sz="2000" dirty="0"/>
              <a:t>operators a more flexible architecture allowing </a:t>
            </a:r>
            <a:r>
              <a:rPr lang="en-US" sz="2000" dirty="0" smtClean="0"/>
              <a:t>them to </a:t>
            </a:r>
            <a:r>
              <a:rPr lang="en-US" sz="2000" dirty="0"/>
              <a:t>sustain the increasing amount of traffic while </a:t>
            </a:r>
            <a:r>
              <a:rPr lang="en-US" sz="2000" dirty="0" smtClean="0"/>
              <a:t>reducing infrastructure’s </a:t>
            </a:r>
            <a:r>
              <a:rPr lang="en-US" sz="2000" dirty="0"/>
              <a:t>maintenance costs, as well as giving them </a:t>
            </a:r>
            <a:r>
              <a:rPr lang="en-US" sz="2000" dirty="0" smtClean="0"/>
              <a:t>a way </a:t>
            </a:r>
            <a:r>
              <a:rPr lang="en-US" sz="2000" dirty="0"/>
              <a:t>to increase their revenue by introducing novel </a:t>
            </a:r>
            <a:r>
              <a:rPr lang="en-US" sz="2000" dirty="0" smtClean="0"/>
              <a:t>in-network services.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To investigate the feasibility of SDN </a:t>
            </a:r>
            <a:r>
              <a:rPr lang="en-US" sz="2000" dirty="0" smtClean="0"/>
              <a:t>introduction in </a:t>
            </a:r>
            <a:r>
              <a:rPr lang="en-US" sz="2000" dirty="0"/>
              <a:t>the current mobile backhaul architecture, in this </a:t>
            </a:r>
            <a:r>
              <a:rPr lang="en-US" sz="2000" dirty="0" smtClean="0"/>
              <a:t>section we </a:t>
            </a:r>
            <a:r>
              <a:rPr lang="en-US" sz="2000" dirty="0"/>
              <a:t>explore the use case of transparent in-network caching </a:t>
            </a:r>
            <a:r>
              <a:rPr lang="en-US" sz="2000" dirty="0" smtClean="0"/>
              <a:t>for MPEG </a:t>
            </a:r>
            <a:r>
              <a:rPr lang="en-US" sz="2000" dirty="0"/>
              <a:t>DASH video </a:t>
            </a:r>
            <a:r>
              <a:rPr lang="en-US" sz="2000" dirty="0" smtClean="0"/>
              <a:t>content.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91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TRANSPARENT CACHING IN THE MOBILE BACKHAUL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enable DASH content’s transparent caching the </a:t>
            </a:r>
            <a:r>
              <a:rPr lang="en-US" sz="2000" dirty="0" smtClean="0"/>
              <a:t>proposed architecture </a:t>
            </a:r>
            <a:r>
              <a:rPr lang="en-US" sz="2000" dirty="0"/>
              <a:t>needs </a:t>
            </a:r>
            <a:r>
              <a:rPr lang="en-US" sz="2000" dirty="0" smtClean="0"/>
              <a:t>to: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ntercept </a:t>
            </a:r>
            <a:r>
              <a:rPr lang="en-US" sz="2000" dirty="0"/>
              <a:t>an HTTP GET request in </a:t>
            </a:r>
            <a:r>
              <a:rPr lang="en-US" sz="2000" dirty="0" smtClean="0"/>
              <a:t>a TCP </a:t>
            </a:r>
            <a:r>
              <a:rPr lang="en-US" sz="2000" dirty="0"/>
              <a:t>segment transmitted in a GTP </a:t>
            </a:r>
            <a:r>
              <a:rPr lang="en-US" sz="2000" dirty="0" smtClean="0"/>
              <a:t>tunnel.</a:t>
            </a:r>
          </a:p>
          <a:p>
            <a:pPr lvl="1"/>
            <a:r>
              <a:rPr lang="en-US" sz="2000" dirty="0" smtClean="0"/>
              <a:t>Decide if the request cacheable content.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ecide </a:t>
            </a:r>
            <a:r>
              <a:rPr lang="en-US" sz="2000" dirty="0"/>
              <a:t>if the </a:t>
            </a:r>
            <a:r>
              <a:rPr lang="en-US" sz="2000" dirty="0" smtClean="0"/>
              <a:t>requested segment </a:t>
            </a:r>
            <a:r>
              <a:rPr lang="en-US" sz="2000" dirty="0"/>
              <a:t>is cached and, if </a:t>
            </a:r>
            <a:r>
              <a:rPr lang="en-US" sz="2000" dirty="0" smtClean="0"/>
              <a:t>yes</a:t>
            </a:r>
          </a:p>
          <a:p>
            <a:pPr lvl="1"/>
            <a:r>
              <a:rPr lang="en-US" sz="2000" dirty="0"/>
              <a:t>remove the request </a:t>
            </a:r>
            <a:r>
              <a:rPr lang="en-US" sz="2000" dirty="0" smtClean="0"/>
              <a:t>from the </a:t>
            </a:r>
            <a:r>
              <a:rPr lang="en-US" sz="2000" dirty="0"/>
              <a:t>GTP tunnel and the TCP </a:t>
            </a:r>
            <a:r>
              <a:rPr lang="en-US" sz="2000" dirty="0" smtClean="0"/>
              <a:t>connection, redirect it to the appropriate cache, and then </a:t>
            </a:r>
          </a:p>
          <a:p>
            <a:pPr lvl="1"/>
            <a:r>
              <a:rPr lang="en-US" sz="2000" dirty="0"/>
              <a:t>insert the data received </a:t>
            </a:r>
            <a:r>
              <a:rPr lang="en-US" sz="2000" dirty="0" smtClean="0"/>
              <a:t>from the </a:t>
            </a:r>
            <a:r>
              <a:rPr lang="en-US" sz="2000" dirty="0"/>
              <a:t>cache into </a:t>
            </a:r>
            <a:r>
              <a:rPr lang="en-US" sz="2000" dirty="0" smtClean="0"/>
              <a:t>the GTP </a:t>
            </a:r>
            <a:r>
              <a:rPr lang="en-US" sz="2000" dirty="0"/>
              <a:t>tunnel and TCP connection so </a:t>
            </a:r>
            <a:r>
              <a:rPr lang="en-US" sz="2000" dirty="0" smtClean="0"/>
              <a:t>that caching </a:t>
            </a:r>
            <a:r>
              <a:rPr lang="en-US" sz="2000" dirty="0"/>
              <a:t>remains transparent to the </a:t>
            </a:r>
            <a:r>
              <a:rPr lang="en-US" sz="2000" dirty="0" smtClean="0"/>
              <a:t>UE</a:t>
            </a:r>
          </a:p>
          <a:p>
            <a:pPr lvl="1"/>
            <a:r>
              <a:rPr lang="en-US" sz="2000" dirty="0"/>
              <a:t>Finally, for </a:t>
            </a:r>
            <a:r>
              <a:rPr lang="en-US" sz="2000" dirty="0" smtClean="0"/>
              <a:t>charging purpose</a:t>
            </a:r>
            <a:r>
              <a:rPr lang="en-US" sz="2000" dirty="0"/>
              <a:t>, caching </a:t>
            </a:r>
            <a:r>
              <a:rPr lang="en-US" sz="2000" dirty="0" smtClean="0"/>
              <a:t>architecture </a:t>
            </a:r>
            <a:r>
              <a:rPr lang="en-US" sz="2000" dirty="0"/>
              <a:t>should offer a way </a:t>
            </a:r>
            <a:r>
              <a:rPr lang="en-US" sz="2000" dirty="0" smtClean="0"/>
              <a:t>for tracking </a:t>
            </a:r>
            <a:r>
              <a:rPr lang="en-US" sz="2000" dirty="0"/>
              <a:t>requests satisfied by local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167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TRANSPARENT CACHING IN THE MOBILE BACKHAUL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Function (</a:t>
            </a:r>
            <a:r>
              <a:rPr lang="en-US" sz="2000" dirty="0" err="1"/>
              <a:t>i</a:t>
            </a:r>
            <a:r>
              <a:rPr lang="en-US" sz="2000" dirty="0" smtClean="0"/>
              <a:t>) Requires </a:t>
            </a:r>
            <a:r>
              <a:rPr lang="en-US" sz="2000" dirty="0"/>
              <a:t>stateless DPI, and since all UE </a:t>
            </a:r>
            <a:r>
              <a:rPr lang="en-US" sz="2000" dirty="0" smtClean="0"/>
              <a:t>traffic traverses </a:t>
            </a:r>
            <a:r>
              <a:rPr lang="en-US" sz="2000" dirty="0"/>
              <a:t>the backhaul in a GTP </a:t>
            </a:r>
            <a:r>
              <a:rPr lang="en-US" sz="2000" dirty="0" smtClean="0"/>
              <a:t>tunnel, </a:t>
            </a:r>
            <a:r>
              <a:rPr lang="en-US" sz="2000" dirty="0"/>
              <a:t>it has to be </a:t>
            </a:r>
            <a:r>
              <a:rPr lang="en-US" sz="2000" dirty="0" smtClean="0"/>
              <a:t>performed by </a:t>
            </a:r>
            <a:r>
              <a:rPr lang="en-US" sz="2000" dirty="0"/>
              <a:t>SDN switches, as otherwise all packets would have to </a:t>
            </a:r>
            <a:r>
              <a:rPr lang="en-US" sz="2000" dirty="0" smtClean="0"/>
              <a:t>be transmitted </a:t>
            </a:r>
            <a:r>
              <a:rPr lang="en-US" sz="2000" dirty="0"/>
              <a:t>to the </a:t>
            </a:r>
            <a:r>
              <a:rPr lang="en-US" sz="2000" dirty="0" smtClean="0"/>
              <a:t>controller.</a:t>
            </a:r>
          </a:p>
          <a:p>
            <a:r>
              <a:rPr lang="en-US" sz="2000" dirty="0"/>
              <a:t>To decide whether the request is for cacheable content, function (ii) matches the destination socket of the </a:t>
            </a:r>
            <a:r>
              <a:rPr lang="en-US" sz="2000" dirty="0" smtClean="0"/>
              <a:t>request (extracted </a:t>
            </a:r>
            <a:r>
              <a:rPr lang="en-US" sz="2000" dirty="0"/>
              <a:t>from the GTP tunnel) against a list of known </a:t>
            </a:r>
            <a:r>
              <a:rPr lang="en-US" sz="2000" dirty="0" smtClean="0"/>
              <a:t>content server </a:t>
            </a:r>
            <a:r>
              <a:rPr lang="en-US" sz="2000" dirty="0"/>
              <a:t>sockets, maintained in the Content Server </a:t>
            </a:r>
            <a:r>
              <a:rPr lang="en-US" sz="2000" dirty="0" smtClean="0"/>
              <a:t>Directory (CSD).</a:t>
            </a:r>
          </a:p>
          <a:p>
            <a:r>
              <a:rPr lang="en-US" sz="2000" dirty="0"/>
              <a:t>To support function (iii) we maintain a Content </a:t>
            </a:r>
            <a:r>
              <a:rPr lang="en-US" sz="2000" dirty="0" smtClean="0"/>
              <a:t>Location Directory </a:t>
            </a:r>
            <a:r>
              <a:rPr lang="en-US" sz="2000" dirty="0"/>
              <a:t>(CLD), which holds content placement </a:t>
            </a:r>
            <a:r>
              <a:rPr lang="en-US" sz="2000" dirty="0" smtClean="0"/>
              <a:t>information i.e</a:t>
            </a:r>
            <a:r>
              <a:rPr lang="en-US" sz="2000" dirty="0"/>
              <a:t>., the address(</a:t>
            </a:r>
            <a:r>
              <a:rPr lang="en-US" sz="2000" dirty="0" err="1"/>
              <a:t>es</a:t>
            </a:r>
            <a:r>
              <a:rPr lang="en-US" sz="2000" dirty="0"/>
              <a:t>) of the cache(s) serving the segment, </a:t>
            </a:r>
            <a:r>
              <a:rPr lang="en-US" sz="2000" dirty="0" smtClean="0"/>
              <a:t>and a </a:t>
            </a:r>
            <a:r>
              <a:rPr lang="en-US" sz="2000" dirty="0"/>
              <a:t>reference to the DASH MPD </a:t>
            </a:r>
            <a:r>
              <a:rPr lang="en-US" sz="2000" dirty="0" smtClean="0"/>
              <a:t>file</a:t>
            </a:r>
          </a:p>
          <a:p>
            <a:r>
              <a:rPr lang="en-US" sz="2000" dirty="0"/>
              <a:t>To support functions (iv) and (v) we designed a splicing network function that transparently extracts and reinserts segments into a TCP connection, and packets into the GTP tunnel.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87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TRANSPARENT CACHING IN THE MOBILE BACKHAUL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Finally </a:t>
            </a:r>
            <a:r>
              <a:rPr lang="en-US" sz="2000" dirty="0"/>
              <a:t>function (vi) requires that operations (</a:t>
            </a:r>
            <a:r>
              <a:rPr lang="en-US" sz="2000" dirty="0" smtClean="0"/>
              <a:t>iv) and </a:t>
            </a:r>
            <a:r>
              <a:rPr lang="en-US" sz="2000" dirty="0"/>
              <a:t>(v) are registered by the centralized controller in order </a:t>
            </a:r>
            <a:r>
              <a:rPr lang="en-US" sz="2000" dirty="0" smtClean="0"/>
              <a:t>to keep </a:t>
            </a:r>
            <a:r>
              <a:rPr lang="en-US" sz="2000" dirty="0"/>
              <a:t>pricing consistent when traffic flows are served from </a:t>
            </a:r>
            <a:r>
              <a:rPr lang="en-US" sz="2000" dirty="0" smtClean="0"/>
              <a:t>the in-network caches.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3124200"/>
            <a:ext cx="4591050" cy="21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Function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Controller-based</a:t>
            </a:r>
            <a:r>
              <a:rPr lang="en-US" sz="2000" dirty="0"/>
              <a:t>: SDN switches use a stateless DPI </a:t>
            </a:r>
            <a:r>
              <a:rPr lang="en-US" sz="2000" dirty="0" smtClean="0"/>
              <a:t>engine to </a:t>
            </a:r>
            <a:r>
              <a:rPr lang="en-US" sz="2000" dirty="0"/>
              <a:t>perform function (</a:t>
            </a:r>
            <a:r>
              <a:rPr lang="en-US" sz="2000" dirty="0" err="1"/>
              <a:t>i</a:t>
            </a:r>
            <a:r>
              <a:rPr lang="en-US" sz="2000" dirty="0"/>
              <a:t>) and redirect the identified </a:t>
            </a:r>
            <a:r>
              <a:rPr lang="en-US" sz="2000" dirty="0" smtClean="0"/>
              <a:t>requests to </a:t>
            </a:r>
            <a:r>
              <a:rPr lang="en-US" sz="2000" dirty="0"/>
              <a:t>the central SDN controller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Functions (ii)-(vi) are </a:t>
            </a:r>
            <a:r>
              <a:rPr lang="en-US" sz="2000" dirty="0" smtClean="0"/>
              <a:t>then performed </a:t>
            </a:r>
            <a:r>
              <a:rPr lang="en-US" sz="2000" dirty="0"/>
              <a:t>in the controller. Since splicing (function (iv) </a:t>
            </a:r>
            <a:r>
              <a:rPr lang="en-US" sz="2000" dirty="0" smtClean="0"/>
              <a:t>and (v</a:t>
            </a:r>
            <a:r>
              <a:rPr lang="en-US" sz="2000" dirty="0"/>
              <a:t>)) is located in the controller, video segments are </a:t>
            </a:r>
            <a:r>
              <a:rPr lang="en-US" sz="2000" dirty="0" smtClean="0"/>
              <a:t>delivered from </a:t>
            </a:r>
            <a:r>
              <a:rPr lang="en-US" sz="2000" dirty="0"/>
              <a:t>the caches via the controller to the switch and </a:t>
            </a:r>
            <a:r>
              <a:rPr lang="en-US" sz="2000" dirty="0" smtClean="0"/>
              <a:t>charging (function </a:t>
            </a:r>
            <a:r>
              <a:rPr lang="en-US" sz="2000" dirty="0"/>
              <a:t>(vi)) is centralized at the </a:t>
            </a:r>
            <a:r>
              <a:rPr lang="en-US" sz="2000" dirty="0" smtClean="0"/>
              <a:t>controller.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Switch-Controller Hybrid</a:t>
            </a:r>
            <a:r>
              <a:rPr lang="en-US" sz="2000" dirty="0" smtClean="0"/>
              <a:t>: SDN </a:t>
            </a:r>
            <a:r>
              <a:rPr lang="en-US" sz="2000" dirty="0"/>
              <a:t>switches use a </a:t>
            </a:r>
            <a:r>
              <a:rPr lang="en-US" sz="2000" dirty="0" smtClean="0"/>
              <a:t>stateless DPI </a:t>
            </a:r>
            <a:r>
              <a:rPr lang="en-US" sz="2000" dirty="0"/>
              <a:t>engine to perform functions (</a:t>
            </a:r>
            <a:r>
              <a:rPr lang="en-US" sz="2000" dirty="0" err="1"/>
              <a:t>i</a:t>
            </a:r>
            <a:r>
              <a:rPr lang="en-US" sz="2000" dirty="0"/>
              <a:t>) and (ii). If the </a:t>
            </a:r>
            <a:r>
              <a:rPr lang="en-US" sz="2000" dirty="0" smtClean="0"/>
              <a:t>requested content </a:t>
            </a:r>
            <a:r>
              <a:rPr lang="en-US" sz="2000" dirty="0"/>
              <a:t>is cacheable, the packet is redirected to a </a:t>
            </a:r>
            <a:r>
              <a:rPr lang="en-US" sz="2000" dirty="0" smtClean="0"/>
              <a:t>controller, where </a:t>
            </a:r>
            <a:r>
              <a:rPr lang="en-US" sz="2000" dirty="0"/>
              <a:t>functions (iii)-(vi) are </a:t>
            </a:r>
            <a:r>
              <a:rPr lang="en-US" sz="2000" dirty="0" smtClean="0"/>
              <a:t>performed.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79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Function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Switch-based</a:t>
            </a:r>
            <a:r>
              <a:rPr lang="en-US" sz="2000" dirty="0"/>
              <a:t>: SDN switches perform functions (</a:t>
            </a:r>
            <a:r>
              <a:rPr lang="en-US" sz="2000" dirty="0" err="1"/>
              <a:t>i</a:t>
            </a:r>
            <a:r>
              <a:rPr lang="en-US" sz="2000" dirty="0"/>
              <a:t>)-(v) by using </a:t>
            </a:r>
            <a:r>
              <a:rPr lang="en-US" sz="2000" dirty="0" err="1"/>
              <a:t>stateful</a:t>
            </a:r>
            <a:r>
              <a:rPr lang="en-US" sz="2000" dirty="0"/>
              <a:t> L5-L7 packet inspection, similar to [12]. Function (vi) is then performed locally at the switch that regularly provide statistics on charging to the controller, </a:t>
            </a:r>
            <a:r>
              <a:rPr lang="en-US" sz="2000" dirty="0" smtClean="0"/>
              <a:t>With this </a:t>
            </a:r>
            <a:r>
              <a:rPr lang="en-US" sz="2000" dirty="0"/>
              <a:t>solution, the SDN switch still </a:t>
            </a:r>
            <a:r>
              <a:rPr lang="en-US" sz="2000" dirty="0" smtClean="0"/>
              <a:t>exchange messages with the </a:t>
            </a:r>
            <a:r>
              <a:rPr lang="en-US" sz="2000" dirty="0"/>
              <a:t>Controller (using the CLD to find the best cache to </a:t>
            </a:r>
            <a:r>
              <a:rPr lang="en-US" sz="2000" dirty="0" smtClean="0"/>
              <a:t>serve the </a:t>
            </a:r>
            <a:r>
              <a:rPr lang="en-US" sz="2000" dirty="0"/>
              <a:t>request, in the case of a centralized CLD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While currently available SDN switches do not have </a:t>
            </a:r>
            <a:r>
              <a:rPr lang="en-US" sz="2000" dirty="0" smtClean="0"/>
              <a:t>the required </a:t>
            </a:r>
            <a:r>
              <a:rPr lang="en-US" sz="2000" dirty="0"/>
              <a:t>features for the implementation of the </a:t>
            </a:r>
            <a:r>
              <a:rPr lang="en-US" sz="2000" dirty="0" smtClean="0"/>
              <a:t>switch-based design</a:t>
            </a:r>
            <a:r>
              <a:rPr lang="en-US" sz="2000" dirty="0"/>
              <a:t>, various switches will include DPI and </a:t>
            </a:r>
            <a:r>
              <a:rPr lang="en-US" sz="2000" dirty="0" err="1"/>
              <a:t>stateful</a:t>
            </a:r>
            <a:r>
              <a:rPr lang="en-US" sz="2000" dirty="0"/>
              <a:t> </a:t>
            </a:r>
            <a:r>
              <a:rPr lang="en-US" sz="2000" dirty="0" smtClean="0"/>
              <a:t>connection tracking </a:t>
            </a:r>
            <a:r>
              <a:rPr lang="en-US" sz="2000" dirty="0"/>
              <a:t>(e.g., Open </a:t>
            </a:r>
            <a:r>
              <a:rPr lang="en-US" sz="2000" dirty="0" err="1"/>
              <a:t>vSwitch</a:t>
            </a:r>
            <a:r>
              <a:rPr lang="en-US" sz="2000" dirty="0"/>
              <a:t> [10]) in the near future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65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Switch-based transparent caching for LTE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proposed solution for SDN enabled transparent </a:t>
            </a:r>
            <a:r>
              <a:rPr lang="en-US" sz="2000" dirty="0" smtClean="0"/>
              <a:t>caching in </a:t>
            </a:r>
            <a:r>
              <a:rPr lang="en-US" sz="2000" dirty="0"/>
              <a:t>the mobile backhaul relies on a local </a:t>
            </a:r>
            <a:r>
              <a:rPr lang="en-US" sz="2000" dirty="0" err="1"/>
              <a:t>AppTable</a:t>
            </a:r>
            <a:r>
              <a:rPr lang="en-US" sz="2000" dirty="0"/>
              <a:t> in the </a:t>
            </a:r>
            <a:r>
              <a:rPr lang="en-US" sz="2000" dirty="0" smtClean="0"/>
              <a:t>user space </a:t>
            </a:r>
            <a:r>
              <a:rPr lang="en-US" sz="2000" dirty="0"/>
              <a:t>of the SDN switch, similarly to [12</a:t>
            </a:r>
            <a:r>
              <a:rPr lang="en-US" sz="2000" dirty="0" smtClean="0"/>
              <a:t>]. </a:t>
            </a:r>
            <a:r>
              <a:rPr lang="en-US" sz="2000" dirty="0"/>
              <a:t>In this solution, </a:t>
            </a:r>
            <a:r>
              <a:rPr lang="en-US" sz="2000" dirty="0" smtClean="0"/>
              <a:t>the SDN </a:t>
            </a:r>
            <a:r>
              <a:rPr lang="en-US" sz="2000" dirty="0"/>
              <a:t>switch has rules with ’</a:t>
            </a:r>
            <a:r>
              <a:rPr lang="en-US" sz="2000" dirty="0" err="1"/>
              <a:t>goto</a:t>
            </a:r>
            <a:r>
              <a:rPr lang="en-US" sz="2000" dirty="0"/>
              <a:t> </a:t>
            </a:r>
            <a:r>
              <a:rPr lang="en-US" sz="2000" dirty="0" err="1"/>
              <a:t>AppTable</a:t>
            </a:r>
            <a:r>
              <a:rPr lang="en-US" sz="2000" dirty="0"/>
              <a:t>’ actions instead </a:t>
            </a:r>
            <a:r>
              <a:rPr lang="en-US" sz="2000" dirty="0" smtClean="0"/>
              <a:t>of ’</a:t>
            </a:r>
            <a:r>
              <a:rPr lang="en-US" sz="2000" dirty="0" err="1" smtClean="0"/>
              <a:t>fwd</a:t>
            </a:r>
            <a:r>
              <a:rPr lang="en-US" sz="2000" dirty="0" smtClean="0"/>
              <a:t> </a:t>
            </a:r>
            <a:r>
              <a:rPr lang="en-US" sz="2000" dirty="0"/>
              <a:t>to controller</a:t>
            </a:r>
            <a:r>
              <a:rPr lang="en-US" sz="2000" dirty="0" smtClean="0"/>
              <a:t>’.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If functions (</a:t>
            </a:r>
            <a:r>
              <a:rPr lang="en-US" sz="2000" dirty="0" err="1"/>
              <a:t>i</a:t>
            </a:r>
            <a:r>
              <a:rPr lang="en-US" sz="2000" dirty="0"/>
              <a:t>), (ii) identify a request </a:t>
            </a:r>
            <a:r>
              <a:rPr lang="en-US" sz="2000" dirty="0" smtClean="0"/>
              <a:t>for cacheable </a:t>
            </a:r>
            <a:r>
              <a:rPr lang="en-US" sz="2000" dirty="0"/>
              <a:t>content, the request is redirected to the </a:t>
            </a:r>
            <a:r>
              <a:rPr lang="en-US" sz="2000" dirty="0" err="1" smtClean="0"/>
              <a:t>AppTable</a:t>
            </a:r>
            <a:r>
              <a:rPr lang="en-US" sz="2000" dirty="0" smtClean="0"/>
              <a:t> .</a:t>
            </a:r>
            <a:r>
              <a:rPr lang="en-US" sz="2000" dirty="0" err="1" smtClean="0"/>
              <a:t>AppTable</a:t>
            </a:r>
            <a:r>
              <a:rPr lang="en-US" sz="2000" dirty="0" smtClean="0"/>
              <a:t> </a:t>
            </a:r>
            <a:r>
              <a:rPr lang="en-US" sz="2000" dirty="0"/>
              <a:t>entries provide the location of the best cache </a:t>
            </a:r>
            <a:r>
              <a:rPr lang="en-US" sz="2000" dirty="0" smtClean="0"/>
              <a:t>if the </a:t>
            </a:r>
            <a:r>
              <a:rPr lang="en-US" sz="2000" dirty="0"/>
              <a:t>same content segment has been previously </a:t>
            </a:r>
            <a:r>
              <a:rPr lang="en-US" sz="2000" dirty="0" smtClean="0"/>
              <a:t>requested.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Otherwise, the request is forwarded to the CLD (located in </a:t>
            </a:r>
            <a:r>
              <a:rPr lang="en-US" sz="2000" dirty="0" smtClean="0"/>
              <a:t>the switch </a:t>
            </a:r>
            <a:r>
              <a:rPr lang="en-US" sz="2000" dirty="0"/>
              <a:t>or in the controller). If the segment is cached, the </a:t>
            </a:r>
            <a:r>
              <a:rPr lang="en-US" sz="2000" dirty="0" smtClean="0"/>
              <a:t>CLD returns </a:t>
            </a:r>
            <a:r>
              <a:rPr lang="en-US" sz="2000" dirty="0"/>
              <a:t>the location of the best cache (and other </a:t>
            </a:r>
            <a:r>
              <a:rPr lang="en-US" sz="2000" dirty="0" err="1" smtClean="0"/>
              <a:t>information,as</a:t>
            </a:r>
            <a:r>
              <a:rPr lang="en-US" sz="2000" dirty="0" smtClean="0"/>
              <a:t> </a:t>
            </a:r>
            <a:r>
              <a:rPr lang="en-US" sz="2000" dirty="0"/>
              <a:t>described later), and the request is served in the </a:t>
            </a:r>
            <a:r>
              <a:rPr lang="en-US" sz="2000" dirty="0" smtClean="0"/>
              <a:t>switch’s </a:t>
            </a:r>
            <a:r>
              <a:rPr lang="en-US" sz="2000" dirty="0" err="1" smtClean="0"/>
              <a:t>AppTable</a:t>
            </a:r>
            <a:r>
              <a:rPr lang="en-US" sz="2000" dirty="0" smtClean="0"/>
              <a:t> </a:t>
            </a:r>
            <a:r>
              <a:rPr lang="en-US" sz="2000" dirty="0"/>
              <a:t>scope using functions (iv) and (v).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60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Switch-based transparent caching for LTE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AppTable</a:t>
            </a:r>
            <a:r>
              <a:rPr lang="en-US" sz="2000" dirty="0"/>
              <a:t> is an </a:t>
            </a:r>
            <a:r>
              <a:rPr lang="en-US" sz="2000" dirty="0" err="1"/>
              <a:t>Openflow</a:t>
            </a:r>
            <a:r>
              <a:rPr lang="en-US" sz="2000" dirty="0"/>
              <a:t> table in which matching </a:t>
            </a:r>
            <a:r>
              <a:rPr lang="en-US" sz="2000" dirty="0" smtClean="0"/>
              <a:t>can be </a:t>
            </a:r>
            <a:r>
              <a:rPr lang="en-US" sz="2000" dirty="0"/>
              <a:t>performed on L5-L7. </a:t>
            </a:r>
            <a:r>
              <a:rPr lang="en-US" sz="2000" dirty="0" err="1"/>
              <a:t>AppTable</a:t>
            </a:r>
            <a:r>
              <a:rPr lang="en-US" sz="2000" dirty="0"/>
              <a:t> entries are of the </a:t>
            </a:r>
            <a:r>
              <a:rPr lang="en-US" sz="2000" dirty="0" smtClean="0"/>
              <a:t>form.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&lt;</a:t>
            </a:r>
            <a:r>
              <a:rPr lang="en-US" sz="2000" dirty="0" err="1"/>
              <a:t>IPaddress</a:t>
            </a:r>
            <a:r>
              <a:rPr lang="en-US" sz="2000" dirty="0"/>
              <a:t> &gt;&lt;port &gt;&lt;</a:t>
            </a:r>
            <a:r>
              <a:rPr lang="en-US" sz="2000" dirty="0" err="1"/>
              <a:t>segmentpath</a:t>
            </a:r>
            <a:r>
              <a:rPr lang="en-US" sz="2000" dirty="0"/>
              <a:t>&gt; </a:t>
            </a:r>
            <a:r>
              <a:rPr lang="en-US" sz="2000" dirty="0" smtClean="0"/>
              <a:t>     &lt;</a:t>
            </a:r>
            <a:r>
              <a:rPr lang="en-US" sz="2000" dirty="0"/>
              <a:t>action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where </a:t>
            </a:r>
            <a:r>
              <a:rPr lang="en-US" sz="2000" dirty="0" err="1"/>
              <a:t>IPaddress</a:t>
            </a:r>
            <a:r>
              <a:rPr lang="en-US" sz="2000" dirty="0"/>
              <a:t> and port are web server’s IP address and </a:t>
            </a:r>
            <a:r>
              <a:rPr lang="en-US" sz="2000" dirty="0" smtClean="0"/>
              <a:t>port number</a:t>
            </a:r>
            <a:r>
              <a:rPr lang="en-US" sz="2000" dirty="0"/>
              <a:t>. The </a:t>
            </a:r>
            <a:r>
              <a:rPr lang="en-US" sz="2000" dirty="0" err="1"/>
              <a:t>segmentpath</a:t>
            </a:r>
            <a:r>
              <a:rPr lang="en-US" sz="2000" dirty="0"/>
              <a:t> field is a string of the format “</a:t>
            </a:r>
            <a:r>
              <a:rPr lang="en-US" sz="2000" dirty="0" smtClean="0"/>
              <a:t>GET path/to/</a:t>
            </a:r>
            <a:r>
              <a:rPr lang="en-US" sz="2000" dirty="0" err="1" smtClean="0"/>
              <a:t>cachedvideosegment</a:t>
            </a:r>
            <a:r>
              <a:rPr lang="en-US" sz="2000" dirty="0"/>
              <a:t>”, and action is the address of </a:t>
            </a:r>
            <a:r>
              <a:rPr lang="en-US" sz="2000" dirty="0" smtClean="0"/>
              <a:t>the cache </a:t>
            </a:r>
            <a:r>
              <a:rPr lang="en-US" sz="2000" dirty="0"/>
              <a:t>where the video segment is </a:t>
            </a:r>
            <a:r>
              <a:rPr lang="en-US" sz="2000" dirty="0" smtClean="0"/>
              <a:t>cached.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8200" y="23622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2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/>
              <a:t>II.	</a:t>
            </a:r>
            <a:r>
              <a:rPr lang="en-US" sz="2400" dirty="0" smtClean="0"/>
              <a:t>Background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a.</a:t>
            </a:r>
            <a:r>
              <a:rPr lang="en-US" sz="2000" dirty="0"/>
              <a:t> Mobile Backhaul </a:t>
            </a:r>
            <a:r>
              <a:rPr lang="en-US" sz="2000" dirty="0" smtClean="0"/>
              <a:t>Architecture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b.</a:t>
            </a:r>
            <a:r>
              <a:rPr lang="en-US" sz="2000" dirty="0"/>
              <a:t> MPEG DASH Streaming</a:t>
            </a:r>
            <a:endParaRPr lang="en-US" sz="2000" dirty="0" smtClean="0"/>
          </a:p>
          <a:p>
            <a:pPr marL="0" indent="0">
              <a:buNone/>
            </a:pPr>
            <a:r>
              <a:rPr lang="en-US" altLang="zh-TW" sz="2400" dirty="0" smtClean="0"/>
              <a:t>III.	</a:t>
            </a:r>
            <a:r>
              <a:rPr lang="en-US" sz="2400" dirty="0" smtClean="0"/>
              <a:t>Transparent Caching in </a:t>
            </a:r>
            <a:r>
              <a:rPr lang="en-US" sz="2400" dirty="0"/>
              <a:t>T</a:t>
            </a:r>
            <a:r>
              <a:rPr lang="en-US" sz="2400" dirty="0" smtClean="0"/>
              <a:t>he Mobile Backhaul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sz="2400" dirty="0"/>
              <a:t>a. </a:t>
            </a:r>
            <a:r>
              <a:rPr lang="en-US" sz="2000" dirty="0"/>
              <a:t>Design and Function </a:t>
            </a:r>
            <a:r>
              <a:rPr lang="en-US" sz="2000" dirty="0" smtClean="0"/>
              <a:t>Placement</a:t>
            </a:r>
          </a:p>
          <a:p>
            <a:pPr marL="0" indent="0">
              <a:buNone/>
            </a:pPr>
            <a:r>
              <a:rPr lang="en-US" sz="2000" dirty="0"/>
              <a:t>	b. Switch-based transparent caching for </a:t>
            </a:r>
            <a:r>
              <a:rPr lang="en-US" sz="2000" dirty="0" smtClean="0"/>
              <a:t>LTE</a:t>
            </a:r>
          </a:p>
          <a:p>
            <a:pPr marL="0" indent="0">
              <a:buNone/>
            </a:pPr>
            <a:r>
              <a:rPr lang="en-US" altLang="zh-TW" sz="2400" dirty="0" smtClean="0"/>
              <a:t>IV.	</a:t>
            </a:r>
            <a:r>
              <a:rPr lang="en-US" sz="2400" dirty="0" smtClean="0"/>
              <a:t>Prototyping and experimental evaluation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/>
              <a:t>a. Prototype </a:t>
            </a:r>
            <a:r>
              <a:rPr lang="en-US" sz="2000" dirty="0" smtClean="0"/>
              <a:t>Implementation</a:t>
            </a:r>
          </a:p>
          <a:p>
            <a:pPr marL="0" indent="0">
              <a:buNone/>
            </a:pPr>
            <a:r>
              <a:rPr lang="en-US" sz="2000" dirty="0"/>
              <a:t>	b. Experiment </a:t>
            </a:r>
            <a:r>
              <a:rPr lang="en-US" sz="2000" dirty="0" smtClean="0"/>
              <a:t>Methodology</a:t>
            </a:r>
          </a:p>
          <a:p>
            <a:pPr marL="0" indent="0">
              <a:buNone/>
            </a:pPr>
            <a:r>
              <a:rPr lang="en-US" altLang="zh-TW" sz="2000" dirty="0" smtClean="0"/>
              <a:t>	c.</a:t>
            </a:r>
            <a:r>
              <a:rPr lang="en-US" sz="2000" dirty="0"/>
              <a:t> Throughput Performance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 smtClean="0"/>
              <a:t>V.	Conclusion 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874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Switch-based transparent caching for LTE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GTP and TCP </a:t>
            </a:r>
            <a:r>
              <a:rPr lang="en-US" sz="2000" b="1" dirty="0" smtClean="0"/>
              <a:t>splicing</a:t>
            </a:r>
            <a:r>
              <a:rPr lang="en-US" sz="2000" dirty="0" smtClean="0"/>
              <a:t>: </a:t>
            </a:r>
            <a:r>
              <a:rPr lang="en-US" sz="2000" dirty="0"/>
              <a:t>Functions (iv) and (v), i.e., </a:t>
            </a:r>
            <a:r>
              <a:rPr lang="en-US" sz="2000" dirty="0" smtClean="0"/>
              <a:t>the removal </a:t>
            </a:r>
            <a:r>
              <a:rPr lang="en-US" sz="2000" dirty="0"/>
              <a:t>and insertion of packets into the GTP tunnel </a:t>
            </a:r>
            <a:r>
              <a:rPr lang="en-US" sz="2000" dirty="0" smtClean="0"/>
              <a:t>and the </a:t>
            </a:r>
            <a:r>
              <a:rPr lang="en-US" sz="2000" dirty="0"/>
              <a:t>TCP connection, are based on </a:t>
            </a:r>
            <a:r>
              <a:rPr lang="en-US" sz="2000" dirty="0" smtClean="0"/>
              <a:t>splicing.</a:t>
            </a:r>
          </a:p>
          <a:p>
            <a:r>
              <a:rPr lang="en-US" sz="2000" dirty="0"/>
              <a:t>TCP </a:t>
            </a:r>
            <a:r>
              <a:rPr lang="en-US" sz="2000" dirty="0" smtClean="0"/>
              <a:t>splicing is </a:t>
            </a:r>
            <a:r>
              <a:rPr lang="en-US" sz="2000" dirty="0"/>
              <a:t>a technique for enhancing L7 proxy performance, </a:t>
            </a:r>
            <a:r>
              <a:rPr lang="en-US" sz="2000" dirty="0" smtClean="0"/>
              <a:t>which allows </a:t>
            </a:r>
            <a:r>
              <a:rPr lang="en-US" sz="2000" dirty="0"/>
              <a:t>the proxy to forward TCP segments received </a:t>
            </a:r>
            <a:r>
              <a:rPr lang="en-US" sz="2000" dirty="0" smtClean="0"/>
              <a:t>from one </a:t>
            </a:r>
            <a:r>
              <a:rPr lang="en-US" sz="2000" dirty="0"/>
              <a:t>endpoint to the other, avoiding application layer </a:t>
            </a:r>
            <a:r>
              <a:rPr lang="en-US" sz="2000" dirty="0" smtClean="0"/>
              <a:t>segment processing </a:t>
            </a:r>
            <a:r>
              <a:rPr lang="en-US" sz="2000" dirty="0"/>
              <a:t>[13</a:t>
            </a:r>
            <a:r>
              <a:rPr lang="en-US" sz="2000" dirty="0" smtClean="0"/>
              <a:t>].</a:t>
            </a:r>
          </a:p>
          <a:p>
            <a:r>
              <a:rPr lang="en-US" sz="2000" dirty="0"/>
              <a:t>Unlike a regular proxy, we do not splice all TCP </a:t>
            </a:r>
            <a:r>
              <a:rPr lang="en-US" sz="2000" dirty="0" smtClean="0"/>
              <a:t>connections traversing </a:t>
            </a:r>
            <a:r>
              <a:rPr lang="en-US" sz="2000" dirty="0"/>
              <a:t>the switch, but only connections that are </a:t>
            </a:r>
            <a:r>
              <a:rPr lang="en-US" sz="2000" dirty="0" smtClean="0"/>
              <a:t>requesting content </a:t>
            </a:r>
            <a:r>
              <a:rPr lang="en-US" sz="2000" dirty="0"/>
              <a:t>cached by local </a:t>
            </a:r>
            <a:r>
              <a:rPr lang="en-US" sz="2000" dirty="0" smtClean="0"/>
              <a:t>caches.</a:t>
            </a:r>
          </a:p>
          <a:p>
            <a:r>
              <a:rPr lang="en-US" sz="2000" dirty="0"/>
              <a:t>If a request for cached </a:t>
            </a:r>
            <a:r>
              <a:rPr lang="en-US" sz="2000" dirty="0" smtClean="0"/>
              <a:t>content is </a:t>
            </a:r>
            <a:r>
              <a:rPr lang="en-US" sz="2000" dirty="0"/>
              <a:t>identified in an established TCP connection, the </a:t>
            </a:r>
            <a:r>
              <a:rPr lang="en-US" sz="2000" dirty="0" smtClean="0"/>
              <a:t>segment </a:t>
            </a:r>
            <a:r>
              <a:rPr lang="en-US" sz="2000" dirty="0"/>
              <a:t>containing the request to the local cache is redirected </a:t>
            </a:r>
            <a:r>
              <a:rPr lang="en-US" sz="2000" dirty="0" smtClean="0"/>
              <a:t>through splicing</a:t>
            </a:r>
            <a:r>
              <a:rPr lang="en-US" sz="2000" dirty="0"/>
              <a:t>. The response sent by the cache is then spliced </a:t>
            </a:r>
            <a:r>
              <a:rPr lang="en-US" sz="2000" dirty="0" smtClean="0"/>
              <a:t>into the </a:t>
            </a:r>
            <a:r>
              <a:rPr lang="en-US" sz="2000" dirty="0"/>
              <a:t>connection between the client and the </a:t>
            </a:r>
            <a:r>
              <a:rPr lang="en-US" sz="2000" dirty="0" smtClean="0"/>
              <a:t>server.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41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Mobile Backhaul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MPEG DASH Streaming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Transparent Caching in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he Mobile Backhaul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a.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Design and Function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Switch-based transparent caching for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LTE</a:t>
            </a:r>
          </a:p>
          <a:p>
            <a:pPr marL="0" indent="0">
              <a:buNone/>
            </a:pPr>
            <a:r>
              <a:rPr lang="en-US" altLang="zh-TW" sz="2400" dirty="0" smtClean="0"/>
              <a:t>IV.	</a:t>
            </a:r>
            <a:r>
              <a:rPr lang="en-US" sz="2400" dirty="0" smtClean="0"/>
              <a:t>Prototyping and experimental evaluation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/>
              <a:t>a. Prototype </a:t>
            </a:r>
            <a:r>
              <a:rPr lang="en-US" sz="2000" dirty="0" smtClean="0"/>
              <a:t>Implementation</a:t>
            </a:r>
          </a:p>
          <a:p>
            <a:pPr marL="0" indent="0">
              <a:buNone/>
            </a:pPr>
            <a:r>
              <a:rPr lang="en-US" sz="2000" dirty="0"/>
              <a:t>	b. Experiment </a:t>
            </a:r>
            <a:r>
              <a:rPr lang="en-US" sz="2000" dirty="0" smtClean="0"/>
              <a:t>Methodology</a:t>
            </a:r>
          </a:p>
          <a:p>
            <a:pPr marL="0" indent="0">
              <a:buNone/>
            </a:pPr>
            <a:r>
              <a:rPr lang="en-US" altLang="zh-TW" sz="2000" dirty="0" smtClean="0"/>
              <a:t>	c.</a:t>
            </a:r>
            <a:r>
              <a:rPr lang="en-US" sz="2000" dirty="0"/>
              <a:t> Throughput Performance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V.	Conclusion 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578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PROTOTYPING AND 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this section we present a prototype-based evaluation </a:t>
            </a:r>
            <a:r>
              <a:rPr lang="en-US" sz="2000" dirty="0" smtClean="0"/>
              <a:t>of the </a:t>
            </a:r>
            <a:r>
              <a:rPr lang="en-US" sz="2000" dirty="0"/>
              <a:t>transparent SDN-based in-network caching </a:t>
            </a:r>
            <a:r>
              <a:rPr lang="en-US" sz="2000" dirty="0" smtClean="0"/>
              <a:t>solution.</a:t>
            </a:r>
          </a:p>
          <a:p>
            <a:r>
              <a:rPr lang="en-US" sz="2000" dirty="0" smtClean="0"/>
              <a:t>In order </a:t>
            </a:r>
            <a:r>
              <a:rPr lang="en-US" sz="2000" dirty="0"/>
              <a:t>to evaluate the feasibility of the proposed </a:t>
            </a:r>
            <a:r>
              <a:rPr lang="en-US" sz="2000" dirty="0" smtClean="0"/>
              <a:t>architecture we </a:t>
            </a:r>
            <a:r>
              <a:rPr lang="en-US" sz="2000" dirty="0"/>
              <a:t>implemented a proof-of-concept </a:t>
            </a:r>
            <a:r>
              <a:rPr lang="en-US" sz="2000" dirty="0" smtClean="0"/>
              <a:t>prototype.</a:t>
            </a:r>
          </a:p>
          <a:p>
            <a:r>
              <a:rPr lang="en-US" sz="2000" dirty="0"/>
              <a:t>Due to </a:t>
            </a:r>
            <a:r>
              <a:rPr lang="en-US" sz="2000" dirty="0" smtClean="0"/>
              <a:t>the lack </a:t>
            </a:r>
            <a:r>
              <a:rPr lang="en-US" sz="2000" dirty="0"/>
              <a:t>of DPI support in </a:t>
            </a:r>
            <a:r>
              <a:rPr lang="en-US" sz="2000" dirty="0" err="1"/>
              <a:t>OpenFlow</a:t>
            </a:r>
            <a:r>
              <a:rPr lang="en-US" sz="2000" dirty="0"/>
              <a:t>, we choose to </a:t>
            </a:r>
            <a:r>
              <a:rPr lang="en-US" sz="2000" dirty="0" smtClean="0"/>
              <a:t>implement the </a:t>
            </a:r>
            <a:r>
              <a:rPr lang="en-US" sz="2000" dirty="0"/>
              <a:t>solution based on a centralized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777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</a:t>
            </a:r>
            <a:r>
              <a:rPr lang="en-US" sz="2000" dirty="0" smtClean="0"/>
              <a:t>rototype </a:t>
            </a:r>
            <a:r>
              <a:rPr lang="en-US" sz="2000" dirty="0"/>
              <a:t>implementation is based on Open </a:t>
            </a:r>
            <a:r>
              <a:rPr lang="en-US" sz="2000" dirty="0" err="1" smtClean="0"/>
              <a:t>vSwitch</a:t>
            </a:r>
            <a:r>
              <a:rPr lang="en-US" sz="2000" dirty="0"/>
              <a:t> </a:t>
            </a:r>
            <a:r>
              <a:rPr lang="en-US" sz="2000" dirty="0" smtClean="0"/>
              <a:t>v2.0.2 </a:t>
            </a:r>
            <a:r>
              <a:rPr lang="en-US" sz="2000" dirty="0"/>
              <a:t>[15], and Floodlight v1.1 1 running on Ubuntu </a:t>
            </a:r>
            <a:r>
              <a:rPr lang="en-US" sz="2000" dirty="0" smtClean="0"/>
              <a:t>14.04. The </a:t>
            </a:r>
            <a:r>
              <a:rPr lang="en-US" sz="2000" dirty="0"/>
              <a:t>prototype consists in a Floodlight controller’s </a:t>
            </a:r>
            <a:r>
              <a:rPr lang="en-US" sz="2000" dirty="0" smtClean="0"/>
              <a:t>module we </a:t>
            </a:r>
            <a:r>
              <a:rPr lang="en-US" sz="2000" dirty="0"/>
              <a:t>identify as the Transparent Caching (TC) </a:t>
            </a:r>
            <a:r>
              <a:rPr lang="en-US" sz="2000" dirty="0" smtClean="0"/>
              <a:t>module.</a:t>
            </a:r>
          </a:p>
          <a:p>
            <a:r>
              <a:rPr lang="en-US" sz="2000" b="1" dirty="0"/>
              <a:t>TCP Splicing</a:t>
            </a:r>
            <a:r>
              <a:rPr lang="en-US" sz="2000" dirty="0"/>
              <a:t>: To implement TCP splicing, upon </a:t>
            </a:r>
            <a:r>
              <a:rPr lang="en-US" sz="2000" dirty="0" smtClean="0"/>
              <a:t>identifying a </a:t>
            </a:r>
            <a:r>
              <a:rPr lang="en-US" sz="2000" dirty="0"/>
              <a:t>request for cached content, we buffer the </a:t>
            </a:r>
            <a:r>
              <a:rPr lang="en-US" sz="2000" dirty="0" smtClean="0"/>
              <a:t>segment corresponding </a:t>
            </a:r>
            <a:r>
              <a:rPr lang="en-US" sz="2000" dirty="0"/>
              <a:t>to the GET method, and we initiate an </a:t>
            </a:r>
            <a:r>
              <a:rPr lang="en-US" sz="2000" dirty="0" smtClean="0"/>
              <a:t>active open </a:t>
            </a:r>
            <a:r>
              <a:rPr lang="en-US" sz="2000" dirty="0"/>
              <a:t>from the module to the local cache by sending a </a:t>
            </a:r>
            <a:r>
              <a:rPr lang="en-US" sz="2000" dirty="0" smtClean="0"/>
              <a:t>SYN segment. Once </a:t>
            </a:r>
            <a:r>
              <a:rPr lang="en-US" sz="2000" dirty="0"/>
              <a:t>the local cache acknowledges the segment of the </a:t>
            </a:r>
            <a:r>
              <a:rPr lang="en-US" sz="2000" dirty="0" smtClean="0"/>
              <a:t>GET method </a:t>
            </a:r>
            <a:r>
              <a:rPr lang="en-US" sz="2000" dirty="0"/>
              <a:t>with a TCP ACK, the state of the connection is </a:t>
            </a:r>
            <a:r>
              <a:rPr lang="en-US" sz="2000" dirty="0" smtClean="0"/>
              <a:t>set to </a:t>
            </a:r>
            <a:r>
              <a:rPr lang="en-US" sz="2000" dirty="0"/>
              <a:t>Connected and data start to be </a:t>
            </a:r>
            <a:r>
              <a:rPr lang="en-US" sz="2000" dirty="0" smtClean="0"/>
              <a:t>spliced.</a:t>
            </a:r>
            <a:endParaRPr lang="en-US" sz="2000" dirty="0"/>
          </a:p>
          <a:p>
            <a:r>
              <a:rPr lang="en-US" sz="2000" dirty="0" smtClean="0"/>
              <a:t>If </a:t>
            </a:r>
            <a:r>
              <a:rPr lang="en-US" sz="2000" dirty="0"/>
              <a:t>either </a:t>
            </a:r>
            <a:r>
              <a:rPr lang="en-US" sz="2000" dirty="0" smtClean="0"/>
              <a:t>the DASH </a:t>
            </a:r>
            <a:r>
              <a:rPr lang="en-US" sz="2000" dirty="0"/>
              <a:t>client or the local cache sends a FIN segment then </a:t>
            </a:r>
            <a:r>
              <a:rPr lang="en-US" sz="2000" dirty="0" smtClean="0"/>
              <a:t>the state </a:t>
            </a:r>
            <a:r>
              <a:rPr lang="en-US" sz="2000" dirty="0"/>
              <a:t>of the connection is changed to Sync, Disconnecting </a:t>
            </a:r>
            <a:r>
              <a:rPr lang="en-US" sz="2000" dirty="0" smtClean="0"/>
              <a:t>and Disconnected </a:t>
            </a:r>
            <a:r>
              <a:rPr lang="en-US" sz="2000" dirty="0"/>
              <a:t>after FIN-ACK and ACK messages are sent, or </a:t>
            </a:r>
            <a:r>
              <a:rPr lang="en-US" sz="2000" dirty="0" smtClean="0"/>
              <a:t>if the </a:t>
            </a:r>
            <a:r>
              <a:rPr lang="en-US" sz="2000" dirty="0"/>
              <a:t>connection is inactive for a 2 minutes Maximum </a:t>
            </a:r>
            <a:r>
              <a:rPr lang="en-US" sz="2000" dirty="0" smtClean="0"/>
              <a:t>Segment Lifetime</a:t>
            </a:r>
            <a:r>
              <a:rPr lang="en-US" sz="2000" dirty="0"/>
              <a:t>. When a connection is considered as </a:t>
            </a:r>
            <a:r>
              <a:rPr lang="en-US" sz="2000" dirty="0" smtClean="0"/>
              <a:t>Disconnected the </a:t>
            </a:r>
            <a:r>
              <a:rPr lang="en-US" sz="2000" dirty="0"/>
              <a:t>module removes it from the list of spliced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622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GTP support</a:t>
            </a:r>
            <a:r>
              <a:rPr lang="en-US" sz="2400" dirty="0"/>
              <a:t>: In order to enable GTP in Floodlight we developed two subclasses of the </a:t>
            </a:r>
            <a:r>
              <a:rPr lang="en-US" sz="2400" dirty="0" err="1"/>
              <a:t>BasePacket</a:t>
            </a:r>
            <a:r>
              <a:rPr lang="en-US" sz="2400" dirty="0"/>
              <a:t> class found in </a:t>
            </a:r>
            <a:r>
              <a:rPr lang="en-US" sz="2400" dirty="0" err="1"/>
              <a:t>net.floodlightcontroller.packet</a:t>
            </a:r>
            <a:r>
              <a:rPr lang="en-US" sz="2400" dirty="0"/>
              <a:t>, one for GTP-C (GTP Control plane, used for signaling) and the other for GTP-U (GTP User plane, used to transport data packets) packets, packets. </a:t>
            </a:r>
            <a:r>
              <a:rPr lang="en-US" sz="2400" dirty="0" smtClean="0"/>
              <a:t>The implemented </a:t>
            </a:r>
            <a:r>
              <a:rPr lang="en-US" sz="2400" dirty="0"/>
              <a:t>subclasses allow us to handle GTP packets in </a:t>
            </a:r>
            <a:r>
              <a:rPr lang="en-US" sz="2400" dirty="0" smtClean="0"/>
              <a:t>the developed module.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9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GTPv1 tunnel is established between a </a:t>
            </a:r>
            <a:r>
              <a:rPr lang="en-US" sz="2000" dirty="0" smtClean="0"/>
              <a:t>DASH Client </a:t>
            </a:r>
            <a:r>
              <a:rPr lang="en-US" sz="2000" dirty="0"/>
              <a:t>(DC) and the Origin server (OSVR), traversing </a:t>
            </a:r>
            <a:r>
              <a:rPr lang="en-US" sz="2000" dirty="0" smtClean="0"/>
              <a:t>an OVS </a:t>
            </a:r>
            <a:r>
              <a:rPr lang="en-US" sz="2000" dirty="0"/>
              <a:t>switch. The GTP tunnel is created using the </a:t>
            </a:r>
            <a:r>
              <a:rPr lang="en-US" sz="2000" i="1" dirty="0" err="1"/>
              <a:t>ggsn</a:t>
            </a:r>
            <a:r>
              <a:rPr lang="en-US" sz="2000" dirty="0"/>
              <a:t> </a:t>
            </a:r>
            <a:r>
              <a:rPr lang="en-US" sz="2000" dirty="0" smtClean="0"/>
              <a:t>and the </a:t>
            </a:r>
            <a:r>
              <a:rPr lang="en-US" sz="2000" i="1" dirty="0" err="1"/>
              <a:t>sgsnemu</a:t>
            </a:r>
            <a:r>
              <a:rPr lang="en-US" sz="2000" i="1" dirty="0"/>
              <a:t> </a:t>
            </a:r>
            <a:r>
              <a:rPr lang="en-US" sz="2000" dirty="0"/>
              <a:t>tools in OpenGGSN2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2819400"/>
            <a:ext cx="3762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first set of experiments we consider a single </a:t>
            </a:r>
            <a:r>
              <a:rPr lang="en-US" sz="2000" dirty="0" smtClean="0"/>
              <a:t>DC that </a:t>
            </a:r>
            <a:r>
              <a:rPr lang="en-US" sz="2000" dirty="0"/>
              <a:t>downloads DASH segments to evaluate the impact </a:t>
            </a:r>
            <a:r>
              <a:rPr lang="en-US" sz="2000" dirty="0" smtClean="0"/>
              <a:t>of the </a:t>
            </a:r>
            <a:r>
              <a:rPr lang="en-US" sz="2000" dirty="0"/>
              <a:t>TC module on the achievable download </a:t>
            </a:r>
            <a:r>
              <a:rPr lang="en-US" sz="2000" dirty="0" smtClean="0"/>
              <a:t>rate.</a:t>
            </a:r>
          </a:p>
          <a:p>
            <a:r>
              <a:rPr lang="en-US" sz="2000" dirty="0"/>
              <a:t>We </a:t>
            </a:r>
            <a:r>
              <a:rPr lang="en-US" sz="2000" dirty="0" smtClean="0"/>
              <a:t>used DASH </a:t>
            </a:r>
            <a:r>
              <a:rPr lang="en-US" sz="2000" dirty="0"/>
              <a:t>video segments of lengths between 1s and 15s </a:t>
            </a:r>
            <a:r>
              <a:rPr lang="en-US" sz="2000" dirty="0" smtClean="0"/>
              <a:t>worth of </a:t>
            </a:r>
            <a:r>
              <a:rPr lang="en-US" sz="2000" dirty="0"/>
              <a:t>video content and bitrates between 150 and 8000kbps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0400"/>
            <a:ext cx="3810000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540444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latin typeface="NimbusRomNo9L-Regu"/>
              </a:rPr>
              <a:t>(a) Box plot of bitrates for 15s length video segments.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4972386" y="545859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NimbusRomNo9L-Regu"/>
              </a:rPr>
              <a:t>(b) CDF of bitrate for 1s-15s segments for GTP+TC scenario.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48000"/>
            <a:ext cx="4057986" cy="23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Streaming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 second set of experiments we consider </a:t>
            </a:r>
            <a:r>
              <a:rPr lang="en-US" sz="2000" dirty="0" smtClean="0"/>
              <a:t>multiple DCs </a:t>
            </a:r>
            <a:r>
              <a:rPr lang="en-US" sz="2000" dirty="0"/>
              <a:t>simultaneously streaming DASH content to evaluate </a:t>
            </a:r>
            <a:r>
              <a:rPr lang="en-US" sz="2000" dirty="0" smtClean="0"/>
              <a:t>the impact </a:t>
            </a:r>
            <a:r>
              <a:rPr lang="en-US" sz="2000" dirty="0"/>
              <a:t>of the TC module on the achieved streaming rate, </a:t>
            </a:r>
            <a:r>
              <a:rPr lang="en-US" sz="2000" dirty="0" smtClean="0"/>
              <a:t>and the </a:t>
            </a:r>
            <a:r>
              <a:rPr lang="en-US" sz="2000" dirty="0"/>
              <a:t>impact of the module on the rate selection algorithm of </a:t>
            </a:r>
            <a:r>
              <a:rPr lang="en-US" sz="2000" dirty="0" smtClean="0"/>
              <a:t>the DC.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2743200"/>
            <a:ext cx="6257925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Mobile Backhaul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MPEG DASH Streaming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Transparent Caching in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he Mobile Backhaul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a.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Design and Function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Switch-based transparent caching for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LTE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IV.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Prototyping and experimental evaluation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a. Prototype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Experiment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	c.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Throughput Performance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V.	Conclusion 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313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this paper we investigated the feasibility of </a:t>
            </a:r>
            <a:r>
              <a:rPr lang="en-US" sz="2000" dirty="0" smtClean="0"/>
              <a:t>introducing SDN </a:t>
            </a:r>
            <a:r>
              <a:rPr lang="en-US" sz="2000" dirty="0"/>
              <a:t>in the current mobile backhaul </a:t>
            </a:r>
            <a:r>
              <a:rPr lang="en-US" sz="2000" dirty="0" err="1" smtClean="0"/>
              <a:t>archiatecture</a:t>
            </a:r>
            <a:r>
              <a:rPr lang="en-US" sz="2000" dirty="0" smtClean="0"/>
              <a:t> through the </a:t>
            </a:r>
            <a:r>
              <a:rPr lang="en-US" sz="2000" dirty="0"/>
              <a:t>use-case of transparent in-network caching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</a:t>
            </a:r>
            <a:r>
              <a:rPr lang="en-US" sz="2000" dirty="0" smtClean="0"/>
              <a:t>analyzed the </a:t>
            </a:r>
            <a:r>
              <a:rPr lang="en-US" sz="2000" dirty="0"/>
              <a:t>design space for the introduction of SDN in the </a:t>
            </a:r>
            <a:r>
              <a:rPr lang="en-US" sz="2000" dirty="0" smtClean="0"/>
              <a:t>mobile backhaul </a:t>
            </a:r>
            <a:r>
              <a:rPr lang="en-US" sz="2000" dirty="0"/>
              <a:t>for in-network caching, and proposed a scalable solution compatible with the existing backhaul </a:t>
            </a:r>
            <a:r>
              <a:rPr lang="en-US" sz="2000" dirty="0" smtClean="0"/>
              <a:t>architecture.</a:t>
            </a:r>
            <a:endParaRPr lang="en-US" sz="2000" dirty="0"/>
          </a:p>
          <a:p>
            <a:r>
              <a:rPr lang="en-US" sz="2000" dirty="0"/>
              <a:t>We made a controller-based prototype implementation of </a:t>
            </a:r>
            <a:r>
              <a:rPr lang="en-US" sz="2000" dirty="0" smtClean="0"/>
              <a:t>the proposed </a:t>
            </a:r>
            <a:r>
              <a:rPr lang="en-US" sz="2000" dirty="0"/>
              <a:t>solution that demonstrates that the overhead </a:t>
            </a:r>
            <a:r>
              <a:rPr lang="en-US" sz="2000" dirty="0" smtClean="0"/>
              <a:t>of the </a:t>
            </a:r>
            <a:r>
              <a:rPr lang="en-US" sz="2000" dirty="0"/>
              <a:t>network functions needed in order to enable </a:t>
            </a:r>
            <a:r>
              <a:rPr lang="en-US" sz="2000" dirty="0" smtClean="0"/>
              <a:t>in-network caching </a:t>
            </a:r>
            <a:r>
              <a:rPr lang="en-US" sz="2000" dirty="0"/>
              <a:t>in the mobile backhaul through SDN switches (</a:t>
            </a:r>
            <a:r>
              <a:rPr lang="en-US" sz="2000" dirty="0" smtClean="0"/>
              <a:t>and controllers</a:t>
            </a:r>
            <a:r>
              <a:rPr lang="en-US" sz="2000" dirty="0"/>
              <a:t>) is </a:t>
            </a:r>
            <a:r>
              <a:rPr lang="en-US" sz="2000" dirty="0" smtClean="0"/>
              <a:t>negligible.</a:t>
            </a:r>
          </a:p>
          <a:p>
            <a:r>
              <a:rPr lang="en-US" sz="2000" dirty="0"/>
              <a:t>Furthermore, our results show </a:t>
            </a:r>
            <a:r>
              <a:rPr lang="en-US" sz="2000" dirty="0" smtClean="0"/>
              <a:t>that the </a:t>
            </a:r>
            <a:r>
              <a:rPr lang="en-US" sz="2000" dirty="0"/>
              <a:t>proposed solution has a minor impact on the </a:t>
            </a:r>
            <a:r>
              <a:rPr lang="en-US" sz="2000" dirty="0" smtClean="0"/>
              <a:t>streaming clients</a:t>
            </a:r>
            <a:r>
              <a:rPr lang="en-US" sz="2000" dirty="0"/>
              <a:t>’ </a:t>
            </a:r>
            <a:r>
              <a:rPr lang="en-US" sz="2000" dirty="0" err="1"/>
              <a:t>behaviour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Mobile Backhaul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b.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MPEG DASH Streaming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Transparent Caching in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he Mobile Backhaul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a.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Design and Function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Switch-based transparent caching for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LTE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IV.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Prototyping and experimental evaluation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a. Prototype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Experiment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	c.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Throughput Performance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V.	Conclusion 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94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B6DABC-8EE0-4416-BE2E-BE5A12573CBA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2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Introduction</a:t>
            </a:r>
            <a:endParaRPr kumimoji="0" lang="en-US" altLang="zh-TW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In the last decade Internet traffic significantly </a:t>
            </a:r>
            <a:r>
              <a:rPr lang="en-US" sz="2000" dirty="0" smtClean="0"/>
              <a:t>increased owing </a:t>
            </a:r>
            <a:r>
              <a:rPr lang="en-US" sz="2000" dirty="0"/>
              <a:t>to the penetration of broadband </a:t>
            </a:r>
            <a:r>
              <a:rPr lang="en-US" sz="2000" dirty="0" smtClean="0"/>
              <a:t>access.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The increase is mainly driven by </a:t>
            </a:r>
            <a:r>
              <a:rPr lang="en-US" sz="2000" dirty="0" smtClean="0"/>
              <a:t>the rapid </a:t>
            </a:r>
            <a:r>
              <a:rPr lang="en-US" sz="2000" dirty="0"/>
              <a:t>innovation and diffusion of mobile terminals and </a:t>
            </a:r>
            <a:r>
              <a:rPr lang="en-US" sz="2000" dirty="0" smtClean="0"/>
              <a:t>video related </a:t>
            </a:r>
            <a:r>
              <a:rPr lang="en-US" sz="2000" dirty="0"/>
              <a:t>services and it is predicted that by 2020 more than </a:t>
            </a:r>
            <a:r>
              <a:rPr lang="en-US" sz="2000" dirty="0" smtClean="0"/>
              <a:t>60% of </a:t>
            </a:r>
            <a:r>
              <a:rPr lang="en-US" sz="2000" dirty="0"/>
              <a:t>Internet traffic will be originated by mobile </a:t>
            </a:r>
            <a:r>
              <a:rPr lang="en-US" sz="2000" dirty="0" smtClean="0"/>
              <a:t>terminals.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The current mobile network architecture is an IP </a:t>
            </a:r>
            <a:r>
              <a:rPr lang="en-US" sz="2000" dirty="0" smtClean="0"/>
              <a:t>packet switched </a:t>
            </a:r>
            <a:r>
              <a:rPr lang="en-US" sz="2000" dirty="0"/>
              <a:t>network built around 3GPP specifications that </a:t>
            </a:r>
            <a:r>
              <a:rPr lang="en-US" sz="2000" dirty="0" smtClean="0"/>
              <a:t>define the </a:t>
            </a:r>
            <a:r>
              <a:rPr lang="en-US" sz="2000" dirty="0"/>
              <a:t>Evolved Packet System (EPS) </a:t>
            </a:r>
            <a:r>
              <a:rPr lang="en-US" sz="2000" dirty="0" smtClean="0"/>
              <a:t>architecture.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Although this architecture has been able to drive </a:t>
            </a:r>
            <a:r>
              <a:rPr lang="en-US" sz="2000" dirty="0" smtClean="0"/>
              <a:t>the ongoing </a:t>
            </a:r>
            <a:r>
              <a:rPr lang="en-US" sz="2000" dirty="0"/>
              <a:t>mobile revolution, it lacks the flexibility needed </a:t>
            </a:r>
            <a:r>
              <a:rPr lang="en-US" sz="2000" dirty="0" smtClean="0"/>
              <a:t>to dynamically </a:t>
            </a:r>
            <a:r>
              <a:rPr lang="en-US" sz="2000" dirty="0"/>
              <a:t>control the constantly increasing amount of </a:t>
            </a:r>
            <a:r>
              <a:rPr lang="en-US" sz="2000" dirty="0" smtClean="0"/>
              <a:t>mobile traffic.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2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413" cy="5199062"/>
          </a:xfrm>
        </p:spPr>
        <p:txBody>
          <a:bodyPr/>
          <a:lstStyle/>
          <a:p>
            <a:r>
              <a:rPr lang="en-US" sz="2000" dirty="0"/>
              <a:t>Indeed, GTP tunnels impose that packets traverse the whole mobile infrastructure, and transform the mobile backhaul into a passive network segment in which traffic cannot be dynamically managed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Forced </a:t>
            </a:r>
            <a:r>
              <a:rPr lang="en-US" sz="2000" dirty="0"/>
              <a:t>by the limited flexibility of the current </a:t>
            </a:r>
            <a:r>
              <a:rPr lang="en-US" sz="2000" dirty="0" smtClean="0"/>
              <a:t>infrastructure, to </a:t>
            </a:r>
            <a:r>
              <a:rPr lang="en-US" sz="2000" dirty="0"/>
              <a:t>meet bandwidth and latency requirements despite </a:t>
            </a:r>
            <a:r>
              <a:rPr lang="en-US" sz="2000" dirty="0" smtClean="0"/>
              <a:t>the </a:t>
            </a:r>
            <a:r>
              <a:rPr lang="en-US" sz="2000" dirty="0"/>
              <a:t>increasing amount of traffic in their networks, mobile </a:t>
            </a:r>
            <a:r>
              <a:rPr lang="en-US" sz="2000" dirty="0" smtClean="0"/>
              <a:t>network operators </a:t>
            </a:r>
            <a:r>
              <a:rPr lang="en-US" sz="2000" dirty="0"/>
              <a:t>have been constantly increasing their </a:t>
            </a:r>
            <a:r>
              <a:rPr lang="en-US" sz="2000" dirty="0" smtClean="0"/>
              <a:t>network capacity.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To </a:t>
            </a:r>
            <a:r>
              <a:rPr lang="en-US" sz="2000" dirty="0" smtClean="0"/>
              <a:t>alleviate this </a:t>
            </a:r>
            <a:r>
              <a:rPr lang="en-US" sz="2000" dirty="0"/>
              <a:t>problem, motivated by cache-ability studies [2], [3], [4</a:t>
            </a:r>
            <a:r>
              <a:rPr lang="en-US" sz="2000" dirty="0" smtClean="0"/>
              <a:t>], edge </a:t>
            </a:r>
            <a:r>
              <a:rPr lang="en-US" sz="2000" dirty="0"/>
              <a:t>caching solutions have been explored recently [5], [6</a:t>
            </a:r>
            <a:r>
              <a:rPr lang="en-US" sz="2000" dirty="0" smtClean="0"/>
              <a:t>], and </a:t>
            </a:r>
            <a:r>
              <a:rPr lang="en-US" sz="2000" dirty="0"/>
              <a:t>commercial edge caching products have become </a:t>
            </a:r>
            <a:r>
              <a:rPr lang="en-US" sz="2000" dirty="0" smtClean="0"/>
              <a:t>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These solutions are, however, limited to the network edge, and since they do not allow to bypass GTP tunnels, they miss the potential benefits of in-network caching and dynamic traffic management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While </a:t>
            </a:r>
            <a:r>
              <a:rPr lang="en-US" sz="2000" dirty="0"/>
              <a:t>Software Defined Networking (SDN) is considered </a:t>
            </a:r>
            <a:r>
              <a:rPr lang="en-US" sz="2000" dirty="0" smtClean="0"/>
              <a:t>as an </a:t>
            </a:r>
            <a:r>
              <a:rPr lang="en-US" sz="2000" dirty="0"/>
              <a:t>enabler for the emerging 5G mobile backhaul </a:t>
            </a:r>
            <a:r>
              <a:rPr lang="en-US" sz="2000" dirty="0" smtClean="0"/>
              <a:t>architecture, co-existence </a:t>
            </a:r>
            <a:r>
              <a:rPr lang="en-US" sz="2000" dirty="0"/>
              <a:t>with EPS requires that an SDN-based </a:t>
            </a:r>
            <a:r>
              <a:rPr lang="en-US" sz="2000" dirty="0" smtClean="0"/>
              <a:t>backhaul would </a:t>
            </a:r>
            <a:r>
              <a:rPr lang="en-US" sz="2000" dirty="0"/>
              <a:t>have to support dynamic traffic management for </a:t>
            </a:r>
            <a:r>
              <a:rPr lang="en-US" sz="2000" dirty="0" smtClean="0"/>
              <a:t>the existing </a:t>
            </a:r>
            <a:r>
              <a:rPr lang="en-US" sz="2000" dirty="0"/>
              <a:t>architecture, without additional </a:t>
            </a:r>
            <a:r>
              <a:rPr lang="en-US" sz="2000" dirty="0" err="1" smtClean="0"/>
              <a:t>middleboxes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</a:t>
            </a:r>
            <a:r>
              <a:rPr lang="en-US" sz="2000" dirty="0" smtClean="0"/>
              <a:t>this paper </a:t>
            </a:r>
            <a:r>
              <a:rPr lang="en-US" sz="2000" dirty="0"/>
              <a:t>we propose a solution to enhance the mobile </a:t>
            </a:r>
            <a:r>
              <a:rPr lang="en-US" sz="2000" dirty="0" err="1" smtClean="0"/>
              <a:t>backhaul’s</a:t>
            </a:r>
            <a:r>
              <a:rPr lang="en-US" sz="2000" dirty="0" smtClean="0"/>
              <a:t> flexibility </a:t>
            </a:r>
            <a:r>
              <a:rPr lang="en-US" sz="2000" dirty="0"/>
              <a:t>based on SDN technology, compliant with </a:t>
            </a:r>
            <a:r>
              <a:rPr lang="en-US" sz="2000" dirty="0" smtClean="0"/>
              <a:t>the current architecture.</a:t>
            </a:r>
          </a:p>
          <a:p>
            <a:r>
              <a:rPr lang="en-US" sz="2000" dirty="0"/>
              <a:t>In particular we propose a </a:t>
            </a:r>
            <a:r>
              <a:rPr lang="en-US" sz="2000" dirty="0" smtClean="0"/>
              <a:t>user-space extension </a:t>
            </a:r>
            <a:r>
              <a:rPr lang="en-US" sz="2000" dirty="0"/>
              <a:t>to </a:t>
            </a:r>
            <a:r>
              <a:rPr lang="en-US" sz="2000" dirty="0" err="1"/>
              <a:t>OpenFlow</a:t>
            </a:r>
            <a:r>
              <a:rPr lang="en-US" sz="2000" dirty="0"/>
              <a:t> switches inside the mobile </a:t>
            </a:r>
            <a:r>
              <a:rPr lang="en-US" sz="2000" dirty="0" smtClean="0"/>
              <a:t>backhaul and </a:t>
            </a:r>
            <a:r>
              <a:rPr lang="en-US" sz="2000" dirty="0"/>
              <a:t>show the benefits of network </a:t>
            </a:r>
            <a:r>
              <a:rPr lang="en-US" sz="2000" dirty="0" smtClean="0"/>
              <a:t>devices’ programmability by </a:t>
            </a:r>
            <a:r>
              <a:rPr lang="en-US" sz="2000" dirty="0"/>
              <a:t>designing and prototyping a transparent cache </a:t>
            </a:r>
            <a:r>
              <a:rPr lang="en-US" sz="2000" dirty="0" smtClean="0"/>
              <a:t>service.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proposed </a:t>
            </a:r>
            <a:r>
              <a:rPr lang="en-US" sz="2000" dirty="0"/>
              <a:t>in-network caching system can be deployed on </a:t>
            </a:r>
            <a:r>
              <a:rPr lang="en-US" sz="2000" dirty="0" smtClean="0"/>
              <a:t>top of </a:t>
            </a:r>
            <a:r>
              <a:rPr lang="en-US" sz="2000" dirty="0" err="1"/>
              <a:t>OpenFlow</a:t>
            </a:r>
            <a:r>
              <a:rPr lang="en-US" sz="2000" dirty="0"/>
              <a:t> switches in order to reduce the excessive </a:t>
            </a:r>
            <a:r>
              <a:rPr lang="en-US" sz="2000" dirty="0" smtClean="0"/>
              <a:t>load observed </a:t>
            </a:r>
            <a:r>
              <a:rPr lang="en-US" sz="2000" dirty="0"/>
              <a:t>in the mobile backhaul network and can be </a:t>
            </a:r>
            <a:r>
              <a:rPr lang="en-US" sz="2000" dirty="0" smtClean="0"/>
              <a:t>offered by </a:t>
            </a:r>
            <a:r>
              <a:rPr lang="en-US" sz="2000" dirty="0"/>
              <a:t>the mobile network operators to Content Providers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main contributions of the paper are </a:t>
            </a:r>
            <a:endParaRPr lang="en-US" sz="2000" dirty="0" smtClean="0"/>
          </a:p>
          <a:p>
            <a:pPr lvl="1"/>
            <a:r>
              <a:rPr lang="en-US" sz="1600" dirty="0" smtClean="0"/>
              <a:t>(</a:t>
            </a:r>
            <a:r>
              <a:rPr lang="en-US" sz="1600" dirty="0" err="1"/>
              <a:t>i</a:t>
            </a:r>
            <a:r>
              <a:rPr lang="en-US" sz="1600" dirty="0"/>
              <a:t>) design </a:t>
            </a:r>
            <a:r>
              <a:rPr lang="en-US" sz="1600" dirty="0" smtClean="0"/>
              <a:t>space analysis </a:t>
            </a:r>
            <a:r>
              <a:rPr lang="en-US" sz="1600" dirty="0"/>
              <a:t>for the introduction of SDN inside the current </a:t>
            </a:r>
            <a:r>
              <a:rPr lang="en-US" sz="1600" dirty="0" smtClean="0"/>
              <a:t>mobile backhaul </a:t>
            </a:r>
            <a:r>
              <a:rPr lang="en-US" sz="1600" dirty="0"/>
              <a:t>architecture through the in-network caching use case</a:t>
            </a:r>
            <a:r>
              <a:rPr lang="en-US" sz="1600" dirty="0" smtClean="0"/>
              <a:t>; 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ii) design of a solution for transparent caching of </a:t>
            </a:r>
            <a:r>
              <a:rPr lang="en-US" sz="1600" dirty="0" smtClean="0"/>
              <a:t>MPEG DASH </a:t>
            </a:r>
            <a:r>
              <a:rPr lang="en-US" sz="1600" dirty="0"/>
              <a:t>multimedia content; </a:t>
            </a:r>
            <a:endParaRPr lang="en-US" sz="1600" dirty="0" smtClean="0"/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iii) prototype of SDN-enabled </a:t>
            </a:r>
            <a:r>
              <a:rPr lang="en-US" sz="1600" dirty="0" smtClean="0"/>
              <a:t>in network caching </a:t>
            </a:r>
            <a:r>
              <a:rPr lang="en-US" sz="1600" dirty="0"/>
              <a:t>solution compatible with current </a:t>
            </a:r>
            <a:r>
              <a:rPr lang="en-US" sz="1600" dirty="0" smtClean="0"/>
              <a:t>standards and </a:t>
            </a:r>
            <a:r>
              <a:rPr lang="en-US" sz="1600" dirty="0"/>
              <a:t>protocols; </a:t>
            </a:r>
            <a:endParaRPr lang="en-US" sz="1600" dirty="0" smtClean="0"/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iv) feasibility analysis of the 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1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400" dirty="0" smtClean="0"/>
              <a:t>II.	</a:t>
            </a:r>
            <a:r>
              <a:rPr lang="en-US" sz="2400" dirty="0" smtClean="0"/>
              <a:t>Background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a.</a:t>
            </a:r>
            <a:r>
              <a:rPr lang="en-US" sz="2000" dirty="0"/>
              <a:t> Mobile Backhaul </a:t>
            </a:r>
            <a:r>
              <a:rPr lang="en-US" sz="2000" dirty="0" smtClean="0"/>
              <a:t>Architecture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b.</a:t>
            </a:r>
            <a:r>
              <a:rPr lang="en-US" sz="2000" dirty="0"/>
              <a:t> MPEG DASH Streaming</a:t>
            </a:r>
            <a:endParaRPr lang="en-US" sz="20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III.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Transparent Caching in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he Mobile Backhaul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a.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Design and Function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Switch-based transparent caching for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LTE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IV.	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Prototyping and experimental evaluation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a. Prototype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b. Experiment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	c.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Throughput Performance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V.	Conclusion 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264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Backhaul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backhaul is the part of the mobile network that </a:t>
            </a:r>
            <a:r>
              <a:rPr lang="en-US" sz="2000" dirty="0" smtClean="0"/>
              <a:t>ties the </a:t>
            </a:r>
            <a:r>
              <a:rPr lang="en-US" sz="2000" dirty="0"/>
              <a:t>core, which connects to the Internet, to the antennas </a:t>
            </a:r>
            <a:r>
              <a:rPr lang="en-US" sz="2000" dirty="0" smtClean="0"/>
              <a:t>that provide </a:t>
            </a:r>
            <a:r>
              <a:rPr lang="en-US" sz="2000" dirty="0"/>
              <a:t>wireless access to mobile devices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Over the </a:t>
            </a:r>
            <a:r>
              <a:rPr lang="en-US" sz="2000" dirty="0" smtClean="0"/>
              <a:t>years mobile </a:t>
            </a:r>
            <a:r>
              <a:rPr lang="en-US" sz="2000" dirty="0"/>
              <a:t>backhaul evolved from a </a:t>
            </a:r>
            <a:r>
              <a:rPr lang="en-US" sz="2000" dirty="0" err="1"/>
              <a:t>plesiosynchronous</a:t>
            </a:r>
            <a:r>
              <a:rPr lang="en-US" sz="2000" dirty="0"/>
              <a:t> </a:t>
            </a:r>
            <a:r>
              <a:rPr lang="en-US" sz="2000" dirty="0" smtClean="0"/>
              <a:t>digital hierarchy </a:t>
            </a:r>
            <a:r>
              <a:rPr lang="en-US" sz="2000" dirty="0"/>
              <a:t>(PDH) and ATM transport to an Ethernet </a:t>
            </a:r>
            <a:r>
              <a:rPr lang="en-US" sz="2000" dirty="0" smtClean="0"/>
              <a:t>based transport </a:t>
            </a:r>
            <a:r>
              <a:rPr lang="en-US" sz="2000" dirty="0"/>
              <a:t>network, in which data are transmitted over </a:t>
            </a:r>
            <a:r>
              <a:rPr lang="en-US" sz="2000" dirty="0" smtClean="0"/>
              <a:t>IP.</a:t>
            </a:r>
          </a:p>
          <a:p>
            <a:endParaRPr lang="en-US" sz="2000" dirty="0" smtClean="0"/>
          </a:p>
          <a:p>
            <a:r>
              <a:rPr lang="en-US" sz="2000" dirty="0"/>
              <a:t>The MME is the key element of the mobile </a:t>
            </a:r>
            <a:r>
              <a:rPr lang="en-US" sz="2000" dirty="0" err="1"/>
              <a:t>backhaul’s</a:t>
            </a:r>
            <a:r>
              <a:rPr lang="en-US" sz="2000" dirty="0"/>
              <a:t> </a:t>
            </a:r>
            <a:r>
              <a:rPr lang="en-US" sz="2000" dirty="0" smtClean="0"/>
              <a:t>control plane </a:t>
            </a:r>
            <a:r>
              <a:rPr lang="en-US" sz="2000" dirty="0"/>
              <a:t>and is responsible for multiple control operations </a:t>
            </a:r>
            <a:r>
              <a:rPr lang="en-US" sz="2000" dirty="0" smtClean="0"/>
              <a:t>such as </a:t>
            </a:r>
            <a:r>
              <a:rPr lang="en-US" sz="2000" dirty="0"/>
              <a:t>UEs’ mapping, authentication, authorization, etc. </a:t>
            </a:r>
            <a:r>
              <a:rPr lang="en-US" sz="2000" dirty="0" smtClean="0"/>
              <a:t>Finally, the </a:t>
            </a:r>
            <a:r>
              <a:rPr lang="en-US" sz="2000" dirty="0"/>
              <a:t>PGW is the termination point of the mobile </a:t>
            </a:r>
            <a:r>
              <a:rPr lang="en-US" sz="2000" dirty="0" smtClean="0"/>
              <a:t>backhaul, and </a:t>
            </a:r>
            <a:r>
              <a:rPr lang="en-US" sz="2000" dirty="0"/>
              <a:t>connects the network to the Internet.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50936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分鏡腳本配置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102324</TotalTime>
  <Words>2403</Words>
  <Application>Microsoft Office PowerPoint</Application>
  <PresentationFormat>On-screen Show (4:3)</PresentationFormat>
  <Paragraphs>225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標楷體</vt:lpstr>
      <vt:lpstr>NimbusRomNo9L-Regu</vt:lpstr>
      <vt:lpstr>新細明體</vt:lpstr>
      <vt:lpstr>Times New Roman</vt:lpstr>
      <vt:lpstr>TimesNewRoman</vt:lpstr>
      <vt:lpstr>Wingdings</vt:lpstr>
      <vt:lpstr>Pixel</vt:lpstr>
      <vt:lpstr>分鏡腳本配置</vt:lpstr>
      <vt:lpstr>Enabling Transparent Caching in LTE Mobile Backhaul Networks with SDN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Mobile Backhaul Architecture</vt:lpstr>
      <vt:lpstr>MPEG DASH Streaming</vt:lpstr>
      <vt:lpstr>Outline</vt:lpstr>
      <vt:lpstr>TRANSPARENT CACHING IN THE MOBILE BACKHAUL</vt:lpstr>
      <vt:lpstr>TRANSPARENT CACHING IN THE MOBILE BACKHAUL</vt:lpstr>
      <vt:lpstr>TRANSPARENT CACHING IN THE MOBILE BACKHAUL</vt:lpstr>
      <vt:lpstr>TRANSPARENT CACHING IN THE MOBILE BACKHAUL</vt:lpstr>
      <vt:lpstr>Design and Function Placement</vt:lpstr>
      <vt:lpstr>Design and Function Placement</vt:lpstr>
      <vt:lpstr>Switch-based transparent caching for LTE</vt:lpstr>
      <vt:lpstr>Switch-based transparent caching for LTE</vt:lpstr>
      <vt:lpstr>Switch-based transparent caching for LTE</vt:lpstr>
      <vt:lpstr>Outline</vt:lpstr>
      <vt:lpstr>PROTOTYPING AND EXPERIMENTAL EVALUATION</vt:lpstr>
      <vt:lpstr>Prototype Implementation</vt:lpstr>
      <vt:lpstr>Prototype Implementation</vt:lpstr>
      <vt:lpstr>Experiment Methodology</vt:lpstr>
      <vt:lpstr>Throughput Performance</vt:lpstr>
      <vt:lpstr>DASH Streaming Performance</vt:lpstr>
      <vt:lpstr>Outline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vannes</dc:creator>
  <cp:lastModifiedBy>Farid_Wajdi</cp:lastModifiedBy>
  <cp:revision>3705</cp:revision>
  <cp:lastPrinted>1601-01-01T00:00:00Z</cp:lastPrinted>
  <dcterms:created xsi:type="dcterms:W3CDTF">1601-01-01T00:00:00Z</dcterms:created>
  <dcterms:modified xsi:type="dcterms:W3CDTF">2017-10-13T12:04:20Z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