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95" r:id="rId2"/>
  </p:sldMasterIdLst>
  <p:notesMasterIdLst>
    <p:notesMasterId r:id="rId30"/>
  </p:notesMasterIdLst>
  <p:handoutMasterIdLst>
    <p:handoutMasterId r:id="rId31"/>
  </p:handoutMasterIdLst>
  <p:sldIdLst>
    <p:sldId id="256" r:id="rId3"/>
    <p:sldId id="1500" r:id="rId4"/>
    <p:sldId id="1532" r:id="rId5"/>
    <p:sldId id="1353" r:id="rId6"/>
    <p:sldId id="1478" r:id="rId7"/>
    <p:sldId id="1455" r:id="rId8"/>
    <p:sldId id="1507" r:id="rId9"/>
    <p:sldId id="1533" r:id="rId10"/>
    <p:sldId id="1528" r:id="rId11"/>
    <p:sldId id="1531" r:id="rId12"/>
    <p:sldId id="1534" r:id="rId13"/>
    <p:sldId id="1495" r:id="rId14"/>
    <p:sldId id="1511" r:id="rId15"/>
    <p:sldId id="1535" r:id="rId16"/>
    <p:sldId id="1512" r:id="rId17"/>
    <p:sldId id="1439" r:id="rId18"/>
    <p:sldId id="1536" r:id="rId19"/>
    <p:sldId id="1454" r:id="rId20"/>
    <p:sldId id="1514" r:id="rId21"/>
    <p:sldId id="1521" r:id="rId22"/>
    <p:sldId id="1513" r:id="rId23"/>
    <p:sldId id="1537" r:id="rId24"/>
    <p:sldId id="1516" r:id="rId25"/>
    <p:sldId id="1527" r:id="rId26"/>
    <p:sldId id="1517" r:id="rId27"/>
    <p:sldId id="1538" r:id="rId28"/>
    <p:sldId id="1484" r:id="rId29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9474" autoAdjust="0"/>
  </p:normalViewPr>
  <p:slideViewPr>
    <p:cSldViewPr>
      <p:cViewPr varScale="1">
        <p:scale>
          <a:sx n="103" d="100"/>
          <a:sy n="103" d="100"/>
        </p:scale>
        <p:origin x="20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2DDE10-E154-45AA-9C89-091A85916E4B}" type="datetimeFigureOut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D20F6C-BC49-4773-98F5-094F77AD07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59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7C6D31-52E3-406E-AD21-AA1A3B681A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744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3B8FAE9-0D78-4A3C-BAD3-2ABD73A9E172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200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2877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34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802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236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05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66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57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079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722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0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28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F686-FFF0-460D-8155-2DF8A4EBC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2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5467-2E33-4DC0-A1F1-26FE4357E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7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8950" y="260350"/>
            <a:ext cx="2125663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229350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7648-8345-40E9-A2B4-13E62225D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99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3393-3263-4E5B-928F-3CA078B71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1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176713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684588"/>
            <a:ext cx="4176713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DE271-FCC2-402F-8E0C-1F61FAB31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16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22A5-0B0E-40DD-A2A0-9822335DE2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354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507413" cy="49672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5896A-9622-426F-8A0B-05F15D7FB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241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38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強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4"/>
          <p:cNvSpPr/>
          <p:nvPr/>
        </p:nvSpPr>
        <p:spPr>
          <a:xfrm>
            <a:off x="990600" y="2743200"/>
            <a:ext cx="2971800" cy="1652588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4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5A0A-4D6D-411B-A971-DCB8A4C596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5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375E4-F476-4B36-8A56-EF433FB236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5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91F9-F356-42D1-8C7B-95FB9CDCC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81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691EA-D763-4CDA-9112-4FB3A84D2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99F7-8559-47AD-A7E1-F361EF25A7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7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E5074-7802-41F6-AE86-7B3BA60A5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1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9860-8EF3-4864-AC26-AF57BCF78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4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48BE-B4B3-4FA4-BA2A-33DC7359F4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062663"/>
            <a:ext cx="439737" cy="385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64263"/>
            <a:ext cx="2133600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32661262-37A9-4CCE-AF43-CC34AF89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507413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08" r:id="rId14"/>
    <p:sldLayoutId id="21474846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2DB01-65F1-4AD0-BDB0-BFA347FA4DD3}" type="slidenum">
              <a:rPr lang="en-US" altLang="zh-TW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8839200" cy="2438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Comparison of SDN and NFV for Re-designing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LTE Packet Core</a:t>
            </a:r>
            <a:endParaRPr lang="zh-TW" altLang="zh-TW" sz="4400" b="1" dirty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6364" y="3298043"/>
            <a:ext cx="6537036" cy="1752600"/>
          </a:xfrm>
        </p:spPr>
        <p:txBody>
          <a:bodyPr/>
          <a:lstStyle/>
          <a:p>
            <a:r>
              <a:rPr kumimoji="0" lang="en-US" altLang="zh-TW" sz="2400" dirty="0" smtClean="0">
                <a:latin typeface="+mj-lt"/>
              </a:rPr>
              <a:t>Advisor	:</a:t>
            </a:r>
            <a:r>
              <a:rPr lang="en-US" sz="2400" cap="all" dirty="0" smtClean="0">
                <a:latin typeface="+mj-lt"/>
              </a:rPr>
              <a:t>PROFESSOR BIH-HWANG</a:t>
            </a:r>
            <a:r>
              <a:rPr lang="en-US" sz="2400" cap="all" dirty="0">
                <a:latin typeface="+mj-lt"/>
              </a:rPr>
              <a:t>, LEE</a:t>
            </a:r>
          </a:p>
          <a:p>
            <a:pPr eaLnBrk="1" hangingPunct="1">
              <a:tabLst>
                <a:tab pos="1162050" algn="l"/>
              </a:tabLst>
            </a:pPr>
            <a:r>
              <a:rPr lang="en-US" altLang="zh-TW" sz="2400" dirty="0" smtClean="0">
                <a:latin typeface="+mj-lt"/>
              </a:rPr>
              <a:t>Student		:Muhammad </a:t>
            </a:r>
            <a:r>
              <a:rPr lang="en-US" altLang="zh-TW" sz="2400" dirty="0" err="1" smtClean="0">
                <a:latin typeface="+mj-lt"/>
              </a:rPr>
              <a:t>Farid</a:t>
            </a:r>
            <a:r>
              <a:rPr lang="en-US" altLang="zh-TW" sz="2400" dirty="0" smtClean="0">
                <a:latin typeface="+mj-lt"/>
              </a:rPr>
              <a:t> </a:t>
            </a:r>
            <a:r>
              <a:rPr lang="en-US" altLang="zh-TW" sz="2400" dirty="0" err="1" smtClean="0">
                <a:latin typeface="+mj-lt"/>
              </a:rPr>
              <a:t>Wajdi</a:t>
            </a:r>
            <a:endParaRPr lang="en-US" altLang="zh-TW" sz="2400" dirty="0">
              <a:latin typeface="+mj-lt"/>
            </a:endParaRPr>
          </a:p>
          <a:p>
            <a:pPr eaLnBrk="1" hangingPunct="1">
              <a:tabLst>
                <a:tab pos="1162050" algn="l"/>
              </a:tabLst>
            </a:pPr>
            <a:r>
              <a:rPr lang="en-US" altLang="zh-TW" sz="2400" dirty="0" smtClean="0">
                <a:latin typeface="+mj-lt"/>
              </a:rPr>
              <a:t>Date		:2017/11/04</a:t>
            </a:r>
            <a:endParaRPr lang="en-US" altLang="zh-TW" sz="2400" dirty="0">
              <a:latin typeface="+mj-lt"/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152400" y="5410200"/>
            <a:ext cx="883920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sz="1400" dirty="0"/>
              <a:t> </a:t>
            </a:r>
            <a:r>
              <a:rPr lang="en-US" sz="1400" dirty="0" err="1"/>
              <a:t>Aman</a:t>
            </a:r>
            <a:r>
              <a:rPr lang="en-US" sz="1400" dirty="0"/>
              <a:t> Jain, </a:t>
            </a:r>
            <a:r>
              <a:rPr lang="en-US" sz="1400" dirty="0" err="1"/>
              <a:t>Sadagopan</a:t>
            </a:r>
            <a:r>
              <a:rPr lang="en-US" sz="1400" dirty="0"/>
              <a:t> N S, Sunny Kumar </a:t>
            </a:r>
            <a:r>
              <a:rPr lang="en-US" sz="1400" dirty="0" err="1"/>
              <a:t>Lohani</a:t>
            </a:r>
            <a:r>
              <a:rPr lang="en-US" sz="1400" dirty="0"/>
              <a:t>, </a:t>
            </a:r>
            <a:r>
              <a:rPr lang="en-US" sz="1400" dirty="0" err="1"/>
              <a:t>Mythili</a:t>
            </a:r>
            <a:r>
              <a:rPr lang="en-US" sz="1400" dirty="0"/>
              <a:t> </a:t>
            </a:r>
            <a:r>
              <a:rPr lang="en-US" sz="1400" dirty="0" err="1"/>
              <a:t>Vutukuru</a:t>
            </a:r>
            <a:endParaRPr lang="en-US" sz="1400" dirty="0"/>
          </a:p>
          <a:p>
            <a:r>
              <a:rPr lang="en-US" sz="1400" dirty="0"/>
              <a:t>Department of Computer Science and Engineering, Indian Institute of Technology, </a:t>
            </a:r>
            <a:r>
              <a:rPr lang="en-US" sz="1400" dirty="0" smtClean="0"/>
              <a:t>Bombay</a:t>
            </a:r>
          </a:p>
          <a:p>
            <a:r>
              <a:rPr lang="en-US" sz="1400" dirty="0"/>
              <a:t>2016 IEEE Conference on Network Function Virtualization and Software Defined Networks (</a:t>
            </a:r>
            <a:r>
              <a:rPr lang="en-US" sz="1400" dirty="0" smtClean="0"/>
              <a:t>NFV-SDN)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NFV-based EPC implementations have also seen </a:t>
            </a:r>
            <a:r>
              <a:rPr lang="en-US" sz="2400" dirty="0" smtClean="0"/>
              <a:t>significant interest </a:t>
            </a:r>
            <a:r>
              <a:rPr lang="en-US" sz="2400" dirty="0"/>
              <a:t>from academia and </a:t>
            </a:r>
            <a:r>
              <a:rPr lang="en-US" sz="2400" dirty="0" smtClean="0"/>
              <a:t>industry.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Authors in [13] </a:t>
            </a:r>
            <a:r>
              <a:rPr lang="en-US" sz="2400" dirty="0" smtClean="0"/>
              <a:t>evaluate a </a:t>
            </a:r>
            <a:r>
              <a:rPr lang="en-US" sz="2400" dirty="0"/>
              <a:t>commercial NFV-based EPC, and demonstrate that </a:t>
            </a:r>
            <a:r>
              <a:rPr lang="en-US" sz="2400" dirty="0" smtClean="0"/>
              <a:t>its performance</a:t>
            </a:r>
            <a:r>
              <a:rPr lang="en-US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match that of a hardware-based </a:t>
            </a:r>
            <a:r>
              <a:rPr lang="en-US" sz="2400" dirty="0" smtClean="0"/>
              <a:t>appliance.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In [15], </a:t>
            </a:r>
            <a:r>
              <a:rPr lang="en-US" sz="2400" dirty="0" smtClean="0"/>
              <a:t>the central </a:t>
            </a:r>
            <a:r>
              <a:rPr lang="en-US" sz="2400" dirty="0"/>
              <a:t>MME core node is distributed into multiple </a:t>
            </a:r>
            <a:r>
              <a:rPr lang="en-US" sz="2400" dirty="0" smtClean="0"/>
              <a:t>replicas and </a:t>
            </a:r>
            <a:r>
              <a:rPr lang="en-US" sz="2400" dirty="0"/>
              <a:t>pushed closer to the access edge, resulting in </a:t>
            </a:r>
            <a:r>
              <a:rPr lang="en-US" sz="2400" dirty="0" smtClean="0"/>
              <a:t>reduced latency </a:t>
            </a:r>
            <a:r>
              <a:rPr lang="en-US" sz="2400" dirty="0"/>
              <a:t>and better handover </a:t>
            </a:r>
            <a:r>
              <a:rPr lang="en-US" sz="2400" dirty="0" smtClean="0"/>
              <a:t>performance.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67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III.</a:t>
            </a:r>
            <a:r>
              <a:rPr lang="en-US" sz="2800" dirty="0"/>
              <a:t>	Background: LTE EPC Procedure</a:t>
            </a:r>
            <a:endParaRPr lang="en-US" sz="2800" dirty="0" smtClean="0"/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27477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 </a:t>
            </a:r>
            <a:r>
              <a:rPr lang="en-US" dirty="0" smtClean="0"/>
              <a:t>EPC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LTE </a:t>
            </a:r>
            <a:r>
              <a:rPr lang="en-US" sz="2400" dirty="0"/>
              <a:t>network is composed of two parts: a Radio </a:t>
            </a:r>
            <a:r>
              <a:rPr lang="en-US" sz="2400" dirty="0" smtClean="0"/>
              <a:t>Access Network </a:t>
            </a:r>
            <a:r>
              <a:rPr lang="en-US" sz="2400" dirty="0"/>
              <a:t>(RAN) and an Evolved Packet Core (</a:t>
            </a:r>
            <a:r>
              <a:rPr lang="en-US" sz="2400" dirty="0" smtClean="0"/>
              <a:t>EPC).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UE attach : </a:t>
            </a:r>
            <a:r>
              <a:rPr lang="en-US" sz="2400" dirty="0"/>
              <a:t>A UE that wishes to connect to an </a:t>
            </a:r>
            <a:r>
              <a:rPr lang="en-US" sz="2400" dirty="0" smtClean="0"/>
              <a:t>LTE network</a:t>
            </a:r>
            <a:r>
              <a:rPr lang="en-US" sz="2400" dirty="0"/>
              <a:t> </a:t>
            </a:r>
            <a:r>
              <a:rPr lang="en-US" sz="2400" dirty="0" smtClean="0"/>
              <a:t>sends </a:t>
            </a:r>
            <a:r>
              <a:rPr lang="en-US" sz="2400" dirty="0"/>
              <a:t>an attach request to the MME via its </a:t>
            </a:r>
            <a:r>
              <a:rPr lang="en-US" sz="2400" dirty="0" err="1"/>
              <a:t>eNodeB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MME proceeds to implement the various authentication </a:t>
            </a:r>
            <a:r>
              <a:rPr lang="en-US" sz="2400" dirty="0" smtClean="0"/>
              <a:t>and security </a:t>
            </a:r>
            <a:r>
              <a:rPr lang="en-US" sz="2400" dirty="0"/>
              <a:t>setup </a:t>
            </a:r>
            <a:r>
              <a:rPr lang="en-US" sz="2400" dirty="0" smtClean="0"/>
              <a:t>procedures.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Uplink/downlink UE data transfer : Once a UE attaches </a:t>
            </a:r>
            <a:r>
              <a:rPr lang="en-US" sz="2400" dirty="0" smtClean="0"/>
              <a:t>and establishes </a:t>
            </a:r>
            <a:r>
              <a:rPr lang="en-US" sz="2400" dirty="0"/>
              <a:t>a tunnel through the EPC, it can send/receive </a:t>
            </a:r>
            <a:r>
              <a:rPr lang="en-US" sz="2400" dirty="0" smtClean="0"/>
              <a:t>data to/from </a:t>
            </a:r>
            <a:r>
              <a:rPr lang="en-US" sz="2400" dirty="0"/>
              <a:t>the PDN via </a:t>
            </a:r>
            <a:r>
              <a:rPr lang="en-US" sz="2400" dirty="0" err="1"/>
              <a:t>eNodeB</a:t>
            </a:r>
            <a:r>
              <a:rPr lang="en-US" sz="2400" dirty="0"/>
              <a:t> and </a:t>
            </a:r>
            <a:r>
              <a:rPr lang="en-US" sz="2400" dirty="0" smtClean="0"/>
              <a:t>EPC.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5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 EPC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UE initiated detach: When a UE wishes to disconnect </a:t>
            </a:r>
            <a:r>
              <a:rPr lang="en-US" sz="2400" dirty="0" smtClean="0"/>
              <a:t>from the </a:t>
            </a:r>
            <a:r>
              <a:rPr lang="en-US" sz="2400" dirty="0"/>
              <a:t>mobile cellular network, it initiates a detach procedure. </a:t>
            </a:r>
            <a:r>
              <a:rPr lang="en-US" sz="2400" dirty="0" smtClean="0"/>
              <a:t>All state </a:t>
            </a:r>
            <a:r>
              <a:rPr lang="en-US" sz="2400" dirty="0"/>
              <a:t>associated with the UE, including its bearer, is </a:t>
            </a:r>
            <a:r>
              <a:rPr lang="en-US" sz="2400" dirty="0" smtClean="0"/>
              <a:t>cleared from </a:t>
            </a:r>
            <a:r>
              <a:rPr lang="en-US" sz="2400" dirty="0"/>
              <a:t>all the EPC </a:t>
            </a:r>
            <a:r>
              <a:rPr lang="en-US" sz="2400" dirty="0" smtClean="0"/>
              <a:t>components.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MME sends </a:t>
            </a:r>
            <a:r>
              <a:rPr lang="en-US" sz="2400" dirty="0" smtClean="0"/>
              <a:t>a detach </a:t>
            </a:r>
            <a:r>
              <a:rPr lang="en-US" sz="2400" dirty="0"/>
              <a:t>accept response to the UE via </a:t>
            </a:r>
            <a:r>
              <a:rPr lang="en-US" sz="2400" dirty="0" err="1"/>
              <a:t>eNodeB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8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III.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Background: LTE EPC Procedure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/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20817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SDN-BASED EPC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SDN a </a:t>
            </a:r>
            <a:r>
              <a:rPr lang="en-US" sz="2400" dirty="0"/>
              <a:t>separation </a:t>
            </a:r>
            <a:r>
              <a:rPr lang="en-US" sz="2400" dirty="0" smtClean="0"/>
              <a:t>of control </a:t>
            </a:r>
            <a:r>
              <a:rPr lang="en-US" sz="2400" dirty="0"/>
              <a:t>and data planes for the EPC </a:t>
            </a:r>
            <a:r>
              <a:rPr lang="en-US" sz="2400" dirty="0" smtClean="0"/>
              <a:t>Gateways SGW and PGW.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MME </a:t>
            </a:r>
            <a:r>
              <a:rPr lang="en-US" sz="2400" dirty="0"/>
              <a:t>is only a control plane </a:t>
            </a:r>
            <a:r>
              <a:rPr lang="en-US" sz="2400" dirty="0" smtClean="0"/>
              <a:t>entity. So </a:t>
            </a:r>
            <a:r>
              <a:rPr lang="en-US" sz="2400" dirty="0"/>
              <a:t>the MME, SGW-C and PGW-C run as applications on </a:t>
            </a:r>
            <a:r>
              <a:rPr lang="en-US" sz="2400" dirty="0" smtClean="0"/>
              <a:t>top of </a:t>
            </a:r>
            <a:r>
              <a:rPr lang="en-US" sz="2400" dirty="0"/>
              <a:t>an SDN controller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SGW-D and PGW-D are </a:t>
            </a:r>
            <a:r>
              <a:rPr lang="en-US" sz="2400" dirty="0" smtClean="0"/>
              <a:t>realized as </a:t>
            </a:r>
            <a:r>
              <a:rPr lang="en-US" sz="2400" dirty="0"/>
              <a:t>SDN (</a:t>
            </a:r>
            <a:r>
              <a:rPr lang="en-US" sz="2400" dirty="0" err="1"/>
              <a:t>OpenFlow</a:t>
            </a:r>
            <a:r>
              <a:rPr lang="en-US" sz="2400" dirty="0"/>
              <a:t>) switches which forward packets </a:t>
            </a:r>
            <a:r>
              <a:rPr lang="en-US" sz="2400" dirty="0" smtClean="0"/>
              <a:t>based on </a:t>
            </a:r>
            <a:r>
              <a:rPr lang="en-US" sz="2400" dirty="0"/>
              <a:t>the forwarding rules installed by the </a:t>
            </a:r>
            <a:r>
              <a:rPr lang="en-US" sz="2400" dirty="0" smtClean="0"/>
              <a:t>controller.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err="1" smtClean="0"/>
              <a:t>eNodeB</a:t>
            </a:r>
            <a:r>
              <a:rPr lang="en-US" sz="2400" dirty="0" smtClean="0"/>
              <a:t> </a:t>
            </a:r>
            <a:r>
              <a:rPr lang="en-US" sz="2400" dirty="0"/>
              <a:t>has an SDN switch apart from the radio </a:t>
            </a:r>
            <a:r>
              <a:rPr lang="en-US" sz="2400" dirty="0" smtClean="0"/>
              <a:t>components, which </a:t>
            </a:r>
            <a:r>
              <a:rPr lang="en-US" sz="2400" dirty="0"/>
              <a:t>contains the forwarding rules installed by the </a:t>
            </a:r>
            <a:r>
              <a:rPr lang="en-US" sz="2400" dirty="0" smtClean="0"/>
              <a:t>controller to </a:t>
            </a:r>
            <a:r>
              <a:rPr lang="en-US" sz="2400" dirty="0"/>
              <a:t>divert traffic to the EPC </a:t>
            </a:r>
            <a:r>
              <a:rPr lang="en-US" sz="2400" dirty="0" smtClean="0"/>
              <a:t>switches.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B6DABC-8EE0-4416-BE2E-BE5A12573CBA}" type="slidenum">
              <a:rPr lang="en-US" altLang="zh-TW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SDN-BASED EPC</a:t>
            </a:r>
            <a:endParaRPr lang="en-US" altLang="zh-TW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72369"/>
            <a:ext cx="8077200" cy="442619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US" altLang="zh-TW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12" y="1638731"/>
            <a:ext cx="5315776" cy="34934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5887863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NimbusRomNo9L-Regu"/>
              </a:rPr>
              <a:t>Fig. </a:t>
            </a:r>
            <a:r>
              <a:rPr lang="en-US" sz="1400" dirty="0" smtClean="0">
                <a:latin typeface="NimbusRomNo9L-Regu"/>
              </a:rPr>
              <a:t>1: </a:t>
            </a:r>
            <a:r>
              <a:rPr lang="en-US" sz="1400" dirty="0">
                <a:latin typeface="NimbusRomNo9L-Regu"/>
              </a:rPr>
              <a:t>SDN-based LTE EPC implementation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1425934"/>
            <a:ext cx="535379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III.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Background: LTE EPC Procedure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/>
              <a:t>V</a:t>
            </a:r>
            <a:r>
              <a:rPr lang="en-US" altLang="zh-TW" sz="2800" dirty="0" smtClean="0"/>
              <a:t>.	</a:t>
            </a:r>
            <a:r>
              <a:rPr lang="en-US" sz="2800" dirty="0" smtClean="0"/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26983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NFV-BASED EPC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6"/>
            <a:ext cx="8507413" cy="4967287"/>
          </a:xfrm>
        </p:spPr>
        <p:txBody>
          <a:bodyPr/>
          <a:lstStyle/>
          <a:p>
            <a:r>
              <a:rPr lang="en-US" sz="2400" dirty="0"/>
              <a:t>The core network </a:t>
            </a:r>
            <a:r>
              <a:rPr lang="en-US" sz="2400" dirty="0" smtClean="0"/>
              <a:t>functions of </a:t>
            </a:r>
            <a:r>
              <a:rPr lang="en-US" sz="2400" dirty="0"/>
              <a:t>the EPC (MME, HSS, SGW and PGW) are built as </a:t>
            </a:r>
            <a:r>
              <a:rPr lang="en-US" sz="2400" dirty="0" smtClean="0"/>
              <a:t>software modules</a:t>
            </a:r>
            <a:r>
              <a:rPr lang="en-US" sz="2400" dirty="0"/>
              <a:t>, and are run on VMs hosted on a private </a:t>
            </a:r>
            <a:r>
              <a:rPr lang="en-US" sz="2400" dirty="0" smtClean="0"/>
              <a:t>cloud.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simulation </a:t>
            </a:r>
            <a:r>
              <a:rPr lang="en-US" sz="2400" dirty="0"/>
              <a:t>also built </a:t>
            </a:r>
            <a:r>
              <a:rPr lang="en-US" sz="2400" dirty="0" smtClean="0"/>
              <a:t>a RAN-simulator </a:t>
            </a:r>
            <a:r>
              <a:rPr lang="en-US" sz="2400" dirty="0"/>
              <a:t>module that combines the functionalities of </a:t>
            </a:r>
            <a:r>
              <a:rPr lang="en-US" sz="2400" dirty="0" smtClean="0"/>
              <a:t>the </a:t>
            </a:r>
            <a:r>
              <a:rPr lang="en-US" sz="2400" dirty="0"/>
              <a:t>UE and </a:t>
            </a:r>
            <a:r>
              <a:rPr lang="en-US" sz="2400" dirty="0" err="1"/>
              <a:t>eNodeB</a:t>
            </a:r>
            <a:r>
              <a:rPr lang="en-US" sz="2400" dirty="0"/>
              <a:t> into a single logical entity for the </a:t>
            </a:r>
            <a:r>
              <a:rPr lang="en-US" sz="2400" dirty="0" smtClean="0"/>
              <a:t>purpose of </a:t>
            </a:r>
            <a:r>
              <a:rPr lang="en-US" sz="2400" dirty="0"/>
              <a:t>generating traffic to our </a:t>
            </a:r>
            <a:r>
              <a:rPr lang="en-US" sz="2400" dirty="0" smtClean="0"/>
              <a:t>EPC.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We use </a:t>
            </a:r>
            <a:r>
              <a:rPr lang="en-US" sz="2400" dirty="0" err="1"/>
              <a:t>tun</a:t>
            </a:r>
            <a:r>
              <a:rPr lang="en-US" sz="2400" dirty="0"/>
              <a:t> devices to perform </a:t>
            </a:r>
            <a:r>
              <a:rPr lang="en-US" sz="2400" dirty="0" smtClean="0"/>
              <a:t>GTP encapsulations and </a:t>
            </a:r>
            <a:r>
              <a:rPr lang="en-US" sz="2400" dirty="0" err="1" smtClean="0"/>
              <a:t>decapsulations</a:t>
            </a:r>
            <a:r>
              <a:rPr lang="en-US" sz="2400" dirty="0" smtClean="0"/>
              <a:t> </a:t>
            </a:r>
            <a:r>
              <a:rPr lang="en-US" sz="2400" dirty="0"/>
              <a:t>of TCP traffic at the </a:t>
            </a:r>
            <a:r>
              <a:rPr lang="en-US" sz="2400" dirty="0" smtClean="0"/>
              <a:t>source and sink.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NFV-BASED EPC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of the EPC components (MME, SGW, PGW, HSS) </a:t>
            </a:r>
            <a:r>
              <a:rPr lang="en-US" sz="2400" dirty="0" smtClean="0"/>
              <a:t>is implemented </a:t>
            </a:r>
            <a:r>
              <a:rPr lang="en-US" sz="2400" dirty="0"/>
              <a:t>as a multi-threaded server that services </a:t>
            </a:r>
            <a:r>
              <a:rPr lang="en-US" sz="2400" dirty="0" smtClean="0"/>
              <a:t>requests (e.g</a:t>
            </a:r>
            <a:r>
              <a:rPr lang="en-US" sz="2400" dirty="0"/>
              <a:t>., UE attach request) from the downstream nodes and </a:t>
            </a:r>
            <a:r>
              <a:rPr lang="en-US" sz="2400" dirty="0" smtClean="0"/>
              <a:t>sends responses back.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MME </a:t>
            </a:r>
            <a:r>
              <a:rPr lang="en-US" sz="2400" dirty="0"/>
              <a:t>application module uses a multi-threaded SCTP </a:t>
            </a:r>
            <a:r>
              <a:rPr lang="en-US" sz="2400" dirty="0" smtClean="0"/>
              <a:t>server to </a:t>
            </a:r>
            <a:r>
              <a:rPr lang="en-US" sz="2400" dirty="0"/>
              <a:t>handle requests from the downstream </a:t>
            </a:r>
            <a:r>
              <a:rPr lang="en-US" sz="2400" dirty="0" err="1" smtClean="0"/>
              <a:t>eNodeB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EPC gateways are built around a </a:t>
            </a:r>
            <a:r>
              <a:rPr lang="en-US" sz="2400" dirty="0" smtClean="0"/>
              <a:t>multi-threaded UDP </a:t>
            </a:r>
            <a:r>
              <a:rPr lang="en-US" sz="2400" dirty="0"/>
              <a:t>server, because the protocol stack of the gateways </a:t>
            </a:r>
            <a:r>
              <a:rPr lang="en-US" sz="2400" dirty="0" smtClean="0"/>
              <a:t>uses UDP </a:t>
            </a:r>
            <a:r>
              <a:rPr lang="en-US" sz="2400" dirty="0"/>
              <a:t>to communicate with the other components.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/>
              <a:t>II.	</a:t>
            </a:r>
            <a:r>
              <a:rPr lang="en-US" altLang="zh-TW" sz="2800" dirty="0" smtClean="0"/>
              <a:t>Related Work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III.</a:t>
            </a:r>
            <a:r>
              <a:rPr lang="en-US" sz="2800" dirty="0"/>
              <a:t>	Background: LTE EPC Procedure</a:t>
            </a:r>
            <a:endParaRPr lang="en-US" sz="2800" dirty="0" smtClean="0"/>
          </a:p>
          <a:p>
            <a:pPr marL="0" indent="0">
              <a:buNone/>
            </a:pPr>
            <a:r>
              <a:rPr lang="en-US" altLang="zh-TW" sz="2800" dirty="0" smtClean="0"/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/>
              <a:t>V</a:t>
            </a:r>
            <a:r>
              <a:rPr lang="en-US" altLang="zh-TW" sz="2800" dirty="0" smtClean="0"/>
              <a:t>.	</a:t>
            </a:r>
            <a:r>
              <a:rPr lang="en-US" sz="2800" dirty="0" smtClean="0"/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/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/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40874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NFV-BASED EPC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Multi-threaded SCTP Server Architecture : The SCTP server architecture consists of a single master thread and several worker threads. The master thread communicates with each of the worker threads via a logical Unix pipe The master thread listens for incoming client connections on a stream socket and creates an additional socket file descriptor for every new SCTP client that is </a:t>
            </a:r>
            <a:r>
              <a:rPr lang="en-US" sz="2400" dirty="0" smtClean="0"/>
              <a:t>accepted.</a:t>
            </a:r>
          </a:p>
          <a:p>
            <a:r>
              <a:rPr lang="en-US" sz="2400" dirty="0" smtClean="0"/>
              <a:t>Multi-threaded </a:t>
            </a:r>
            <a:r>
              <a:rPr lang="en-US" sz="2400" dirty="0"/>
              <a:t>UDP Server </a:t>
            </a:r>
            <a:r>
              <a:rPr lang="en-US" sz="2400" dirty="0" smtClean="0"/>
              <a:t>Architecture :The UDP server </a:t>
            </a:r>
            <a:r>
              <a:rPr lang="en-US" sz="2400" dirty="0"/>
              <a:t>at the gateways consists of a single datagram </a:t>
            </a:r>
            <a:r>
              <a:rPr lang="en-US" sz="2400" dirty="0" smtClean="0"/>
              <a:t>socket being </a:t>
            </a:r>
            <a:r>
              <a:rPr lang="en-US" sz="2400" dirty="0"/>
              <a:t>serviced by multiple server </a:t>
            </a:r>
            <a:r>
              <a:rPr lang="en-US" sz="2400" dirty="0" smtClean="0"/>
              <a:t>threads,</a:t>
            </a:r>
            <a:r>
              <a:rPr lang="en-US" sz="2400" dirty="0"/>
              <a:t> All server </a:t>
            </a:r>
            <a:r>
              <a:rPr lang="en-US" sz="2400" dirty="0" smtClean="0"/>
              <a:t>threads try </a:t>
            </a:r>
            <a:r>
              <a:rPr lang="en-US" sz="2400" dirty="0"/>
              <a:t>to read a UDP packet from the common shared </a:t>
            </a:r>
            <a:r>
              <a:rPr lang="en-US" sz="2400" dirty="0" smtClean="0"/>
              <a:t>socket </a:t>
            </a:r>
            <a:r>
              <a:rPr lang="en-US" sz="2400" dirty="0"/>
              <a:t>The thread that succeeds in reading the packet is </a:t>
            </a:r>
            <a:r>
              <a:rPr lang="en-US" sz="2400" dirty="0" smtClean="0"/>
              <a:t>responsible for </a:t>
            </a:r>
            <a:r>
              <a:rPr lang="en-US" sz="2400" dirty="0"/>
              <a:t>processing the request and sending a response back </a:t>
            </a:r>
            <a:r>
              <a:rPr lang="en-US" sz="2400" dirty="0" smtClean="0"/>
              <a:t>to the </a:t>
            </a:r>
            <a:r>
              <a:rPr lang="en-US" sz="2400" dirty="0"/>
              <a:t>downstream </a:t>
            </a:r>
            <a:r>
              <a:rPr lang="en-US" sz="2400" dirty="0" smtClean="0"/>
              <a:t>node.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1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NFV-BASED EPC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2590800" y="4869159"/>
            <a:ext cx="5945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NimbusRomNo9L-Regu"/>
              </a:rPr>
              <a:t>Fig. 2: NFV-based </a:t>
            </a:r>
            <a:r>
              <a:rPr lang="en-US" sz="1400" dirty="0">
                <a:latin typeface="NimbusRomNo9L-Regu"/>
              </a:rPr>
              <a:t>LTE EPC </a:t>
            </a:r>
            <a:r>
              <a:rPr lang="en-US" sz="1400" dirty="0" smtClean="0">
                <a:latin typeface="NimbusRomNo9L-Regu"/>
              </a:rPr>
              <a:t> implementation</a:t>
            </a:r>
            <a:r>
              <a:rPr lang="en-US" sz="1400" dirty="0">
                <a:latin typeface="NimbusRomNo9L-Regu"/>
              </a:rPr>
              <a:t>.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39219"/>
            <a:ext cx="4982743" cy="2287587"/>
          </a:xfrm>
        </p:spPr>
      </p:pic>
    </p:spTree>
    <p:extLst>
      <p:ext uri="{BB962C8B-B14F-4D97-AF65-F5344CB8AC3E}">
        <p14:creationId xmlns:p14="http://schemas.microsoft.com/office/powerpoint/2010/main" val="26547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III.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Background: LTE EPC Procedure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/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3862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plane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602860" y="478422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NimbusRomNo9L-Regu"/>
              </a:rPr>
              <a:t>Fig. </a:t>
            </a:r>
            <a:r>
              <a:rPr lang="en-US" sz="1100" dirty="0" smtClean="0">
                <a:latin typeface="NimbusRomNo9L-Regu"/>
              </a:rPr>
              <a:t>3: </a:t>
            </a:r>
            <a:r>
              <a:rPr lang="en-US" sz="1100" dirty="0">
                <a:latin typeface="NimbusRomNo9L-Regu"/>
              </a:rPr>
              <a:t>SDN EPC: Registration throughput vs. no. UEs.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5174860" y="483461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NimbusRomNo9L-Regu"/>
              </a:rPr>
              <a:t>Fig. </a:t>
            </a:r>
            <a:r>
              <a:rPr lang="en-US" sz="1100" dirty="0" smtClean="0">
                <a:latin typeface="NimbusRomNo9L-Regu"/>
              </a:rPr>
              <a:t>4: </a:t>
            </a:r>
            <a:r>
              <a:rPr lang="en-US" sz="1100" dirty="0">
                <a:latin typeface="NimbusRomNo9L-Regu"/>
              </a:rPr>
              <a:t>NFV EPC: Registration throughput vs. no. UEs.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2" y="1974896"/>
            <a:ext cx="4201111" cy="2791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1" y="1974896"/>
            <a:ext cx="4153480" cy="26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 performance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7" y="2046871"/>
            <a:ext cx="3763256" cy="2795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97" y="2130048"/>
            <a:ext cx="3537216" cy="27950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532342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NimbusRomNo9L-Regu"/>
              </a:rPr>
              <a:t>Fig. </a:t>
            </a:r>
            <a:r>
              <a:rPr lang="en-US" sz="1200" dirty="0">
                <a:latin typeface="NimbusRomNo9L-Regu"/>
              </a:rPr>
              <a:t>5</a:t>
            </a:r>
            <a:r>
              <a:rPr lang="en-US" sz="1200" dirty="0" smtClean="0">
                <a:latin typeface="NimbusRomNo9L-Regu"/>
              </a:rPr>
              <a:t>: SDN EPC: Data plane throughput vs. input load.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029200" y="530963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NimbusRomNo9L-Regu"/>
              </a:rPr>
              <a:t>Fig. 6</a:t>
            </a:r>
            <a:r>
              <a:rPr lang="en-US" sz="1200" dirty="0" smtClean="0">
                <a:latin typeface="NimbusRomNo9L-Regu"/>
              </a:rPr>
              <a:t>: </a:t>
            </a:r>
            <a:r>
              <a:rPr lang="en-US" sz="1200" dirty="0">
                <a:latin typeface="NimbusRomNo9L-Regu"/>
              </a:rPr>
              <a:t>NFV EPC: Data plane throughput vs. input load.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43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plane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8" name="Rectangle 7"/>
          <p:cNvSpPr/>
          <p:nvPr/>
        </p:nvSpPr>
        <p:spPr>
          <a:xfrm>
            <a:off x="912333" y="4794056"/>
            <a:ext cx="25282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atin typeface="NimbusRomNo9L-Regu"/>
              </a:rPr>
              <a:t>Fig. 7</a:t>
            </a:r>
            <a:r>
              <a:rPr lang="en-US" sz="1100" dirty="0" smtClean="0">
                <a:latin typeface="NimbusRomNo9L-Regu"/>
              </a:rPr>
              <a:t>: </a:t>
            </a:r>
            <a:r>
              <a:rPr lang="en-US" sz="1100" dirty="0">
                <a:latin typeface="NimbusRomNo9L-Regu"/>
              </a:rPr>
              <a:t>SDN EPC: Data plane latency.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297087" y="4794056"/>
            <a:ext cx="25122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NimbusRomNo9L-Regu"/>
              </a:rPr>
              <a:t>Fig. 8</a:t>
            </a:r>
            <a:r>
              <a:rPr lang="en-US" sz="1100" dirty="0" smtClean="0">
                <a:latin typeface="NimbusRomNo9L-Regu"/>
              </a:rPr>
              <a:t>: </a:t>
            </a:r>
            <a:r>
              <a:rPr lang="en-US" sz="1100" dirty="0">
                <a:latin typeface="NimbusRomNo9L-Regu"/>
              </a:rPr>
              <a:t>NFV EPC: Data plane latency.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6" y="2086931"/>
            <a:ext cx="3991532" cy="2399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92" y="2086930"/>
            <a:ext cx="4058216" cy="25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III.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Background: LTE EPC Procedure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/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26883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presented two implementations of </a:t>
            </a:r>
            <a:r>
              <a:rPr lang="en-US" sz="2400" dirty="0" smtClean="0"/>
              <a:t>the LTE </a:t>
            </a:r>
            <a:r>
              <a:rPr lang="en-US" sz="2400" dirty="0"/>
              <a:t>EPC, one based on the principles of SDN, and </a:t>
            </a:r>
            <a:r>
              <a:rPr lang="en-US" sz="2400" dirty="0" smtClean="0"/>
              <a:t>the other </a:t>
            </a:r>
            <a:r>
              <a:rPr lang="en-US" sz="2400" dirty="0"/>
              <a:t>based on the idea </a:t>
            </a:r>
            <a:r>
              <a:rPr lang="en-US" sz="2400" dirty="0" smtClean="0"/>
              <a:t>of NFV.</a:t>
            </a:r>
          </a:p>
          <a:p>
            <a:r>
              <a:rPr lang="en-US" sz="2400" dirty="0" smtClean="0"/>
              <a:t>Our </a:t>
            </a:r>
            <a:r>
              <a:rPr lang="en-US" sz="2400" dirty="0"/>
              <a:t>results show that an SDN-based EPC is a </a:t>
            </a:r>
            <a:r>
              <a:rPr lang="en-US" sz="2400" dirty="0" smtClean="0"/>
              <a:t>better design </a:t>
            </a:r>
            <a:r>
              <a:rPr lang="en-US" sz="2400" dirty="0"/>
              <a:t>choice when handling large amounts of data </a:t>
            </a:r>
            <a:r>
              <a:rPr lang="en-US" sz="2400" dirty="0" smtClean="0"/>
              <a:t>traffic, since </a:t>
            </a:r>
            <a:r>
              <a:rPr lang="en-US" sz="2400" dirty="0"/>
              <a:t>it incurs lesser overhead when forwarding packets </a:t>
            </a:r>
            <a:r>
              <a:rPr lang="en-US" sz="2400" dirty="0" smtClean="0"/>
              <a:t>from the </a:t>
            </a:r>
            <a:r>
              <a:rPr lang="en-US" sz="2400" dirty="0"/>
              <a:t>kernel or the switching hardware, as compared to an </a:t>
            </a:r>
            <a:r>
              <a:rPr lang="en-US" sz="2400" dirty="0" smtClean="0"/>
              <a:t>NFV setup </a:t>
            </a:r>
            <a:r>
              <a:rPr lang="en-US" sz="2400" dirty="0"/>
              <a:t>that makes forwarding decisions in user space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Other </a:t>
            </a:r>
            <a:r>
              <a:rPr lang="en-US" sz="2400" dirty="0"/>
              <a:t>hand, an NFV-based EPC setup is better at handling large signaling load, because communicating every signaling message with the controller and processing the resulting rule updates quickly overwhelms the SDN switches.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III.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Background: LTE EPC Procedure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2667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B6DABC-8EE0-4416-BE2E-BE5A12573CBA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Introduction</a:t>
            </a:r>
            <a:endParaRPr kumimoji="0" lang="en-US" altLang="zh-TW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Mobile cellular networks have witnessed an abrupt </a:t>
            </a:r>
            <a:r>
              <a:rPr lang="en-US" sz="2400" dirty="0" smtClean="0"/>
              <a:t>increase in </a:t>
            </a:r>
            <a:r>
              <a:rPr lang="en-US" sz="2400" dirty="0"/>
              <a:t>the volume of data traffic due to growing user </a:t>
            </a:r>
            <a:r>
              <a:rPr lang="en-US" sz="2400" dirty="0" smtClean="0"/>
              <a:t>demands and </a:t>
            </a:r>
            <a:r>
              <a:rPr lang="en-US" sz="2400" dirty="0"/>
              <a:t>an almost pervasive presence of modern gadgets such </a:t>
            </a:r>
            <a:r>
              <a:rPr lang="en-US" sz="2400" dirty="0" smtClean="0"/>
              <a:t>as smart </a:t>
            </a:r>
            <a:r>
              <a:rPr lang="en-US" sz="2400" dirty="0"/>
              <a:t>phones and </a:t>
            </a:r>
            <a:r>
              <a:rPr lang="en-US" sz="2400" dirty="0" smtClean="0"/>
              <a:t>tablets.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Current telecom </a:t>
            </a:r>
            <a:r>
              <a:rPr lang="en-US" sz="2400" dirty="0"/>
              <a:t>network architectures are expected to face </a:t>
            </a:r>
            <a:r>
              <a:rPr lang="en-US" sz="2400" dirty="0" smtClean="0"/>
              <a:t>difficulties scaling </a:t>
            </a:r>
            <a:r>
              <a:rPr lang="en-US" sz="2400" dirty="0"/>
              <a:t>to this load, causing mobile operators to look for </a:t>
            </a:r>
            <a:r>
              <a:rPr lang="en-US" sz="2400" dirty="0" smtClean="0"/>
              <a:t>new alternatives </a:t>
            </a:r>
            <a:r>
              <a:rPr lang="en-US" sz="2400" dirty="0"/>
              <a:t>to overcome this </a:t>
            </a:r>
            <a:r>
              <a:rPr lang="en-US" sz="2400" dirty="0" smtClean="0"/>
              <a:t>challenge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Let us consider </a:t>
            </a:r>
            <a:r>
              <a:rPr lang="en-US" sz="2400" dirty="0" smtClean="0"/>
              <a:t>the particular </a:t>
            </a:r>
            <a:r>
              <a:rPr lang="en-US" sz="2400" dirty="0"/>
              <a:t>case of the popular mobile packet core </a:t>
            </a:r>
            <a:r>
              <a:rPr lang="en-US" sz="2400" dirty="0" smtClean="0"/>
              <a:t>architecture in </a:t>
            </a:r>
            <a:r>
              <a:rPr lang="en-US" sz="2400" dirty="0"/>
              <a:t>use today, the 4G/LTE </a:t>
            </a:r>
            <a:r>
              <a:rPr lang="en-US" sz="2400" dirty="0" smtClean="0"/>
              <a:t>EPC.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2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well-known problems with the </a:t>
            </a:r>
            <a:r>
              <a:rPr lang="en-US" sz="2400" dirty="0" smtClean="0"/>
              <a:t>traditional EPC architecture are :</a:t>
            </a:r>
          </a:p>
          <a:p>
            <a:pPr lvl="1"/>
            <a:r>
              <a:rPr lang="en-US" sz="2400" dirty="0" smtClean="0"/>
              <a:t>Cost</a:t>
            </a:r>
          </a:p>
          <a:p>
            <a:pPr lvl="1"/>
            <a:r>
              <a:rPr lang="en-US" sz="2400" dirty="0" smtClean="0"/>
              <a:t>Flexibility</a:t>
            </a:r>
          </a:p>
          <a:p>
            <a:pPr lvl="1"/>
            <a:r>
              <a:rPr lang="en-US" sz="2400" dirty="0" smtClean="0"/>
              <a:t>Scalability</a:t>
            </a:r>
          </a:p>
          <a:p>
            <a:pPr lvl="1"/>
            <a:r>
              <a:rPr lang="en-US" sz="2400" dirty="0"/>
              <a:t>Signaling </a:t>
            </a:r>
            <a:r>
              <a:rPr lang="en-US" sz="2400" dirty="0" smtClean="0"/>
              <a:t>overheads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is an immediate need </a:t>
            </a:r>
            <a:r>
              <a:rPr lang="en-US" sz="2400" dirty="0" smtClean="0"/>
              <a:t>to re-design </a:t>
            </a:r>
            <a:r>
              <a:rPr lang="en-US" sz="2400" dirty="0"/>
              <a:t>the LTE packet core network to make it more </a:t>
            </a:r>
            <a:r>
              <a:rPr lang="en-US" sz="2400" dirty="0" smtClean="0"/>
              <a:t>scalable, flexible</a:t>
            </a:r>
            <a:r>
              <a:rPr lang="en-US" sz="2400" dirty="0"/>
              <a:t>, and cost effective in the coming </a:t>
            </a:r>
            <a:r>
              <a:rPr lang="en-US" sz="2400" dirty="0" smtClean="0"/>
              <a:t>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Several new </a:t>
            </a:r>
            <a:r>
              <a:rPr lang="en-US" sz="2400" dirty="0"/>
              <a:t>architectures for the LTE EPC have been proposed </a:t>
            </a:r>
            <a:r>
              <a:rPr lang="en-US" sz="2400" dirty="0" smtClean="0"/>
              <a:t>recently (the </a:t>
            </a:r>
            <a:r>
              <a:rPr lang="en-US" sz="2400" dirty="0"/>
              <a:t>emerging trends of Software Defined Networking (</a:t>
            </a:r>
            <a:r>
              <a:rPr lang="en-US" sz="2400" dirty="0" smtClean="0"/>
              <a:t>SDN) and </a:t>
            </a:r>
            <a:r>
              <a:rPr lang="en-US" sz="2400" dirty="0"/>
              <a:t>Network Functions Virtualization </a:t>
            </a:r>
            <a:r>
              <a:rPr lang="en-US" sz="2400" dirty="0" smtClean="0"/>
              <a:t>(NFV).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SDN is a new paradigm which decouples the network control functions (control plane) and the forwarding functions (data plane), </a:t>
            </a:r>
            <a:r>
              <a:rPr lang="en-US" sz="2400" dirty="0"/>
              <a:t>enabling network administrators to program the network in a dynamic and flexible </a:t>
            </a:r>
            <a:r>
              <a:rPr lang="en-US" sz="2400" dirty="0" smtClean="0"/>
              <a:t>manner.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/>
              <a:t>The control plane is built in software </a:t>
            </a:r>
            <a:r>
              <a:rPr lang="en-US" sz="2400" dirty="0" smtClean="0"/>
              <a:t>as applications </a:t>
            </a:r>
            <a:r>
              <a:rPr lang="en-US" sz="2400" dirty="0"/>
              <a:t>running on top of a controller, whereas </a:t>
            </a:r>
            <a:r>
              <a:rPr lang="en-US" sz="2400" dirty="0" smtClean="0"/>
              <a:t>general purpose </a:t>
            </a:r>
            <a:r>
              <a:rPr lang="en-US" sz="2400" dirty="0"/>
              <a:t>switches constitute the data </a:t>
            </a:r>
            <a:r>
              <a:rPr lang="en-US" sz="2400" dirty="0" smtClean="0"/>
              <a:t>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B6DABC-8EE0-4416-BE2E-BE5A12573CBA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Introduction</a:t>
            </a:r>
            <a:endParaRPr kumimoji="0" lang="en-US" altLang="zh-TW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NFV is another network architecture concept that has </a:t>
            </a:r>
            <a:r>
              <a:rPr lang="en-US" sz="2400" dirty="0" smtClean="0"/>
              <a:t>gathered significant </a:t>
            </a:r>
            <a:r>
              <a:rPr lang="en-US" sz="2400" dirty="0"/>
              <a:t>interest recently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NFV proposes that </a:t>
            </a:r>
            <a:r>
              <a:rPr lang="en-US" sz="2400" dirty="0" smtClean="0"/>
              <a:t>network functions </a:t>
            </a:r>
            <a:r>
              <a:rPr lang="en-US" sz="2400" dirty="0"/>
              <a:t>(e.g., functionality of components such as </a:t>
            </a:r>
            <a:r>
              <a:rPr lang="en-US" sz="2400" dirty="0" smtClean="0"/>
              <a:t>MME,SGW</a:t>
            </a:r>
            <a:r>
              <a:rPr lang="en-US" sz="2400" dirty="0"/>
              <a:t>, PGW) should migrate from custom hardware </a:t>
            </a:r>
            <a:r>
              <a:rPr lang="en-US" sz="2400" dirty="0" smtClean="0"/>
              <a:t>equipment to </a:t>
            </a:r>
            <a:r>
              <a:rPr lang="en-US" sz="2400" dirty="0"/>
              <a:t>virtualized software </a:t>
            </a:r>
            <a:r>
              <a:rPr lang="en-US" sz="2400" dirty="0" smtClean="0"/>
              <a:t>appliances.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NFV greatly reduces </a:t>
            </a:r>
            <a:r>
              <a:rPr lang="en-US" sz="2400" dirty="0" smtClean="0"/>
              <a:t>the cost </a:t>
            </a:r>
            <a:r>
              <a:rPr lang="en-US" sz="2400" dirty="0"/>
              <a:t>and complexity of implementing network functions, </a:t>
            </a:r>
            <a:r>
              <a:rPr lang="en-US" sz="2400" dirty="0" smtClean="0"/>
              <a:t>by having </a:t>
            </a:r>
            <a:r>
              <a:rPr lang="en-US" sz="2400" dirty="0"/>
              <a:t>network functions run on clusters of virtual </a:t>
            </a:r>
            <a:r>
              <a:rPr lang="en-US" sz="2400" dirty="0" smtClean="0"/>
              <a:t>machines (VMs</a:t>
            </a:r>
            <a:r>
              <a:rPr lang="en-US" sz="2400" dirty="0"/>
              <a:t>) hosted on commodity high-end </a:t>
            </a:r>
            <a:r>
              <a:rPr lang="en-US" sz="2400" dirty="0" smtClean="0"/>
              <a:t>servers.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350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/>
              <a:t>II.	</a:t>
            </a:r>
            <a:r>
              <a:rPr lang="en-US" altLang="zh-TW" sz="2800" dirty="0" smtClean="0"/>
              <a:t>Related Work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III.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Background: LTE EPC Procedure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SDN-based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NFV-based EPC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VI.	Evaluation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VII.	Conclusion</a:t>
            </a:r>
          </a:p>
        </p:txBody>
      </p:sp>
    </p:spTree>
    <p:extLst>
      <p:ext uri="{BB962C8B-B14F-4D97-AF65-F5344CB8AC3E}">
        <p14:creationId xmlns:p14="http://schemas.microsoft.com/office/powerpoint/2010/main" val="5957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have been several recent proposals to redesign </a:t>
            </a:r>
            <a:r>
              <a:rPr lang="en-US" sz="2400" dirty="0" smtClean="0"/>
              <a:t>various components </a:t>
            </a:r>
            <a:r>
              <a:rPr lang="en-US" sz="2400" dirty="0"/>
              <a:t>of mobile data networks using principles of </a:t>
            </a:r>
            <a:r>
              <a:rPr lang="en-US" sz="2400" dirty="0" smtClean="0"/>
              <a:t>SDN and </a:t>
            </a:r>
            <a:r>
              <a:rPr lang="en-US" sz="2400" dirty="0"/>
              <a:t>NFV. Proposals that deal with the LTE EPC form </a:t>
            </a:r>
            <a:r>
              <a:rPr lang="en-US" sz="2400" dirty="0" smtClean="0"/>
              <a:t>a bulk </a:t>
            </a:r>
            <a:r>
              <a:rPr lang="en-US" sz="2400" dirty="0"/>
              <a:t>of the work, given the significance of the packet </a:t>
            </a:r>
            <a:r>
              <a:rPr lang="en-US" sz="2400" dirty="0" smtClean="0"/>
              <a:t>core to </a:t>
            </a:r>
            <a:r>
              <a:rPr lang="en-US" sz="2400" dirty="0"/>
              <a:t>the operation of mobile data </a:t>
            </a:r>
            <a:r>
              <a:rPr lang="en-US" sz="2400" dirty="0" smtClean="0"/>
              <a:t>networks.</a:t>
            </a:r>
          </a:p>
          <a:p>
            <a:r>
              <a:rPr lang="en-US" sz="2400" dirty="0" err="1"/>
              <a:t>Basta</a:t>
            </a:r>
            <a:r>
              <a:rPr lang="en-US" sz="2400" dirty="0"/>
              <a:t> et al. [7</a:t>
            </a:r>
            <a:r>
              <a:rPr lang="en-US" sz="2400" dirty="0" smtClean="0"/>
              <a:t>], [</a:t>
            </a:r>
            <a:r>
              <a:rPr lang="en-US" sz="2400" dirty="0"/>
              <a:t>8] have proposed the use of SDN and NFV to </a:t>
            </a:r>
            <a:r>
              <a:rPr lang="en-US" sz="2400" dirty="0" smtClean="0"/>
              <a:t>redesign LTE </a:t>
            </a:r>
            <a:r>
              <a:rPr lang="en-US" sz="2400" dirty="0"/>
              <a:t>EPC. Their work has discussed several tradeoffs </a:t>
            </a:r>
            <a:r>
              <a:rPr lang="en-US" sz="2400" dirty="0" smtClean="0"/>
              <a:t>between various </a:t>
            </a:r>
            <a:r>
              <a:rPr lang="en-US" sz="2400" dirty="0"/>
              <a:t>futuristic EPC architectures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Several other </a:t>
            </a:r>
            <a:r>
              <a:rPr lang="en-US" sz="2400" dirty="0"/>
              <a:t>researchers [9], [10], [11], [</a:t>
            </a:r>
            <a:r>
              <a:rPr lang="en-US" sz="2400" dirty="0" smtClean="0"/>
              <a:t>12 propose </a:t>
            </a:r>
            <a:r>
              <a:rPr lang="en-US" sz="2400" dirty="0"/>
              <a:t>using the </a:t>
            </a:r>
            <a:r>
              <a:rPr lang="en-US" sz="2400" dirty="0" smtClean="0"/>
              <a:t>idea of </a:t>
            </a:r>
            <a:r>
              <a:rPr lang="en-US" sz="2400" dirty="0"/>
              <a:t>SDN in different ways to redesign various components (</a:t>
            </a:r>
            <a:r>
              <a:rPr lang="en-US" sz="2400" dirty="0" smtClean="0"/>
              <a:t>or replace </a:t>
            </a:r>
            <a:r>
              <a:rPr lang="en-US" sz="2400" dirty="0"/>
              <a:t>the entire architecture) of the </a:t>
            </a:r>
            <a:r>
              <a:rPr lang="en-US" sz="2400" dirty="0" smtClean="0"/>
              <a:t>EPC.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39037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99609</TotalTime>
  <Words>1345</Words>
  <Application>Microsoft Office PowerPoint</Application>
  <PresentationFormat>On-screen Show (4:3)</PresentationFormat>
  <Paragraphs>197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標楷體</vt:lpstr>
      <vt:lpstr>NimbusRomNo9L-Regu</vt:lpstr>
      <vt:lpstr>新細明體</vt:lpstr>
      <vt:lpstr>Times New Roman</vt:lpstr>
      <vt:lpstr>Wingdings</vt:lpstr>
      <vt:lpstr>Pixel</vt:lpstr>
      <vt:lpstr>分鏡腳本配置</vt:lpstr>
      <vt:lpstr>A Comparison of SDN and NFV for Re-designing the LTE Packet Core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Related Work</vt:lpstr>
      <vt:lpstr>Related Work</vt:lpstr>
      <vt:lpstr>Outline</vt:lpstr>
      <vt:lpstr>LTE EPC Procedure </vt:lpstr>
      <vt:lpstr>LTE EPC Procedure </vt:lpstr>
      <vt:lpstr>Outline</vt:lpstr>
      <vt:lpstr>SDN-BASED EPC</vt:lpstr>
      <vt:lpstr>SDN-BASED EPC</vt:lpstr>
      <vt:lpstr>Outline</vt:lpstr>
      <vt:lpstr>NFV-BASED EPC</vt:lpstr>
      <vt:lpstr>NFV-BASED EPC</vt:lpstr>
      <vt:lpstr>NFV-BASED EPC</vt:lpstr>
      <vt:lpstr>NFV-BASED EPC</vt:lpstr>
      <vt:lpstr>Outline</vt:lpstr>
      <vt:lpstr> Evaluation </vt:lpstr>
      <vt:lpstr>Evaluation</vt:lpstr>
      <vt:lpstr>Data plane performance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vannes</dc:creator>
  <cp:lastModifiedBy>Farid_Wajdi</cp:lastModifiedBy>
  <cp:revision>3707</cp:revision>
  <cp:lastPrinted>1601-01-01T00:00:00Z</cp:lastPrinted>
  <dcterms:created xsi:type="dcterms:W3CDTF">1601-01-01T00:00:00Z</dcterms:created>
  <dcterms:modified xsi:type="dcterms:W3CDTF">2017-11-03T10:43:41Z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