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95" r:id="rId2"/>
  </p:sldMasterIdLst>
  <p:notesMasterIdLst>
    <p:notesMasterId r:id="rId35"/>
  </p:notesMasterIdLst>
  <p:handoutMasterIdLst>
    <p:handoutMasterId r:id="rId36"/>
  </p:handoutMasterIdLst>
  <p:sldIdLst>
    <p:sldId id="256" r:id="rId3"/>
    <p:sldId id="1502" r:id="rId4"/>
    <p:sldId id="1353" r:id="rId5"/>
    <p:sldId id="1478" r:id="rId6"/>
    <p:sldId id="1514" r:id="rId7"/>
    <p:sldId id="1513" r:id="rId8"/>
    <p:sldId id="1515" r:id="rId9"/>
    <p:sldId id="1516" r:id="rId10"/>
    <p:sldId id="1517" r:id="rId11"/>
    <p:sldId id="1518" r:id="rId12"/>
    <p:sldId id="1519" r:id="rId13"/>
    <p:sldId id="1520" r:id="rId14"/>
    <p:sldId id="1521" r:id="rId15"/>
    <p:sldId id="1522" r:id="rId16"/>
    <p:sldId id="1533" r:id="rId17"/>
    <p:sldId id="1535" r:id="rId18"/>
    <p:sldId id="1536" r:id="rId19"/>
    <p:sldId id="1537" r:id="rId20"/>
    <p:sldId id="1542" r:id="rId21"/>
    <p:sldId id="1543" r:id="rId22"/>
    <p:sldId id="1530" r:id="rId23"/>
    <p:sldId id="1531" r:id="rId24"/>
    <p:sldId id="1532" r:id="rId25"/>
    <p:sldId id="1539" r:id="rId26"/>
    <p:sldId id="1540" r:id="rId27"/>
    <p:sldId id="1541" r:id="rId28"/>
    <p:sldId id="1524" r:id="rId29"/>
    <p:sldId id="1525" r:id="rId30"/>
    <p:sldId id="1511" r:id="rId31"/>
    <p:sldId id="1512" r:id="rId32"/>
    <p:sldId id="1484" r:id="rId33"/>
    <p:sldId id="1523" r:id="rId34"/>
  </p:sldIdLst>
  <p:sldSz cx="9144000" cy="6858000" type="screen4x3"/>
  <p:notesSz cx="6797675" cy="9874250"/>
  <p:defaultTextStyle>
    <a:defPPr>
      <a:defRPr lang="zh-TW"/>
    </a:defPPr>
    <a:lvl1pPr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5698" autoAdjust="0"/>
  </p:normalViewPr>
  <p:slideViewPr>
    <p:cSldViewPr>
      <p:cViewPr varScale="1">
        <p:scale>
          <a:sx n="69" d="100"/>
          <a:sy n="69" d="100"/>
        </p:scale>
        <p:origin x="47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pPr>
              <a:defRPr/>
            </a:pPr>
            <a:fld id="{D32DDE10-E154-45AA-9C89-091A85916E4B}" type="datetimeFigureOut">
              <a:rPr lang="zh-TW" altLang="en-US"/>
              <a:pPr>
                <a:defRPr/>
              </a:pPr>
              <a:t>2017/11/24</a:t>
            </a:fld>
            <a:endParaRPr lang="zh-TW" altLang="en-US"/>
          </a:p>
        </p:txBody>
      </p:sp>
      <p:sp>
        <p:nvSpPr>
          <p:cNvPr id="4" name="頁尾版面配置區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pPr>
              <a:defRPr/>
            </a:pPr>
            <a:endParaRPr lang="zh-TW" altLang="en-US"/>
          </a:p>
        </p:txBody>
      </p:sp>
      <p:sp>
        <p:nvSpPr>
          <p:cNvPr id="5" name="投影片編號版面配置區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pPr>
              <a:defRPr/>
            </a:pPr>
            <a:fld id="{21D20F6C-BC49-4773-98F5-094F77AD07EB}" type="slidenum">
              <a:rPr lang="zh-TW" altLang="en-US"/>
              <a:pPr>
                <a:defRPr/>
              </a:pPr>
              <a:t>‹#›</a:t>
            </a:fld>
            <a:endParaRPr lang="zh-TW" altLang="en-US"/>
          </a:p>
        </p:txBody>
      </p:sp>
    </p:spTree>
    <p:extLst>
      <p:ext uri="{BB962C8B-B14F-4D97-AF65-F5344CB8AC3E}">
        <p14:creationId xmlns:p14="http://schemas.microsoft.com/office/powerpoint/2010/main" val="1408759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TW"/>
          </a:p>
        </p:txBody>
      </p:sp>
      <p:sp>
        <p:nvSpPr>
          <p:cNvPr id="25603" name="Rectangle 3"/>
          <p:cNvSpPr>
            <a:spLocks noGrp="1" noChangeArrowheads="1"/>
          </p:cNvSpPr>
          <p:nvPr>
            <p:ph type="dt" idx="1"/>
          </p:nvPr>
        </p:nvSpPr>
        <p:spPr bwMode="auto">
          <a:xfrm>
            <a:off x="3849688" y="0"/>
            <a:ext cx="2946400"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TW"/>
          </a:p>
        </p:txBody>
      </p:sp>
      <p:sp>
        <p:nvSpPr>
          <p:cNvPr id="51204"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79450" y="4691063"/>
            <a:ext cx="5438775" cy="4443412"/>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25606" name="Rectangle 6"/>
          <p:cNvSpPr>
            <a:spLocks noGrp="1" noChangeArrowheads="1"/>
          </p:cNvSpPr>
          <p:nvPr>
            <p:ph type="ftr" sz="quarter" idx="4"/>
          </p:nvPr>
        </p:nvSpPr>
        <p:spPr bwMode="auto">
          <a:xfrm>
            <a:off x="0" y="9378950"/>
            <a:ext cx="2946400"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TW"/>
          </a:p>
        </p:txBody>
      </p:sp>
      <p:sp>
        <p:nvSpPr>
          <p:cNvPr id="25607" name="Rectangle 7"/>
          <p:cNvSpPr>
            <a:spLocks noGrp="1" noChangeArrowheads="1"/>
          </p:cNvSpPr>
          <p:nvPr>
            <p:ph type="sldNum" sz="quarter" idx="5"/>
          </p:nvPr>
        </p:nvSpPr>
        <p:spPr bwMode="auto">
          <a:xfrm>
            <a:off x="3849688" y="9378950"/>
            <a:ext cx="2946400"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B7C6D31-52E3-406E-AD21-AA1A3B681A0D}" type="slidenum">
              <a:rPr lang="en-US" altLang="zh-TW"/>
              <a:pPr>
                <a:defRPr/>
              </a:pPr>
              <a:t>‹#›</a:t>
            </a:fld>
            <a:endParaRPr lang="en-US" altLang="zh-TW"/>
          </a:p>
        </p:txBody>
      </p:sp>
    </p:spTree>
    <p:extLst>
      <p:ext uri="{BB962C8B-B14F-4D97-AF65-F5344CB8AC3E}">
        <p14:creationId xmlns:p14="http://schemas.microsoft.com/office/powerpoint/2010/main" val="1060744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a:ln/>
        </p:spPr>
      </p:sp>
      <p:sp>
        <p:nvSpPr>
          <p:cNvPr id="52227"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52228"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pitchFamily="18" charset="-120"/>
              </a:defRPr>
            </a:lvl1pPr>
            <a:lvl2pPr marL="742950" indent="-285750" eaLnBrk="0" hangingPunct="0">
              <a:spcBef>
                <a:spcPct val="30000"/>
              </a:spcBef>
              <a:defRPr kumimoji="1" sz="1200">
                <a:solidFill>
                  <a:schemeClr val="tx1"/>
                </a:solidFill>
                <a:latin typeface="Arial" charset="0"/>
                <a:ea typeface="新細明體" pitchFamily="18" charset="-120"/>
              </a:defRPr>
            </a:lvl2pPr>
            <a:lvl3pPr marL="1143000" indent="-228600" eaLnBrk="0" hangingPunct="0">
              <a:spcBef>
                <a:spcPct val="30000"/>
              </a:spcBef>
              <a:defRPr kumimoji="1" sz="1200">
                <a:solidFill>
                  <a:schemeClr val="tx1"/>
                </a:solidFill>
                <a:latin typeface="Arial" charset="0"/>
                <a:ea typeface="新細明體" pitchFamily="18" charset="-120"/>
              </a:defRPr>
            </a:lvl3pPr>
            <a:lvl4pPr marL="1600200" indent="-228600" eaLnBrk="0" hangingPunct="0">
              <a:spcBef>
                <a:spcPct val="30000"/>
              </a:spcBef>
              <a:defRPr kumimoji="1" sz="1200">
                <a:solidFill>
                  <a:schemeClr val="tx1"/>
                </a:solidFill>
                <a:latin typeface="Arial" charset="0"/>
                <a:ea typeface="新細明體" pitchFamily="18" charset="-120"/>
              </a:defRPr>
            </a:lvl4pPr>
            <a:lvl5pPr marL="2057400" indent="-228600" eaLnBrk="0"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3B8FAE9-0D78-4A3C-BAD3-2ABD73A9E172}" type="slidenum">
              <a:rPr lang="en-US" altLang="zh-TW" smtClean="0"/>
              <a:pPr eaLnBrk="1" hangingPunct="1">
                <a:spcBef>
                  <a:spcPct val="0"/>
                </a:spcBef>
              </a:pPr>
              <a:t>1</a:t>
            </a:fld>
            <a:endParaRPr lang="en-US" altLang="zh-TW" smtClean="0"/>
          </a:p>
        </p:txBody>
      </p:sp>
    </p:spTree>
    <p:extLst>
      <p:ext uri="{BB962C8B-B14F-4D97-AF65-F5344CB8AC3E}">
        <p14:creationId xmlns:p14="http://schemas.microsoft.com/office/powerpoint/2010/main" val="261200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7C6D31-52E3-406E-AD21-AA1A3B681A0D}" type="slidenum">
              <a:rPr lang="en-US" altLang="zh-TW" smtClean="0"/>
              <a:pPr>
                <a:defRPr/>
              </a:pPr>
              <a:t>2</a:t>
            </a:fld>
            <a:endParaRPr lang="en-US" altLang="zh-TW"/>
          </a:p>
        </p:txBody>
      </p:sp>
    </p:spTree>
    <p:extLst>
      <p:ext uri="{BB962C8B-B14F-4D97-AF65-F5344CB8AC3E}">
        <p14:creationId xmlns:p14="http://schemas.microsoft.com/office/powerpoint/2010/main" val="424506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7C6D31-52E3-406E-AD21-AA1A3B681A0D}" type="slidenum">
              <a:rPr lang="en-US" altLang="zh-TW" smtClean="0"/>
              <a:pPr>
                <a:defRPr/>
              </a:pPr>
              <a:t>3</a:t>
            </a:fld>
            <a:endParaRPr lang="en-US" altLang="zh-TW"/>
          </a:p>
        </p:txBody>
      </p:sp>
    </p:spTree>
    <p:extLst>
      <p:ext uri="{BB962C8B-B14F-4D97-AF65-F5344CB8AC3E}">
        <p14:creationId xmlns:p14="http://schemas.microsoft.com/office/powerpoint/2010/main" val="3101053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459538"/>
            <a:ext cx="9144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3" name="Rectangle 5"/>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pPr lvl="0"/>
            <a:r>
              <a:rPr lang="zh-TW" altLang="en-US" noProof="0" smtClean="0"/>
              <a:t>按一下以編輯母片標題樣式</a:t>
            </a:r>
          </a:p>
        </p:txBody>
      </p:sp>
      <p:sp>
        <p:nvSpPr>
          <p:cNvPr id="171014" name="Rectangle 6"/>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TW" altLang="en-US" noProof="0" smtClean="0"/>
              <a:t>按一下以編輯母片副標題樣式</a:t>
            </a:r>
          </a:p>
        </p:txBody>
      </p:sp>
      <p:sp>
        <p:nvSpPr>
          <p:cNvPr id="5" name="Rectangle 2"/>
          <p:cNvSpPr>
            <a:spLocks noGrp="1" noChangeArrowheads="1"/>
          </p:cNvSpPr>
          <p:nvPr>
            <p:ph type="dt" sz="half" idx="10"/>
          </p:nvPr>
        </p:nvSpPr>
        <p:spPr>
          <a:xfrm>
            <a:off x="457200" y="6092825"/>
            <a:ext cx="2133600" cy="457200"/>
          </a:xfrm>
        </p:spPr>
        <p:txBody>
          <a:bodyPr/>
          <a:lstStyle>
            <a:lvl1pPr>
              <a:defRPr/>
            </a:lvl1pPr>
          </a:lstStyle>
          <a:p>
            <a:pPr>
              <a:defRPr/>
            </a:pPr>
            <a:endParaRPr lang="en-US" altLang="zh-TW"/>
          </a:p>
        </p:txBody>
      </p:sp>
      <p:sp>
        <p:nvSpPr>
          <p:cNvPr id="6" name="Rectangle 3"/>
          <p:cNvSpPr>
            <a:spLocks noGrp="1" noChangeArrowheads="1"/>
          </p:cNvSpPr>
          <p:nvPr>
            <p:ph type="ftr" sz="quarter" idx="11"/>
          </p:nvPr>
        </p:nvSpPr>
        <p:spPr>
          <a:xfrm>
            <a:off x="3124200" y="6092825"/>
            <a:ext cx="2895600" cy="457200"/>
          </a:xfrm>
        </p:spPr>
        <p:txBody>
          <a:bodyPr/>
          <a:lstStyle>
            <a:lvl1pPr>
              <a:defRPr/>
            </a:lvl1pPr>
          </a:lstStyle>
          <a:p>
            <a:pPr>
              <a:defRPr/>
            </a:pPr>
            <a:r>
              <a:rPr lang="en-US" altLang="zh-TW"/>
              <a:t>36.416</a:t>
            </a:r>
          </a:p>
        </p:txBody>
      </p:sp>
      <p:sp>
        <p:nvSpPr>
          <p:cNvPr id="7" name="Rectangle 4"/>
          <p:cNvSpPr>
            <a:spLocks noGrp="1" noChangeArrowheads="1"/>
          </p:cNvSpPr>
          <p:nvPr>
            <p:ph type="sldNum" sz="quarter" idx="12"/>
          </p:nvPr>
        </p:nvSpPr>
        <p:spPr>
          <a:xfrm>
            <a:off x="6553200" y="6092825"/>
            <a:ext cx="2133600" cy="457200"/>
          </a:xfrm>
        </p:spPr>
        <p:txBody>
          <a:bodyPr/>
          <a:lstStyle>
            <a:lvl1pPr>
              <a:defRPr/>
            </a:lvl1pPr>
          </a:lstStyle>
          <a:p>
            <a:pPr>
              <a:defRPr/>
            </a:pPr>
            <a:fld id="{1569F686-FFF0-460D-8155-2DF8A4EBCA68}" type="slidenum">
              <a:rPr lang="en-US" altLang="zh-TW"/>
              <a:pPr>
                <a:defRPr/>
              </a:pPr>
              <a:t>‹#›</a:t>
            </a:fld>
            <a:endParaRPr lang="en-US" altLang="zh-TW"/>
          </a:p>
        </p:txBody>
      </p:sp>
    </p:spTree>
    <p:extLst>
      <p:ext uri="{BB962C8B-B14F-4D97-AF65-F5344CB8AC3E}">
        <p14:creationId xmlns:p14="http://schemas.microsoft.com/office/powerpoint/2010/main" val="364026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5" name="Rectangle 3"/>
          <p:cNvSpPr>
            <a:spLocks noGrp="1" noChangeArrowheads="1"/>
          </p:cNvSpPr>
          <p:nvPr>
            <p:ph type="sldNum" sz="quarter" idx="11"/>
          </p:nvPr>
        </p:nvSpPr>
        <p:spPr>
          <a:ln/>
        </p:spPr>
        <p:txBody>
          <a:bodyPr/>
          <a:lstStyle>
            <a:lvl1pPr>
              <a:defRPr/>
            </a:lvl1pPr>
          </a:lstStyle>
          <a:p>
            <a:pPr>
              <a:defRPr/>
            </a:pPr>
            <a:fld id="{95FE5467-2E33-4DC0-A1F1-26FE4357E600}" type="slidenum">
              <a:rPr lang="en-US" altLang="zh-TW"/>
              <a:pPr>
                <a:defRPr/>
              </a:pPr>
              <a:t>‹#›</a:t>
            </a:fld>
            <a:endParaRPr lang="en-US" altLang="zh-TW"/>
          </a:p>
        </p:txBody>
      </p:sp>
      <p:sp>
        <p:nvSpPr>
          <p:cNvPr id="6"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936722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38950" y="260350"/>
            <a:ext cx="2125663" cy="58324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60350"/>
            <a:ext cx="6229350" cy="58324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5" name="Rectangle 3"/>
          <p:cNvSpPr>
            <a:spLocks noGrp="1" noChangeArrowheads="1"/>
          </p:cNvSpPr>
          <p:nvPr>
            <p:ph type="sldNum" sz="quarter" idx="11"/>
          </p:nvPr>
        </p:nvSpPr>
        <p:spPr>
          <a:ln/>
        </p:spPr>
        <p:txBody>
          <a:bodyPr/>
          <a:lstStyle>
            <a:lvl1pPr>
              <a:defRPr/>
            </a:lvl1pPr>
          </a:lstStyle>
          <a:p>
            <a:pPr>
              <a:defRPr/>
            </a:pPr>
            <a:fld id="{03FF7648-8345-40E9-A2B4-13E62225D09F}" type="slidenum">
              <a:rPr lang="en-US" altLang="zh-TW"/>
              <a:pPr>
                <a:defRPr/>
              </a:pPr>
              <a:t>‹#›</a:t>
            </a:fld>
            <a:endParaRPr lang="en-US" altLang="zh-TW"/>
          </a:p>
        </p:txBody>
      </p:sp>
      <p:sp>
        <p:nvSpPr>
          <p:cNvPr id="6"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068997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60350"/>
            <a:ext cx="8229600" cy="7207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125538"/>
            <a:ext cx="4176713" cy="49672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86313" y="1125538"/>
            <a:ext cx="4178300" cy="49672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6" name="Rectangle 3"/>
          <p:cNvSpPr>
            <a:spLocks noGrp="1" noChangeArrowheads="1"/>
          </p:cNvSpPr>
          <p:nvPr>
            <p:ph type="sldNum" sz="quarter" idx="11"/>
          </p:nvPr>
        </p:nvSpPr>
        <p:spPr>
          <a:ln/>
        </p:spPr>
        <p:txBody>
          <a:bodyPr/>
          <a:lstStyle>
            <a:lvl1pPr>
              <a:defRPr/>
            </a:lvl1pPr>
          </a:lstStyle>
          <a:p>
            <a:pPr>
              <a:defRPr/>
            </a:pPr>
            <a:fld id="{EACB3393-3263-4E5B-928F-3CA078B71A19}" type="slidenum">
              <a:rPr lang="en-US" altLang="zh-TW"/>
              <a:pPr>
                <a:defRPr/>
              </a:pPr>
              <a:t>‹#›</a:t>
            </a:fld>
            <a:endParaRPr lang="en-US" altLang="zh-TW"/>
          </a:p>
        </p:txBody>
      </p:sp>
      <p:sp>
        <p:nvSpPr>
          <p:cNvPr id="7"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046614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457200" y="260350"/>
            <a:ext cx="8229600" cy="720725"/>
          </a:xfrm>
        </p:spPr>
        <p:txBody>
          <a:bodyPr/>
          <a:lstStyle/>
          <a:p>
            <a:r>
              <a:rPr lang="zh-TW" altLang="en-US" smtClean="0"/>
              <a:t>按一下以編輯母片標題樣式</a:t>
            </a:r>
            <a:endParaRPr lang="zh-TW" altLang="en-US"/>
          </a:p>
        </p:txBody>
      </p:sp>
      <p:sp>
        <p:nvSpPr>
          <p:cNvPr id="3" name="內容版面配置區 2"/>
          <p:cNvSpPr>
            <a:spLocks noGrp="1"/>
          </p:cNvSpPr>
          <p:nvPr>
            <p:ph sz="quarter" idx="1"/>
          </p:nvPr>
        </p:nvSpPr>
        <p:spPr>
          <a:xfrm>
            <a:off x="457200" y="1125538"/>
            <a:ext cx="4176713" cy="24066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786313" y="1125538"/>
            <a:ext cx="4178300" cy="24066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57200" y="3684588"/>
            <a:ext cx="4176713" cy="240823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內容版面配置區 5"/>
          <p:cNvSpPr>
            <a:spLocks noGrp="1"/>
          </p:cNvSpPr>
          <p:nvPr>
            <p:ph sz="quarter" idx="4"/>
          </p:nvPr>
        </p:nvSpPr>
        <p:spPr>
          <a:xfrm>
            <a:off x="4786313" y="3684588"/>
            <a:ext cx="4178300" cy="240823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8" name="Rectangle 3"/>
          <p:cNvSpPr>
            <a:spLocks noGrp="1" noChangeArrowheads="1"/>
          </p:cNvSpPr>
          <p:nvPr>
            <p:ph type="sldNum" sz="quarter" idx="11"/>
          </p:nvPr>
        </p:nvSpPr>
        <p:spPr>
          <a:ln/>
        </p:spPr>
        <p:txBody>
          <a:bodyPr/>
          <a:lstStyle>
            <a:lvl1pPr>
              <a:defRPr/>
            </a:lvl1pPr>
          </a:lstStyle>
          <a:p>
            <a:pPr>
              <a:defRPr/>
            </a:pPr>
            <a:fld id="{2F4DE271-FCC2-402F-8E0C-1F61FAB31398}" type="slidenum">
              <a:rPr lang="en-US" altLang="zh-TW"/>
              <a:pPr>
                <a:defRPr/>
              </a:pPr>
              <a:t>‹#›</a:t>
            </a:fld>
            <a:endParaRPr lang="en-US" altLang="zh-TW"/>
          </a:p>
        </p:txBody>
      </p:sp>
      <p:sp>
        <p:nvSpPr>
          <p:cNvPr id="9"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151168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60350"/>
            <a:ext cx="8229600" cy="7207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125538"/>
            <a:ext cx="4176713" cy="49672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786313" y="1125538"/>
            <a:ext cx="4178300" cy="24066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786313" y="3684588"/>
            <a:ext cx="4178300" cy="240823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7" name="Rectangle 3"/>
          <p:cNvSpPr>
            <a:spLocks noGrp="1" noChangeArrowheads="1"/>
          </p:cNvSpPr>
          <p:nvPr>
            <p:ph type="sldNum" sz="quarter" idx="11"/>
          </p:nvPr>
        </p:nvSpPr>
        <p:spPr>
          <a:ln/>
        </p:spPr>
        <p:txBody>
          <a:bodyPr/>
          <a:lstStyle>
            <a:lvl1pPr>
              <a:defRPr/>
            </a:lvl1pPr>
          </a:lstStyle>
          <a:p>
            <a:pPr>
              <a:defRPr/>
            </a:pPr>
            <a:fld id="{D9B722A5-0B0E-40DD-A2A0-9822335DE2BB}" type="slidenum">
              <a:rPr lang="en-US" altLang="zh-TW"/>
              <a:pPr>
                <a:defRPr/>
              </a:pPr>
              <a:t>‹#›</a:t>
            </a:fld>
            <a:endParaRPr lang="en-US" altLang="zh-TW"/>
          </a:p>
        </p:txBody>
      </p:sp>
      <p:sp>
        <p:nvSpPr>
          <p:cNvPr id="8"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008354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60350"/>
            <a:ext cx="8229600" cy="720725"/>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457200" y="1125538"/>
            <a:ext cx="8507413" cy="4967287"/>
          </a:xfrm>
        </p:spPr>
        <p:txBody>
          <a:bodyPr/>
          <a:lstStyle/>
          <a:p>
            <a:pPr lvl="0"/>
            <a:endParaRPr lang="zh-TW" alt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5" name="Rectangle 3"/>
          <p:cNvSpPr>
            <a:spLocks noGrp="1" noChangeArrowheads="1"/>
          </p:cNvSpPr>
          <p:nvPr>
            <p:ph type="sldNum" sz="quarter" idx="11"/>
          </p:nvPr>
        </p:nvSpPr>
        <p:spPr>
          <a:ln/>
        </p:spPr>
        <p:txBody>
          <a:bodyPr/>
          <a:lstStyle>
            <a:lvl1pPr>
              <a:defRPr/>
            </a:lvl1pPr>
          </a:lstStyle>
          <a:p>
            <a:pPr>
              <a:defRPr/>
            </a:pPr>
            <a:fld id="{A005896A-9622-426F-8A0B-05F15D7FB84F}" type="slidenum">
              <a:rPr lang="en-US" altLang="zh-TW"/>
              <a:pPr>
                <a:defRPr/>
              </a:pPr>
              <a:t>‹#›</a:t>
            </a:fld>
            <a:endParaRPr lang="en-US" altLang="zh-TW"/>
          </a:p>
        </p:txBody>
      </p:sp>
      <p:sp>
        <p:nvSpPr>
          <p:cNvPr id="6"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892418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383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強調">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914400"/>
            <a:ext cx="778192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914400"/>
            <a:ext cx="7781925" cy="4067175"/>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橢圓 4"/>
          <p:cNvSpPr/>
          <p:nvPr/>
        </p:nvSpPr>
        <p:spPr>
          <a:xfrm>
            <a:off x="990600" y="2743200"/>
            <a:ext cx="2971800" cy="1652588"/>
          </a:xfrm>
          <a:prstGeom prst="ellipse">
            <a:avLst/>
          </a:prstGeom>
          <a:solidFill>
            <a:srgbClr val="FF0000">
              <a:alpha val="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extLst>
      <p:ext uri="{BB962C8B-B14F-4D97-AF65-F5344CB8AC3E}">
        <p14:creationId xmlns:p14="http://schemas.microsoft.com/office/powerpoint/2010/main" val="229543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5" name="Rectangle 3"/>
          <p:cNvSpPr>
            <a:spLocks noGrp="1" noChangeArrowheads="1"/>
          </p:cNvSpPr>
          <p:nvPr>
            <p:ph type="sldNum" sz="quarter" idx="11"/>
          </p:nvPr>
        </p:nvSpPr>
        <p:spPr>
          <a:ln/>
        </p:spPr>
        <p:txBody>
          <a:bodyPr/>
          <a:lstStyle>
            <a:lvl1pPr>
              <a:defRPr/>
            </a:lvl1pPr>
          </a:lstStyle>
          <a:p>
            <a:pPr>
              <a:defRPr/>
            </a:pPr>
            <a:fld id="{87CA5A0A-4D6D-411B-A971-DCB8A4C59641}" type="slidenum">
              <a:rPr lang="en-US" altLang="zh-TW"/>
              <a:pPr>
                <a:defRPr/>
              </a:pPr>
              <a:t>‹#›</a:t>
            </a:fld>
            <a:endParaRPr lang="en-US" altLang="zh-TW"/>
          </a:p>
        </p:txBody>
      </p:sp>
      <p:sp>
        <p:nvSpPr>
          <p:cNvPr id="6"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08356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5" name="Rectangle 3"/>
          <p:cNvSpPr>
            <a:spLocks noGrp="1" noChangeArrowheads="1"/>
          </p:cNvSpPr>
          <p:nvPr>
            <p:ph type="sldNum" sz="quarter" idx="11"/>
          </p:nvPr>
        </p:nvSpPr>
        <p:spPr>
          <a:ln/>
        </p:spPr>
        <p:txBody>
          <a:bodyPr/>
          <a:lstStyle>
            <a:lvl1pPr>
              <a:defRPr/>
            </a:lvl1pPr>
          </a:lstStyle>
          <a:p>
            <a:pPr>
              <a:defRPr/>
            </a:pPr>
            <a:fld id="{06B375E4-F476-4B36-8A56-EF433FB2366D}" type="slidenum">
              <a:rPr lang="en-US" altLang="zh-TW"/>
              <a:pPr>
                <a:defRPr/>
              </a:pPr>
              <a:t>‹#›</a:t>
            </a:fld>
            <a:endParaRPr lang="en-US" altLang="zh-TW"/>
          </a:p>
        </p:txBody>
      </p:sp>
      <p:sp>
        <p:nvSpPr>
          <p:cNvPr id="6"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78152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125538"/>
            <a:ext cx="4176713"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86313" y="1125538"/>
            <a:ext cx="4178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6" name="Rectangle 3"/>
          <p:cNvSpPr>
            <a:spLocks noGrp="1" noChangeArrowheads="1"/>
          </p:cNvSpPr>
          <p:nvPr>
            <p:ph type="sldNum" sz="quarter" idx="11"/>
          </p:nvPr>
        </p:nvSpPr>
        <p:spPr>
          <a:ln/>
        </p:spPr>
        <p:txBody>
          <a:bodyPr/>
          <a:lstStyle>
            <a:lvl1pPr>
              <a:defRPr/>
            </a:lvl1pPr>
          </a:lstStyle>
          <a:p>
            <a:pPr>
              <a:defRPr/>
            </a:pPr>
            <a:fld id="{ECAA91F9-F356-42D1-8C7B-95FB9CDCC103}" type="slidenum">
              <a:rPr lang="en-US" altLang="zh-TW"/>
              <a:pPr>
                <a:defRPr/>
              </a:pPr>
              <a:t>‹#›</a:t>
            </a:fld>
            <a:endParaRPr lang="en-US" altLang="zh-TW"/>
          </a:p>
        </p:txBody>
      </p:sp>
      <p:sp>
        <p:nvSpPr>
          <p:cNvPr id="7"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34881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8" name="Rectangle 3"/>
          <p:cNvSpPr>
            <a:spLocks noGrp="1" noChangeArrowheads="1"/>
          </p:cNvSpPr>
          <p:nvPr>
            <p:ph type="sldNum" sz="quarter" idx="11"/>
          </p:nvPr>
        </p:nvSpPr>
        <p:spPr>
          <a:ln/>
        </p:spPr>
        <p:txBody>
          <a:bodyPr/>
          <a:lstStyle>
            <a:lvl1pPr>
              <a:defRPr/>
            </a:lvl1pPr>
          </a:lstStyle>
          <a:p>
            <a:pPr>
              <a:defRPr/>
            </a:pPr>
            <a:fld id="{242691EA-D763-4CDA-9112-4FB3A84D2EE2}" type="slidenum">
              <a:rPr lang="en-US" altLang="zh-TW"/>
              <a:pPr>
                <a:defRPr/>
              </a:pPr>
              <a:t>‹#›</a:t>
            </a:fld>
            <a:endParaRPr lang="en-US" altLang="zh-TW"/>
          </a:p>
        </p:txBody>
      </p:sp>
      <p:sp>
        <p:nvSpPr>
          <p:cNvPr id="9"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67140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4" name="Rectangle 3"/>
          <p:cNvSpPr>
            <a:spLocks noGrp="1" noChangeArrowheads="1"/>
          </p:cNvSpPr>
          <p:nvPr>
            <p:ph type="sldNum" sz="quarter" idx="11"/>
          </p:nvPr>
        </p:nvSpPr>
        <p:spPr>
          <a:ln/>
        </p:spPr>
        <p:txBody>
          <a:bodyPr/>
          <a:lstStyle>
            <a:lvl1pPr>
              <a:defRPr/>
            </a:lvl1pPr>
          </a:lstStyle>
          <a:p>
            <a:pPr>
              <a:defRPr/>
            </a:pPr>
            <a:fld id="{DE7499F7-8559-47AD-A7E1-F361EF25A710}" type="slidenum">
              <a:rPr lang="en-US" altLang="zh-TW"/>
              <a:pPr>
                <a:defRPr/>
              </a:pPr>
              <a:t>‹#›</a:t>
            </a:fld>
            <a:endParaRPr lang="en-US" altLang="zh-TW"/>
          </a:p>
        </p:txBody>
      </p:sp>
      <p:sp>
        <p:nvSpPr>
          <p:cNvPr id="5"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76273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3" name="Rectangle 3"/>
          <p:cNvSpPr>
            <a:spLocks noGrp="1" noChangeArrowheads="1"/>
          </p:cNvSpPr>
          <p:nvPr>
            <p:ph type="sldNum" sz="quarter" idx="11"/>
          </p:nvPr>
        </p:nvSpPr>
        <p:spPr>
          <a:ln/>
        </p:spPr>
        <p:txBody>
          <a:bodyPr/>
          <a:lstStyle>
            <a:lvl1pPr>
              <a:defRPr/>
            </a:lvl1pPr>
          </a:lstStyle>
          <a:p>
            <a:pPr>
              <a:defRPr/>
            </a:pPr>
            <a:fld id="{1EEE5074-7802-41F6-AE86-7B3BA60A5D10}" type="slidenum">
              <a:rPr lang="en-US" altLang="zh-TW"/>
              <a:pPr>
                <a:defRPr/>
              </a:pPr>
              <a:t>‹#›</a:t>
            </a:fld>
            <a:endParaRPr lang="en-US" altLang="zh-TW"/>
          </a:p>
        </p:txBody>
      </p:sp>
      <p:sp>
        <p:nvSpPr>
          <p:cNvPr id="4"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65512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6" name="Rectangle 3"/>
          <p:cNvSpPr>
            <a:spLocks noGrp="1" noChangeArrowheads="1"/>
          </p:cNvSpPr>
          <p:nvPr>
            <p:ph type="sldNum" sz="quarter" idx="11"/>
          </p:nvPr>
        </p:nvSpPr>
        <p:spPr>
          <a:ln/>
        </p:spPr>
        <p:txBody>
          <a:bodyPr/>
          <a:lstStyle>
            <a:lvl1pPr>
              <a:defRPr/>
            </a:lvl1pPr>
          </a:lstStyle>
          <a:p>
            <a:pPr>
              <a:defRPr/>
            </a:pPr>
            <a:fld id="{96889860-8EF3-4864-AC26-AF57BCF78A5F}" type="slidenum">
              <a:rPr lang="en-US" altLang="zh-TW"/>
              <a:pPr>
                <a:defRPr/>
              </a:pPr>
              <a:t>‹#›</a:t>
            </a:fld>
            <a:endParaRPr lang="en-US" altLang="zh-TW"/>
          </a:p>
        </p:txBody>
      </p:sp>
      <p:sp>
        <p:nvSpPr>
          <p:cNvPr id="7"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01343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6" name="Rectangle 3"/>
          <p:cNvSpPr>
            <a:spLocks noGrp="1" noChangeArrowheads="1"/>
          </p:cNvSpPr>
          <p:nvPr>
            <p:ph type="sldNum" sz="quarter" idx="11"/>
          </p:nvPr>
        </p:nvSpPr>
        <p:spPr>
          <a:ln/>
        </p:spPr>
        <p:txBody>
          <a:bodyPr/>
          <a:lstStyle>
            <a:lvl1pPr>
              <a:defRPr/>
            </a:lvl1pPr>
          </a:lstStyle>
          <a:p>
            <a:pPr>
              <a:defRPr/>
            </a:pPr>
            <a:fld id="{A51748BE-B4B3-4FA4-BA2A-33DC7359F480}" type="slidenum">
              <a:rPr lang="en-US" altLang="zh-TW"/>
              <a:pPr>
                <a:defRPr/>
              </a:pPr>
              <a:t>‹#›</a:t>
            </a:fld>
            <a:endParaRPr lang="en-US" altLang="zh-TW"/>
          </a:p>
        </p:txBody>
      </p:sp>
      <p:sp>
        <p:nvSpPr>
          <p:cNvPr id="7"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28773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ftr" sz="quarter" idx="3"/>
          </p:nvPr>
        </p:nvSpPr>
        <p:spPr bwMode="auto">
          <a:xfrm>
            <a:off x="8532813" y="6062663"/>
            <a:ext cx="439737" cy="38576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200">
                <a:ea typeface="+mn-ea"/>
              </a:defRPr>
            </a:lvl1pPr>
          </a:lstStyle>
          <a:p>
            <a:pPr>
              <a:defRPr/>
            </a:pPr>
            <a:r>
              <a:rPr lang="en-US" altLang="zh-TW"/>
              <a:t>36.416</a:t>
            </a:r>
          </a:p>
        </p:txBody>
      </p:sp>
      <p:sp>
        <p:nvSpPr>
          <p:cNvPr id="169987" name="Rectangle 3"/>
          <p:cNvSpPr>
            <a:spLocks noGrp="1" noChangeArrowheads="1"/>
          </p:cNvSpPr>
          <p:nvPr>
            <p:ph type="sldNum" sz="quarter" idx="4"/>
          </p:nvPr>
        </p:nvSpPr>
        <p:spPr bwMode="auto">
          <a:xfrm>
            <a:off x="6553200" y="6164263"/>
            <a:ext cx="2133600" cy="2889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200">
                <a:ea typeface="+mn-ea"/>
              </a:defRPr>
            </a:lvl1pPr>
          </a:lstStyle>
          <a:p>
            <a:pPr>
              <a:defRPr/>
            </a:pPr>
            <a:fld id="{32661262-37A9-4CCE-AF43-CC34AF894707}" type="slidenum">
              <a:rPr lang="en-US" altLang="zh-TW"/>
              <a:pPr>
                <a:defRPr/>
              </a:pPr>
              <a:t>‹#›</a:t>
            </a:fld>
            <a:endParaRPr lang="en-US" altLang="zh-TW"/>
          </a:p>
        </p:txBody>
      </p:sp>
      <p:sp>
        <p:nvSpPr>
          <p:cNvPr id="1028" name="Rectangle 4"/>
          <p:cNvSpPr>
            <a:spLocks noGrp="1" noChangeArrowheads="1"/>
          </p:cNvSpPr>
          <p:nvPr>
            <p:ph type="title"/>
          </p:nvPr>
        </p:nvSpPr>
        <p:spPr bwMode="auto">
          <a:xfrm>
            <a:off x="457200" y="260350"/>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9" name="Rectangle 5"/>
          <p:cNvSpPr>
            <a:spLocks noGrp="1" noChangeArrowheads="1"/>
          </p:cNvSpPr>
          <p:nvPr>
            <p:ph type="body" idx="1"/>
          </p:nvPr>
        </p:nvSpPr>
        <p:spPr bwMode="auto">
          <a:xfrm>
            <a:off x="457200" y="1125538"/>
            <a:ext cx="8507413"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69990" name="Rectangle 6"/>
          <p:cNvSpPr>
            <a:spLocks noGrp="1" noChangeArrowheads="1"/>
          </p:cNvSpPr>
          <p:nvPr>
            <p:ph type="dt" sz="half" idx="2"/>
          </p:nvPr>
        </p:nvSpPr>
        <p:spPr bwMode="auto">
          <a:xfrm>
            <a:off x="457200" y="6092825"/>
            <a:ext cx="2133600" cy="3603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kumimoji="0" sz="1200">
                <a:ea typeface="+mn-ea"/>
              </a:defRPr>
            </a:lvl1pPr>
          </a:lstStyle>
          <a:p>
            <a:pPr>
              <a:defRPr/>
            </a:pPr>
            <a:endParaRPr lang="en-US" altLang="zh-TW"/>
          </a:p>
        </p:txBody>
      </p:sp>
      <p:pic>
        <p:nvPicPr>
          <p:cNvPr id="1031"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6459538"/>
            <a:ext cx="9144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11" r:id="rId1"/>
    <p:sldLayoutId id="2147484596" r:id="rId2"/>
    <p:sldLayoutId id="2147484597" r:id="rId3"/>
    <p:sldLayoutId id="2147484598" r:id="rId4"/>
    <p:sldLayoutId id="2147484599" r:id="rId5"/>
    <p:sldLayoutId id="2147484600" r:id="rId6"/>
    <p:sldLayoutId id="2147484601" r:id="rId7"/>
    <p:sldLayoutId id="2147484602" r:id="rId8"/>
    <p:sldLayoutId id="2147484603" r:id="rId9"/>
    <p:sldLayoutId id="2147484604" r:id="rId10"/>
    <p:sldLayoutId id="2147484605" r:id="rId11"/>
    <p:sldLayoutId id="2147484606" r:id="rId12"/>
    <p:sldLayoutId id="2147484607" r:id="rId13"/>
    <p:sldLayoutId id="2147484608" r:id="rId14"/>
    <p:sldLayoutId id="2147484609" r:id="rId15"/>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Times New Roman" pitchFamily="18" charset="0"/>
          <a:ea typeface="標楷體" pitchFamily="65" charset="-120"/>
        </a:defRPr>
      </a:lvl2pPr>
      <a:lvl3pPr algn="l" rtl="0" eaLnBrk="0" fontAlgn="base" hangingPunct="0">
        <a:spcBef>
          <a:spcPct val="0"/>
        </a:spcBef>
        <a:spcAft>
          <a:spcPct val="0"/>
        </a:spcAft>
        <a:defRPr kumimoji="1" sz="3600">
          <a:solidFill>
            <a:schemeClr val="tx1"/>
          </a:solidFill>
          <a:latin typeface="Times New Roman" pitchFamily="18" charset="0"/>
          <a:ea typeface="標楷體" pitchFamily="65" charset="-120"/>
        </a:defRPr>
      </a:lvl3pPr>
      <a:lvl4pPr algn="l" rtl="0" eaLnBrk="0" fontAlgn="base" hangingPunct="0">
        <a:spcBef>
          <a:spcPct val="0"/>
        </a:spcBef>
        <a:spcAft>
          <a:spcPct val="0"/>
        </a:spcAft>
        <a:defRPr kumimoji="1" sz="3600">
          <a:solidFill>
            <a:schemeClr val="tx1"/>
          </a:solidFill>
          <a:latin typeface="Times New Roman" pitchFamily="18" charset="0"/>
          <a:ea typeface="標楷體" pitchFamily="65" charset="-120"/>
        </a:defRPr>
      </a:lvl4pPr>
      <a:lvl5pPr algn="l" rtl="0" eaLnBrk="0" fontAlgn="base" hangingPunct="0">
        <a:spcBef>
          <a:spcPct val="0"/>
        </a:spcBef>
        <a:spcAft>
          <a:spcPct val="0"/>
        </a:spcAft>
        <a:defRPr kumimoji="1" sz="3600">
          <a:solidFill>
            <a:schemeClr val="tx1"/>
          </a:solidFill>
          <a:latin typeface="Times New Roman" pitchFamily="18" charset="0"/>
          <a:ea typeface="標楷體" pitchFamily="65" charset="-120"/>
        </a:defRPr>
      </a:lvl5pPr>
      <a:lvl6pPr marL="457200" algn="l" rtl="0" fontAlgn="base">
        <a:spcBef>
          <a:spcPct val="0"/>
        </a:spcBef>
        <a:spcAft>
          <a:spcPct val="0"/>
        </a:spcAft>
        <a:defRPr kumimoji="1" sz="3600">
          <a:solidFill>
            <a:schemeClr val="tx1"/>
          </a:solidFill>
          <a:latin typeface="Times New Roman" pitchFamily="18" charset="0"/>
          <a:ea typeface="標楷體" pitchFamily="65" charset="-120"/>
        </a:defRPr>
      </a:lvl6pPr>
      <a:lvl7pPr marL="914400" algn="l" rtl="0" fontAlgn="base">
        <a:spcBef>
          <a:spcPct val="0"/>
        </a:spcBef>
        <a:spcAft>
          <a:spcPct val="0"/>
        </a:spcAft>
        <a:defRPr kumimoji="1" sz="3600">
          <a:solidFill>
            <a:schemeClr val="tx1"/>
          </a:solidFill>
          <a:latin typeface="Times New Roman" pitchFamily="18" charset="0"/>
          <a:ea typeface="標楷體" pitchFamily="65" charset="-120"/>
        </a:defRPr>
      </a:lvl7pPr>
      <a:lvl8pPr marL="1371600" algn="l" rtl="0" fontAlgn="base">
        <a:spcBef>
          <a:spcPct val="0"/>
        </a:spcBef>
        <a:spcAft>
          <a:spcPct val="0"/>
        </a:spcAft>
        <a:defRPr kumimoji="1" sz="3600">
          <a:solidFill>
            <a:schemeClr val="tx1"/>
          </a:solidFill>
          <a:latin typeface="Times New Roman" pitchFamily="18" charset="0"/>
          <a:ea typeface="標楷體" pitchFamily="65" charset="-120"/>
        </a:defRPr>
      </a:lvl8pPr>
      <a:lvl9pPr marL="1828800" algn="l" rtl="0" fontAlgn="base">
        <a:spcBef>
          <a:spcPct val="0"/>
        </a:spcBef>
        <a:spcAft>
          <a:spcPct val="0"/>
        </a:spcAft>
        <a:defRPr kumimoji="1" sz="3600">
          <a:solidFill>
            <a:schemeClr val="tx1"/>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610" r:id="rId1"/>
    <p:sldLayoutId id="2147484612"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sldNum" sz="quarter" idx="12"/>
          </p:nvPr>
        </p:nvSpPr>
        <p:spPr/>
        <p:txBody>
          <a:bodyPr/>
          <a:lstStyle/>
          <a:p>
            <a:pPr>
              <a:defRPr/>
            </a:pPr>
            <a:fld id="{C2A2DB01-65F1-4AD0-BDB0-BFA347FA4DD3}" type="slidenum">
              <a:rPr lang="en-US" altLang="zh-TW"/>
              <a:pPr>
                <a:defRPr/>
              </a:pPr>
              <a:t>1</a:t>
            </a:fld>
            <a:endParaRPr lang="en-US" altLang="zh-TW" dirty="0"/>
          </a:p>
        </p:txBody>
      </p:sp>
      <p:sp>
        <p:nvSpPr>
          <p:cNvPr id="4099" name="Rectangle 2"/>
          <p:cNvSpPr>
            <a:spLocks noGrp="1" noChangeArrowheads="1"/>
          </p:cNvSpPr>
          <p:nvPr>
            <p:ph type="ctrTitle"/>
          </p:nvPr>
        </p:nvSpPr>
        <p:spPr>
          <a:xfrm>
            <a:off x="152400" y="609600"/>
            <a:ext cx="8839200" cy="2438400"/>
          </a:xfrm>
        </p:spPr>
        <p:txBody>
          <a:bodyPr/>
          <a:lstStyle/>
          <a:p>
            <a:pPr algn="ctr"/>
            <a:r>
              <a:rPr lang="en-US" dirty="0">
                <a:solidFill>
                  <a:schemeClr val="tx1"/>
                </a:solidFill>
              </a:rPr>
              <a:t>Leveraging LTE Security with SDN and NFV</a:t>
            </a:r>
            <a:endParaRPr lang="zh-TW" altLang="zh-TW" sz="4400" b="1" dirty="0">
              <a:solidFill>
                <a:schemeClr val="tx1"/>
              </a:solidFill>
            </a:endParaRPr>
          </a:p>
        </p:txBody>
      </p:sp>
      <p:sp>
        <p:nvSpPr>
          <p:cNvPr id="4100" name="Rectangle 3"/>
          <p:cNvSpPr>
            <a:spLocks noGrp="1" noChangeArrowheads="1"/>
          </p:cNvSpPr>
          <p:nvPr>
            <p:ph type="subTitle" idx="1"/>
          </p:nvPr>
        </p:nvSpPr>
        <p:spPr>
          <a:xfrm>
            <a:off x="1616364" y="3298043"/>
            <a:ext cx="6537036" cy="1752600"/>
          </a:xfrm>
        </p:spPr>
        <p:txBody>
          <a:bodyPr/>
          <a:lstStyle/>
          <a:p>
            <a:r>
              <a:rPr kumimoji="0" lang="en-US" altLang="zh-TW" sz="2400" dirty="0" smtClean="0">
                <a:latin typeface="+mj-lt"/>
              </a:rPr>
              <a:t>Advisor	:</a:t>
            </a:r>
            <a:r>
              <a:rPr lang="en-US" sz="2400" cap="all" dirty="0" smtClean="0">
                <a:latin typeface="+mj-lt"/>
              </a:rPr>
              <a:t>PROFESSOR BIH-HWANG</a:t>
            </a:r>
            <a:r>
              <a:rPr lang="en-US" sz="2400" cap="all" dirty="0">
                <a:latin typeface="+mj-lt"/>
              </a:rPr>
              <a:t>, LEE</a:t>
            </a:r>
          </a:p>
          <a:p>
            <a:pPr eaLnBrk="1" hangingPunct="1">
              <a:tabLst>
                <a:tab pos="1162050" algn="l"/>
              </a:tabLst>
            </a:pPr>
            <a:r>
              <a:rPr lang="en-US" altLang="zh-TW" sz="2400" dirty="0" smtClean="0">
                <a:latin typeface="+mj-lt"/>
              </a:rPr>
              <a:t>Student		:Muhammad </a:t>
            </a:r>
            <a:r>
              <a:rPr lang="en-US" altLang="zh-TW" sz="2400" dirty="0" err="1" smtClean="0">
                <a:latin typeface="+mj-lt"/>
              </a:rPr>
              <a:t>Farid</a:t>
            </a:r>
            <a:r>
              <a:rPr lang="en-US" altLang="zh-TW" sz="2400" dirty="0" smtClean="0">
                <a:latin typeface="+mj-lt"/>
              </a:rPr>
              <a:t> </a:t>
            </a:r>
            <a:r>
              <a:rPr lang="en-US" altLang="zh-TW" sz="2400" dirty="0" err="1" smtClean="0">
                <a:latin typeface="+mj-lt"/>
              </a:rPr>
              <a:t>Wajdi</a:t>
            </a:r>
            <a:endParaRPr lang="en-US" altLang="zh-TW" sz="2400" dirty="0">
              <a:latin typeface="+mj-lt"/>
            </a:endParaRPr>
          </a:p>
          <a:p>
            <a:pPr eaLnBrk="1" hangingPunct="1">
              <a:tabLst>
                <a:tab pos="1162050" algn="l"/>
              </a:tabLst>
            </a:pPr>
            <a:r>
              <a:rPr lang="en-US" altLang="zh-TW" sz="2400" dirty="0" smtClean="0">
                <a:latin typeface="+mj-lt"/>
              </a:rPr>
              <a:t>Date		:2017/11/25</a:t>
            </a:r>
            <a:endParaRPr lang="en-US" altLang="zh-TW" sz="2400" dirty="0">
              <a:latin typeface="+mj-lt"/>
            </a:endParaRPr>
          </a:p>
        </p:txBody>
      </p:sp>
      <p:sp>
        <p:nvSpPr>
          <p:cNvPr id="4101" name="矩形 1"/>
          <p:cNvSpPr>
            <a:spLocks noChangeArrowheads="1"/>
          </p:cNvSpPr>
          <p:nvPr/>
        </p:nvSpPr>
        <p:spPr bwMode="auto">
          <a:xfrm>
            <a:off x="152400" y="5410200"/>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bg2"/>
              </a:buClr>
              <a:buSzPct val="75000"/>
              <a:buFont typeface="Wingdings" pitchFamily="2" charset="2"/>
              <a:buChar char="n"/>
              <a:defRPr kumimoji="1" sz="3200">
                <a:solidFill>
                  <a:schemeClr val="tx1"/>
                </a:solidFill>
                <a:latin typeface="Times New Roman" pitchFamily="18" charset="0"/>
                <a:ea typeface="標楷體" pitchFamily="65" charset="-120"/>
              </a:defRPr>
            </a:lvl1pPr>
            <a:lvl2pPr marL="742950" indent="-285750" eaLnBrk="0" hangingPunct="0">
              <a:spcBef>
                <a:spcPct val="20000"/>
              </a:spcBef>
              <a:buClr>
                <a:schemeClr val="accent2"/>
              </a:buClr>
              <a:buSzPct val="80000"/>
              <a:buFont typeface="Wingdings" pitchFamily="2" charset="2"/>
              <a:buChar char="¨"/>
              <a:defRPr kumimoji="1" sz="2800">
                <a:solidFill>
                  <a:schemeClr val="tx1"/>
                </a:solidFill>
                <a:latin typeface="Times New Roman" pitchFamily="18" charset="0"/>
                <a:ea typeface="標楷體" pitchFamily="65" charset="-120"/>
              </a:defRPr>
            </a:lvl2pPr>
            <a:lvl3pPr marL="1143000" indent="-228600" eaLnBrk="0" hangingPunct="0">
              <a:spcBef>
                <a:spcPct val="20000"/>
              </a:spcBef>
              <a:buClr>
                <a:schemeClr val="bg2"/>
              </a:buClr>
              <a:buSzPct val="65000"/>
              <a:buFont typeface="Wingdings" pitchFamily="2" charset="2"/>
              <a:buChar char="n"/>
              <a:defRPr kumimoji="1" sz="2400">
                <a:solidFill>
                  <a:schemeClr val="tx1"/>
                </a:solidFill>
                <a:latin typeface="Times New Roman" pitchFamily="18" charset="0"/>
                <a:ea typeface="標楷體" pitchFamily="65" charset="-120"/>
              </a:defRPr>
            </a:lvl3pPr>
            <a:lvl4pPr marL="1600200" indent="-228600" eaLnBrk="0" hangingPunct="0">
              <a:spcBef>
                <a:spcPct val="20000"/>
              </a:spcBef>
              <a:buClr>
                <a:schemeClr val="accent2"/>
              </a:buClr>
              <a:buSzPct val="70000"/>
              <a:buFont typeface="Wingdings" pitchFamily="2" charset="2"/>
              <a:buChar char="¨"/>
              <a:defRPr kumimoji="1" sz="2000">
                <a:solidFill>
                  <a:schemeClr val="tx1"/>
                </a:solidFill>
                <a:latin typeface="Times New Roman" pitchFamily="18" charset="0"/>
                <a:ea typeface="標楷體" pitchFamily="65" charset="-120"/>
              </a:defRPr>
            </a:lvl4pPr>
            <a:lvl5pPr marL="2057400" indent="-228600" eaLnBrk="0" hangingPunct="0">
              <a:spcBef>
                <a:spcPct val="20000"/>
              </a:spcBef>
              <a:buClr>
                <a:schemeClr val="bg2"/>
              </a:buClr>
              <a:buFont typeface="Wingdings" pitchFamily="2" charset="2"/>
              <a:buChar char="§"/>
              <a:defRPr kumimoji="1" sz="2000">
                <a:solidFill>
                  <a:schemeClr val="tx1"/>
                </a:solidFill>
                <a:latin typeface="Times New Roman" pitchFamily="18" charset="0"/>
                <a:ea typeface="標楷體" pitchFamily="65" charset="-120"/>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Times New Roman" pitchFamily="18" charset="0"/>
                <a:ea typeface="標楷體" pitchFamily="65" charset="-120"/>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Times New Roman" pitchFamily="18" charset="0"/>
                <a:ea typeface="標楷體" pitchFamily="65" charset="-120"/>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Times New Roman" pitchFamily="18" charset="0"/>
                <a:ea typeface="標楷體" pitchFamily="65" charset="-120"/>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Times New Roman" pitchFamily="18" charset="0"/>
                <a:ea typeface="標楷體" pitchFamily="65" charset="-120"/>
              </a:defRPr>
            </a:lvl9pPr>
          </a:lstStyle>
          <a:p>
            <a:r>
              <a:rPr lang="en-US" sz="1600" dirty="0"/>
              <a:t>2015 IEEE 10th International Conference on Industrial and Information Systems, ICIIS 2015, Dec. 18-20,2015, Sri Lanka</a:t>
            </a:r>
            <a:endParaRPr lang="en-US" sz="105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Function </a:t>
            </a:r>
            <a:r>
              <a:rPr lang="en-US" dirty="0" smtClean="0"/>
              <a:t>Virtualization (NFV)</a:t>
            </a:r>
            <a:endParaRPr lang="en-US" dirty="0"/>
          </a:p>
        </p:txBody>
      </p:sp>
      <p:sp>
        <p:nvSpPr>
          <p:cNvPr id="3" name="Content Placeholder 2"/>
          <p:cNvSpPr>
            <a:spLocks noGrp="1"/>
          </p:cNvSpPr>
          <p:nvPr>
            <p:ph idx="1"/>
          </p:nvPr>
        </p:nvSpPr>
        <p:spPr/>
        <p:txBody>
          <a:bodyPr/>
          <a:lstStyle/>
          <a:p>
            <a:r>
              <a:rPr lang="en-US" sz="2400" dirty="0"/>
              <a:t>Traditionally, network operators have always used </a:t>
            </a:r>
            <a:r>
              <a:rPr lang="en-US" sz="2400" dirty="0" smtClean="0"/>
              <a:t>dedicated and </a:t>
            </a:r>
            <a:r>
              <a:rPr lang="en-US" sz="2400" dirty="0"/>
              <a:t>specially designed black box type network equipment </a:t>
            </a:r>
            <a:r>
              <a:rPr lang="en-US" sz="2400" dirty="0" smtClean="0"/>
              <a:t>to construct </a:t>
            </a:r>
            <a:r>
              <a:rPr lang="en-US" sz="2400" dirty="0"/>
              <a:t>their </a:t>
            </a:r>
            <a:r>
              <a:rPr lang="en-US" sz="2400" dirty="0" smtClean="0"/>
              <a:t>networks, </a:t>
            </a:r>
            <a:r>
              <a:rPr lang="en-US" sz="2400" dirty="0"/>
              <a:t>this approach </a:t>
            </a:r>
            <a:r>
              <a:rPr lang="en-US" sz="2400" dirty="0" smtClean="0"/>
              <a:t>inevitably leads </a:t>
            </a:r>
            <a:r>
              <a:rPr lang="en-US" sz="2400" dirty="0"/>
              <a:t>to high time-to-market and costs (</a:t>
            </a:r>
            <a:r>
              <a:rPr lang="en-US" sz="2400" dirty="0" err="1"/>
              <a:t>CapEx</a:t>
            </a:r>
            <a:r>
              <a:rPr lang="en-US" sz="2400" dirty="0" smtClean="0"/>
              <a:t>).</a:t>
            </a:r>
          </a:p>
          <a:p>
            <a:r>
              <a:rPr lang="en-US" sz="2400" dirty="0"/>
              <a:t>It also </a:t>
            </a:r>
            <a:r>
              <a:rPr lang="en-US" sz="2400" dirty="0" smtClean="0"/>
              <a:t>requires a </a:t>
            </a:r>
            <a:r>
              <a:rPr lang="en-US" sz="2400" dirty="0"/>
              <a:t>dedicated staff (</a:t>
            </a:r>
            <a:r>
              <a:rPr lang="en-US" sz="2400" dirty="0" err="1"/>
              <a:t>OpEx</a:t>
            </a:r>
            <a:r>
              <a:rPr lang="en-US" sz="2400" dirty="0"/>
              <a:t>) to deploy and run the </a:t>
            </a:r>
            <a:r>
              <a:rPr lang="en-US" sz="2400" dirty="0" smtClean="0"/>
              <a:t>networks. NFV </a:t>
            </a:r>
            <a:r>
              <a:rPr lang="en-US" sz="2400" dirty="0"/>
              <a:t>technology aims to build an end-to-end </a:t>
            </a:r>
            <a:r>
              <a:rPr lang="en-US" sz="2400" dirty="0" smtClean="0"/>
              <a:t>infrastructure that </a:t>
            </a:r>
            <a:r>
              <a:rPr lang="en-US" sz="2400" dirty="0"/>
              <a:t>enables the consolidation of </a:t>
            </a:r>
            <a:r>
              <a:rPr lang="en-US" sz="2400" dirty="0" smtClean="0"/>
              <a:t>many heterogeneous network devices </a:t>
            </a:r>
            <a:r>
              <a:rPr lang="en-US" sz="2400" dirty="0"/>
              <a:t>by moving network functions from dedicated </a:t>
            </a:r>
            <a:r>
              <a:rPr lang="en-US" sz="2400" dirty="0" smtClean="0"/>
              <a:t>hardware onto </a:t>
            </a:r>
            <a:r>
              <a:rPr lang="en-US" sz="2400" dirty="0"/>
              <a:t>general </a:t>
            </a:r>
            <a:r>
              <a:rPr lang="en-US" sz="2400" dirty="0" smtClean="0"/>
              <a:t>purpose computing/storage </a:t>
            </a:r>
            <a:r>
              <a:rPr lang="en-US" sz="2400" dirty="0"/>
              <a:t>platforms such </a:t>
            </a:r>
            <a:r>
              <a:rPr lang="en-US" sz="2400" dirty="0" smtClean="0"/>
              <a:t>as servers.</a:t>
            </a:r>
            <a:endParaRPr lang="en-US" sz="24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10</a:t>
            </a:fld>
            <a:endParaRPr lang="en-US" altLang="zh-TW"/>
          </a:p>
        </p:txBody>
      </p:sp>
    </p:spTree>
    <p:extLst>
      <p:ext uri="{BB962C8B-B14F-4D97-AF65-F5344CB8AC3E}">
        <p14:creationId xmlns:p14="http://schemas.microsoft.com/office/powerpoint/2010/main" val="272442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Function Virtualization (NFV)</a:t>
            </a:r>
          </a:p>
        </p:txBody>
      </p:sp>
      <p:sp>
        <p:nvSpPr>
          <p:cNvPr id="3" name="Content Placeholder 2"/>
          <p:cNvSpPr>
            <a:spLocks noGrp="1"/>
          </p:cNvSpPr>
          <p:nvPr>
            <p:ph idx="1"/>
          </p:nvPr>
        </p:nvSpPr>
        <p:spPr/>
        <p:txBody>
          <a:bodyPr/>
          <a:lstStyle/>
          <a:p>
            <a:r>
              <a:rPr lang="en-US" sz="2400" dirty="0"/>
              <a:t>The main idea behind NFV is to virtualize a set of </a:t>
            </a:r>
            <a:r>
              <a:rPr lang="en-US" sz="2400" dirty="0" smtClean="0"/>
              <a:t>network functions </a:t>
            </a:r>
            <a:r>
              <a:rPr lang="en-US" sz="2400" dirty="0"/>
              <a:t>by deploying them as software packages in a </a:t>
            </a:r>
            <a:r>
              <a:rPr lang="en-US" sz="2400" dirty="0" smtClean="0"/>
              <a:t>cloud environment.</a:t>
            </a:r>
          </a:p>
          <a:p>
            <a:r>
              <a:rPr lang="en-US" sz="2400" dirty="0"/>
              <a:t>In such systems, network functions are </a:t>
            </a:r>
            <a:r>
              <a:rPr lang="en-US" sz="2400" dirty="0" smtClean="0"/>
              <a:t>implemented independent </a:t>
            </a:r>
            <a:r>
              <a:rPr lang="en-US" sz="2400" dirty="0"/>
              <a:t>of the physical resources and are deployed </a:t>
            </a:r>
            <a:r>
              <a:rPr lang="en-US" sz="2400" dirty="0" smtClean="0"/>
              <a:t>in virtualized </a:t>
            </a:r>
            <a:r>
              <a:rPr lang="en-US" sz="2400" dirty="0"/>
              <a:t>environments, such as mobile clouds, so that </a:t>
            </a:r>
            <a:r>
              <a:rPr lang="en-US" sz="2400" dirty="0" smtClean="0"/>
              <a:t>a given </a:t>
            </a:r>
            <a:r>
              <a:rPr lang="en-US" sz="2400" dirty="0"/>
              <a:t>service is available to many devices on a demand </a:t>
            </a:r>
            <a:r>
              <a:rPr lang="en-US" sz="2400" dirty="0" smtClean="0"/>
              <a:t>basis. SDN </a:t>
            </a:r>
            <a:r>
              <a:rPr lang="en-US" sz="2400" dirty="0"/>
              <a:t>is the key enabler of </a:t>
            </a:r>
            <a:r>
              <a:rPr lang="en-US" sz="2400" dirty="0" smtClean="0"/>
              <a:t>NFV.</a:t>
            </a:r>
            <a:endParaRPr lang="en-US" sz="24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11</a:t>
            </a:fld>
            <a:endParaRPr lang="en-US" altLang="zh-TW"/>
          </a:p>
        </p:txBody>
      </p:sp>
    </p:spTree>
    <p:extLst>
      <p:ext uri="{BB962C8B-B14F-4D97-AF65-F5344CB8AC3E}">
        <p14:creationId xmlns:p14="http://schemas.microsoft.com/office/powerpoint/2010/main" val="3366339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LTE Security Principles and Architecture</a:t>
            </a:r>
          </a:p>
        </p:txBody>
      </p:sp>
      <p:sp>
        <p:nvSpPr>
          <p:cNvPr id="3" name="Content Placeholder 2"/>
          <p:cNvSpPr>
            <a:spLocks noGrp="1"/>
          </p:cNvSpPr>
          <p:nvPr>
            <p:ph idx="1"/>
          </p:nvPr>
        </p:nvSpPr>
        <p:spPr/>
        <p:txBody>
          <a:bodyPr/>
          <a:lstStyle/>
          <a:p>
            <a:r>
              <a:rPr lang="en-US" sz="2400" dirty="0" smtClean="0"/>
              <a:t>It </a:t>
            </a:r>
            <a:r>
              <a:rPr lang="en-US" sz="2400" dirty="0"/>
              <a:t>provides IP based end-to-end </a:t>
            </a:r>
            <a:r>
              <a:rPr lang="en-US" sz="2400" dirty="0" smtClean="0"/>
              <a:t>communication from </a:t>
            </a:r>
            <a:r>
              <a:rPr lang="en-US" sz="2400" dirty="0" err="1"/>
              <a:t>eNodeBs</a:t>
            </a:r>
            <a:r>
              <a:rPr lang="en-US" sz="2400" dirty="0"/>
              <a:t> in Radio Access Network (RAN) to </a:t>
            </a:r>
            <a:r>
              <a:rPr lang="en-US" sz="2400" dirty="0" smtClean="0"/>
              <a:t>core network </a:t>
            </a:r>
            <a:r>
              <a:rPr lang="en-US" sz="2400" dirty="0"/>
              <a:t>elements in </a:t>
            </a:r>
            <a:r>
              <a:rPr lang="en-US" sz="2400" dirty="0" smtClean="0"/>
              <a:t>EPC,</a:t>
            </a:r>
            <a:r>
              <a:rPr lang="en-US" sz="2400" dirty="0"/>
              <a:t> While this flat architecture </a:t>
            </a:r>
            <a:r>
              <a:rPr lang="en-US" sz="2400" dirty="0" smtClean="0"/>
              <a:t>has simplified </a:t>
            </a:r>
            <a:r>
              <a:rPr lang="en-US" sz="2400" dirty="0"/>
              <a:t>the operation of mobile network, it has </a:t>
            </a:r>
            <a:r>
              <a:rPr lang="en-US" sz="2400" dirty="0" smtClean="0"/>
              <a:t>increased the </a:t>
            </a:r>
            <a:r>
              <a:rPr lang="en-US" sz="2400" dirty="0"/>
              <a:t>overall risk of vulnerabilities and </a:t>
            </a:r>
            <a:r>
              <a:rPr lang="en-US" sz="2400" dirty="0" smtClean="0"/>
              <a:t>threats.</a:t>
            </a:r>
          </a:p>
          <a:p>
            <a:r>
              <a:rPr lang="en-US" sz="2400" dirty="0" smtClean="0"/>
              <a:t>The challenge </a:t>
            </a:r>
            <a:r>
              <a:rPr lang="en-US" sz="2400" dirty="0"/>
              <a:t>is to design a complete and effective security </a:t>
            </a:r>
            <a:r>
              <a:rPr lang="en-US" sz="2400" dirty="0" smtClean="0"/>
              <a:t>defense framework </a:t>
            </a:r>
            <a:r>
              <a:rPr lang="en-US" sz="2400" dirty="0"/>
              <a:t>which can provide fault isolation as well as </a:t>
            </a:r>
            <a:r>
              <a:rPr lang="en-US" sz="2400" dirty="0" smtClean="0"/>
              <a:t>protect the </a:t>
            </a:r>
            <a:r>
              <a:rPr lang="en-US" sz="2400" dirty="0"/>
              <a:t>interworking of legacy and non-3GPP networks</a:t>
            </a:r>
            <a:r>
              <a:rPr lang="en-US" sz="2400" dirty="0" smtClean="0"/>
              <a:t>.</a:t>
            </a:r>
          </a:p>
          <a:p>
            <a:r>
              <a:rPr lang="en-US" sz="2400" dirty="0"/>
              <a:t>The 3rd Generation Partnership Project (3GPP) has </a:t>
            </a:r>
            <a:r>
              <a:rPr lang="en-US" sz="2400" dirty="0" smtClean="0"/>
              <a:t>defined an </a:t>
            </a:r>
            <a:r>
              <a:rPr lang="en-US" sz="2400" dirty="0"/>
              <a:t>LTE security architecture that covers security </a:t>
            </a:r>
            <a:r>
              <a:rPr lang="en-US" sz="2400" dirty="0" smtClean="0"/>
              <a:t>features.</a:t>
            </a:r>
            <a:endParaRPr lang="en-US" sz="18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12</a:t>
            </a:fld>
            <a:endParaRPr lang="en-US" altLang="zh-TW"/>
          </a:p>
        </p:txBody>
      </p:sp>
    </p:spTree>
    <p:extLst>
      <p:ext uri="{BB962C8B-B14F-4D97-AF65-F5344CB8AC3E}">
        <p14:creationId xmlns:p14="http://schemas.microsoft.com/office/powerpoint/2010/main" val="387888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LTE Security Principles and Architecture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066800"/>
            <a:ext cx="6211167" cy="4505954"/>
          </a:xfrm>
        </p:spPr>
      </p:pic>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13</a:t>
            </a:fld>
            <a:endParaRPr lang="en-US" altLang="zh-TW"/>
          </a:p>
        </p:txBody>
      </p:sp>
      <p:sp>
        <p:nvSpPr>
          <p:cNvPr id="7" name="Rectangle 6"/>
          <p:cNvSpPr/>
          <p:nvPr/>
        </p:nvSpPr>
        <p:spPr>
          <a:xfrm>
            <a:off x="2590800" y="5572754"/>
            <a:ext cx="4130361" cy="369332"/>
          </a:xfrm>
          <a:prstGeom prst="rect">
            <a:avLst/>
          </a:prstGeom>
        </p:spPr>
        <p:txBody>
          <a:bodyPr wrap="none">
            <a:spAutoFit/>
          </a:bodyPr>
          <a:lstStyle/>
          <a:p>
            <a:r>
              <a:rPr lang="en-US" dirty="0">
                <a:solidFill>
                  <a:srgbClr val="201C20"/>
                </a:solidFill>
                <a:latin typeface="Fd5818-Identity-H"/>
              </a:rPr>
              <a:t>Fig. </a:t>
            </a:r>
            <a:r>
              <a:rPr lang="en-US" dirty="0" smtClean="0">
                <a:solidFill>
                  <a:srgbClr val="201C20"/>
                </a:solidFill>
                <a:latin typeface="Fd5818-Identity-H"/>
              </a:rPr>
              <a:t>1: </a:t>
            </a:r>
            <a:r>
              <a:rPr lang="en-US" dirty="0">
                <a:solidFill>
                  <a:srgbClr val="201C20"/>
                </a:solidFill>
                <a:latin typeface="Fd5818-Identity-H"/>
              </a:rPr>
              <a:t>3GPP Security Architecture [12]</a:t>
            </a:r>
            <a:endParaRPr lang="en-US" dirty="0"/>
          </a:p>
        </p:txBody>
      </p:sp>
    </p:spTree>
    <p:extLst>
      <p:ext uri="{BB962C8B-B14F-4D97-AF65-F5344CB8AC3E}">
        <p14:creationId xmlns:p14="http://schemas.microsoft.com/office/powerpoint/2010/main" val="355808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LTE Security Architecture</a:t>
            </a:r>
          </a:p>
        </p:txBody>
      </p:sp>
      <p:sp>
        <p:nvSpPr>
          <p:cNvPr id="3" name="Content Placeholder 2"/>
          <p:cNvSpPr>
            <a:spLocks noGrp="1"/>
          </p:cNvSpPr>
          <p:nvPr>
            <p:ph idx="1"/>
          </p:nvPr>
        </p:nvSpPr>
        <p:spPr/>
        <p:txBody>
          <a:bodyPr/>
          <a:lstStyle/>
          <a:p>
            <a:r>
              <a:rPr lang="en-US" sz="2400" dirty="0"/>
              <a:t>LTE security architecture contains different security </a:t>
            </a:r>
            <a:r>
              <a:rPr lang="en-US" sz="2400" dirty="0" smtClean="0"/>
              <a:t>mechanisms at </a:t>
            </a:r>
            <a:r>
              <a:rPr lang="en-US" sz="2400" dirty="0"/>
              <a:t>different levels. First of all, E-UTRA reuses </a:t>
            </a:r>
            <a:r>
              <a:rPr lang="en-US" sz="2400" dirty="0" smtClean="0"/>
              <a:t>the security </a:t>
            </a:r>
            <a:r>
              <a:rPr lang="en-US" sz="2400" dirty="0"/>
              <a:t>mechanisms which were used in 2G/3G network. </a:t>
            </a:r>
            <a:r>
              <a:rPr lang="en-US" sz="2400" dirty="0" smtClean="0"/>
              <a:t>For instance</a:t>
            </a:r>
            <a:r>
              <a:rPr lang="en-US" sz="2400" dirty="0"/>
              <a:t>, LTE uses USIM cards in User Equipment (UE) </a:t>
            </a:r>
            <a:r>
              <a:rPr lang="en-US" sz="2400" dirty="0" smtClean="0"/>
              <a:t>and RNL </a:t>
            </a:r>
            <a:r>
              <a:rPr lang="en-US" sz="2400" dirty="0"/>
              <a:t>(Radio Network Layer) encryption for radio </a:t>
            </a:r>
            <a:r>
              <a:rPr lang="en-US" sz="2400" dirty="0" smtClean="0"/>
              <a:t>links</a:t>
            </a:r>
          </a:p>
          <a:p>
            <a:r>
              <a:rPr lang="en-US" sz="2400" dirty="0"/>
              <a:t>LTE introduces new security </a:t>
            </a:r>
            <a:r>
              <a:rPr lang="en-US" sz="2400" dirty="0" smtClean="0"/>
              <a:t>mechanisms, such </a:t>
            </a:r>
            <a:r>
              <a:rPr lang="en-US" sz="2400" dirty="0"/>
              <a:t>as: key derivation mechanism during </a:t>
            </a:r>
            <a:r>
              <a:rPr lang="en-US" sz="2400" dirty="0" smtClean="0"/>
              <a:t>mobility (KASME</a:t>
            </a:r>
            <a:r>
              <a:rPr lang="en-US" sz="2400" dirty="0"/>
              <a:t>), protection of radio interfaces (PDCP frames, </a:t>
            </a:r>
            <a:r>
              <a:rPr lang="en-US" sz="2400" dirty="0" smtClean="0"/>
              <a:t>user session </a:t>
            </a:r>
            <a:r>
              <a:rPr lang="en-US" sz="2400" dirty="0"/>
              <a:t>ciphering, RRC radio signaling integrity control </a:t>
            </a:r>
            <a:r>
              <a:rPr lang="en-US" sz="2400" dirty="0" smtClean="0"/>
              <a:t>and ciphering).</a:t>
            </a:r>
          </a:p>
          <a:p>
            <a:r>
              <a:rPr lang="en-US" sz="2400" dirty="0"/>
              <a:t>LTE introduces a new interface called X2 </a:t>
            </a:r>
            <a:r>
              <a:rPr lang="en-US" sz="2400" dirty="0" smtClean="0"/>
              <a:t>to exchange </a:t>
            </a:r>
            <a:r>
              <a:rPr lang="en-US" sz="2400" dirty="0"/>
              <a:t>the user and </a:t>
            </a:r>
            <a:r>
              <a:rPr lang="en-US" sz="2400" dirty="0" err="1"/>
              <a:t>signalling</a:t>
            </a:r>
            <a:r>
              <a:rPr lang="en-US" sz="2400" dirty="0"/>
              <a:t> data at EUTRA. GTP (</a:t>
            </a:r>
            <a:r>
              <a:rPr lang="en-US" sz="2400" dirty="0" smtClean="0"/>
              <a:t>GPRS </a:t>
            </a:r>
            <a:r>
              <a:rPr lang="en-US" sz="2400" dirty="0" err="1" smtClean="0"/>
              <a:t>Tunnelling</a:t>
            </a:r>
            <a:r>
              <a:rPr lang="en-US" sz="2400" dirty="0" smtClean="0"/>
              <a:t> </a:t>
            </a:r>
            <a:r>
              <a:rPr lang="en-US" sz="2400" dirty="0"/>
              <a:t>Protocol) and IPsec tunnels are used to protect </a:t>
            </a:r>
            <a:r>
              <a:rPr lang="en-US" sz="2400" dirty="0" smtClean="0"/>
              <a:t>X2 interface</a:t>
            </a:r>
            <a:r>
              <a:rPr lang="en-US" sz="2400" dirty="0"/>
              <a:t>.</a:t>
            </a:r>
            <a:endParaRPr lang="en-US" sz="18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14</a:t>
            </a:fld>
            <a:endParaRPr lang="en-US" altLang="zh-TW"/>
          </a:p>
        </p:txBody>
      </p:sp>
    </p:spTree>
    <p:extLst>
      <p:ext uri="{BB962C8B-B14F-4D97-AF65-F5344CB8AC3E}">
        <p14:creationId xmlns:p14="http://schemas.microsoft.com/office/powerpoint/2010/main" val="380962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LTE Security Architecture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951" y="977385"/>
            <a:ext cx="7788098" cy="4967287"/>
          </a:xfrm>
        </p:spPr>
      </p:pic>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15</a:t>
            </a:fld>
            <a:endParaRPr lang="en-US" altLang="zh-TW"/>
          </a:p>
        </p:txBody>
      </p:sp>
      <p:sp>
        <p:nvSpPr>
          <p:cNvPr id="6" name="Rectangle 5"/>
          <p:cNvSpPr/>
          <p:nvPr/>
        </p:nvSpPr>
        <p:spPr>
          <a:xfrm>
            <a:off x="3076992" y="6052622"/>
            <a:ext cx="3476208" cy="369332"/>
          </a:xfrm>
          <a:prstGeom prst="rect">
            <a:avLst/>
          </a:prstGeom>
        </p:spPr>
        <p:txBody>
          <a:bodyPr wrap="none">
            <a:spAutoFit/>
          </a:bodyPr>
          <a:lstStyle/>
          <a:p>
            <a:r>
              <a:rPr lang="en-US" dirty="0">
                <a:solidFill>
                  <a:srgbClr val="201C20"/>
                </a:solidFill>
                <a:latin typeface="Fd5818-Identity-H"/>
              </a:rPr>
              <a:t>Fig. </a:t>
            </a:r>
            <a:r>
              <a:rPr lang="en-US" dirty="0" smtClean="0">
                <a:solidFill>
                  <a:srgbClr val="201C20"/>
                </a:solidFill>
                <a:latin typeface="Fd5818-Identity-H"/>
              </a:rPr>
              <a:t>2: </a:t>
            </a:r>
            <a:r>
              <a:rPr lang="en-US" dirty="0">
                <a:solidFill>
                  <a:srgbClr val="201C20"/>
                </a:solidFill>
                <a:latin typeface="Fd5818-Identity-H"/>
              </a:rPr>
              <a:t>LTE Security Architecture</a:t>
            </a:r>
            <a:endParaRPr lang="en-US" dirty="0"/>
          </a:p>
        </p:txBody>
      </p:sp>
    </p:spTree>
    <p:extLst>
      <p:ext uri="{BB962C8B-B14F-4D97-AF65-F5344CB8AC3E}">
        <p14:creationId xmlns:p14="http://schemas.microsoft.com/office/powerpoint/2010/main" val="426170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LTE Security Architecture</a:t>
            </a:r>
          </a:p>
        </p:txBody>
      </p:sp>
      <p:sp>
        <p:nvSpPr>
          <p:cNvPr id="3" name="Content Placeholder 2"/>
          <p:cNvSpPr>
            <a:spLocks noGrp="1"/>
          </p:cNvSpPr>
          <p:nvPr>
            <p:ph idx="1"/>
          </p:nvPr>
        </p:nvSpPr>
        <p:spPr/>
        <p:txBody>
          <a:bodyPr/>
          <a:lstStyle/>
          <a:p>
            <a:r>
              <a:rPr lang="en-US" sz="2400" i="1" dirty="0"/>
              <a:t>Open Mobile Networks:</a:t>
            </a:r>
            <a:r>
              <a:rPr lang="en-US" sz="2400" dirty="0"/>
              <a:t> LTE and new mobile architecture were designed to be more flexible and supportive to outside networks such as partner roaming networks, IMS and the Internet. All voice and data services are now served over the IP protocol, This openness has offered agility. However, it has exposed the network to new threat vectors such as IP spoofing, network worms and </a:t>
            </a:r>
            <a:r>
              <a:rPr lang="en-US" sz="2400" dirty="0" err="1" smtClean="0"/>
              <a:t>DDoS</a:t>
            </a:r>
            <a:r>
              <a:rPr lang="en-US" sz="2400" dirty="0" smtClean="0"/>
              <a:t> </a:t>
            </a:r>
            <a:r>
              <a:rPr lang="en-US" sz="2400" dirty="0"/>
              <a:t>attacks</a:t>
            </a:r>
            <a:r>
              <a:rPr lang="en-US" sz="2400" dirty="0" smtClean="0"/>
              <a:t>.</a:t>
            </a:r>
          </a:p>
          <a:p>
            <a:r>
              <a:rPr lang="en-US" sz="2400" i="1" dirty="0"/>
              <a:t>PIN (Place In Network) Based Security Model:</a:t>
            </a:r>
            <a:r>
              <a:rPr lang="en-US" sz="2400" dirty="0"/>
              <a:t> Most of the security controls in today's LTE security architecture are point based implementations. For instance, NAT (Network Address Translation), DPI (Deep Packet Inspection), IDS. CES (Customer Edge Switching), firewalls are applied only at the Internet, mobile access and roaming borders [I] [2]</a:t>
            </a:r>
          </a:p>
          <a:p>
            <a:endParaRPr lang="en-US" sz="2400" dirty="0"/>
          </a:p>
          <a:p>
            <a:endParaRPr lang="en-US"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16</a:t>
            </a:fld>
            <a:endParaRPr lang="en-US" altLang="zh-TW"/>
          </a:p>
        </p:txBody>
      </p:sp>
    </p:spTree>
    <p:extLst>
      <p:ext uri="{BB962C8B-B14F-4D97-AF65-F5344CB8AC3E}">
        <p14:creationId xmlns:p14="http://schemas.microsoft.com/office/powerpoint/2010/main" val="4207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LTE Security Architecture</a:t>
            </a:r>
          </a:p>
        </p:txBody>
      </p:sp>
      <p:sp>
        <p:nvSpPr>
          <p:cNvPr id="3" name="Content Placeholder 2"/>
          <p:cNvSpPr>
            <a:spLocks noGrp="1"/>
          </p:cNvSpPr>
          <p:nvPr>
            <p:ph idx="1"/>
          </p:nvPr>
        </p:nvSpPr>
        <p:spPr/>
        <p:txBody>
          <a:bodyPr/>
          <a:lstStyle/>
          <a:p>
            <a:r>
              <a:rPr lang="en-US" sz="2400" i="1" dirty="0"/>
              <a:t>Isolated Security Model</a:t>
            </a:r>
            <a:r>
              <a:rPr lang="en-US" sz="2400" dirty="0"/>
              <a:t>: A diverse set of </a:t>
            </a:r>
            <a:r>
              <a:rPr lang="en-US" sz="2400" dirty="0" err="1"/>
              <a:t>noncoordinating</a:t>
            </a:r>
            <a:r>
              <a:rPr lang="en-US" sz="2400" dirty="0"/>
              <a:t> security mechanisms are deployed in different sections of the mobile network [I] [4</a:t>
            </a:r>
            <a:r>
              <a:rPr lang="en-US" sz="2400" dirty="0" smtClean="0"/>
              <a:t>].</a:t>
            </a:r>
            <a:r>
              <a:rPr lang="en-US" dirty="0"/>
              <a:t> </a:t>
            </a:r>
            <a:r>
              <a:rPr lang="en-US" sz="2400" dirty="0"/>
              <a:t>Security is deployed in a fragmented manner which eventually presents a complex and uncoordinated picture of the overall security and health of the LTE network. These security mechanisms take autonomous decisions and may apply redundant or contracting security features.</a:t>
            </a:r>
            <a:endParaRPr lang="en-US" sz="2400" dirty="0" smtClean="0"/>
          </a:p>
          <a:p>
            <a:r>
              <a:rPr lang="en-US" sz="2400" i="1" dirty="0"/>
              <a:t>Lack of interoperability: </a:t>
            </a:r>
            <a:r>
              <a:rPr lang="en-US" sz="2400" dirty="0"/>
              <a:t>Most of the LTE security systems are vendor proprietary and designed to service a specific function. As a result, such systems are closed in nature and it is difficult to obtain a "mixed and matched" use of different security solutions [8</a:t>
            </a:r>
            <a:r>
              <a:rPr lang="en-US" sz="2400" dirty="0" smtClean="0"/>
              <a:t>].</a:t>
            </a:r>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17</a:t>
            </a:fld>
            <a:endParaRPr lang="en-US" altLang="zh-TW"/>
          </a:p>
        </p:txBody>
      </p:sp>
    </p:spTree>
    <p:extLst>
      <p:ext uri="{BB962C8B-B14F-4D97-AF65-F5344CB8AC3E}">
        <p14:creationId xmlns:p14="http://schemas.microsoft.com/office/powerpoint/2010/main" val="3311036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LTE Security Architecture</a:t>
            </a:r>
          </a:p>
        </p:txBody>
      </p:sp>
      <p:sp>
        <p:nvSpPr>
          <p:cNvPr id="3" name="Content Placeholder 2"/>
          <p:cNvSpPr>
            <a:spLocks noGrp="1"/>
          </p:cNvSpPr>
          <p:nvPr>
            <p:ph idx="1"/>
          </p:nvPr>
        </p:nvSpPr>
        <p:spPr/>
        <p:txBody>
          <a:bodyPr/>
          <a:lstStyle/>
          <a:p>
            <a:r>
              <a:rPr lang="en-US" sz="2400" i="1" dirty="0"/>
              <a:t>Over-provisioned security resources:</a:t>
            </a:r>
            <a:r>
              <a:rPr lang="en-US" sz="2400" dirty="0"/>
              <a:t> Today's LTE security mechanisms are always designed to handle busy hour traffic. They prevent the service disruptions by overpopulating the resources for security mechanisms. Therefore, most of the security resources are underutilized for long periods of </a:t>
            </a:r>
            <a:r>
              <a:rPr lang="en-US" sz="2400" dirty="0" smtClean="0"/>
              <a:t>time</a:t>
            </a:r>
            <a:endParaRPr lang="en-US" sz="2400" i="1" dirty="0" smtClean="0"/>
          </a:p>
          <a:p>
            <a:r>
              <a:rPr lang="en-US" sz="2400" i="1" dirty="0" smtClean="0"/>
              <a:t>No </a:t>
            </a:r>
            <a:r>
              <a:rPr lang="en-US" sz="2400" i="1" dirty="0"/>
              <a:t>protection against </a:t>
            </a:r>
            <a:r>
              <a:rPr lang="en-US" sz="2400" i="1" dirty="0" err="1"/>
              <a:t>backhual</a:t>
            </a:r>
            <a:r>
              <a:rPr lang="en-US" sz="2400" i="1" dirty="0"/>
              <a:t> devices compromised and impersonated attacks :</a:t>
            </a:r>
            <a:r>
              <a:rPr lang="en-US" sz="2400" dirty="0"/>
              <a:t> LTE networks uses small cell based stations such as mobile </a:t>
            </a:r>
            <a:r>
              <a:rPr lang="en-US" sz="2400" dirty="0" err="1"/>
              <a:t>femto</a:t>
            </a:r>
            <a:r>
              <a:rPr lang="en-US" sz="2400" dirty="0"/>
              <a:t> cells which are deployed in customer premises. These small base stations are not physically secured in the same way as a conventional base station.</a:t>
            </a:r>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18</a:t>
            </a:fld>
            <a:endParaRPr lang="en-US" altLang="zh-TW"/>
          </a:p>
        </p:txBody>
      </p:sp>
    </p:spTree>
    <p:extLst>
      <p:ext uri="{BB962C8B-B14F-4D97-AF65-F5344CB8AC3E}">
        <p14:creationId xmlns:p14="http://schemas.microsoft.com/office/powerpoint/2010/main" val="2543328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SDN </a:t>
            </a:r>
            <a:r>
              <a:rPr lang="en-US" sz="2400" dirty="0"/>
              <a:t>BASED SECURITY ARCHITECTURE FOR LTE</a:t>
            </a:r>
          </a:p>
        </p:txBody>
      </p:sp>
      <p:sp>
        <p:nvSpPr>
          <p:cNvPr id="3" name="Content Placeholder 2"/>
          <p:cNvSpPr>
            <a:spLocks noGrp="1"/>
          </p:cNvSpPr>
          <p:nvPr>
            <p:ph idx="1"/>
          </p:nvPr>
        </p:nvSpPr>
        <p:spPr/>
        <p:txBody>
          <a:bodyPr/>
          <a:lstStyle/>
          <a:p>
            <a:r>
              <a:rPr lang="en-US" sz="2400" dirty="0" smtClean="0"/>
              <a:t>SDN/NFV </a:t>
            </a:r>
            <a:r>
              <a:rPr lang="en-US" sz="2400" dirty="0"/>
              <a:t>based security architecture is proposed </a:t>
            </a:r>
            <a:r>
              <a:rPr lang="en-US" sz="2400" dirty="0" smtClean="0"/>
              <a:t>following key </a:t>
            </a:r>
            <a:r>
              <a:rPr lang="en-US" sz="2400" dirty="0"/>
              <a:t>modifications to existing LTE architecture. </a:t>
            </a:r>
            <a:endParaRPr lang="en-US" sz="2400" dirty="0" smtClean="0"/>
          </a:p>
          <a:p>
            <a:pPr lvl="1"/>
            <a:r>
              <a:rPr lang="en-US" sz="2000" dirty="0" smtClean="0"/>
              <a:t>1</a:t>
            </a:r>
            <a:r>
              <a:rPr lang="en-US" sz="2000" dirty="0"/>
              <a:t>) The </a:t>
            </a:r>
            <a:r>
              <a:rPr lang="en-US" sz="2000" dirty="0" smtClean="0"/>
              <a:t>backhaul and </a:t>
            </a:r>
            <a:r>
              <a:rPr lang="en-US" sz="2000" dirty="0"/>
              <a:t>access network switches and routers are </a:t>
            </a:r>
            <a:r>
              <a:rPr lang="en-US" sz="2000" dirty="0" smtClean="0"/>
              <a:t>replaced with </a:t>
            </a:r>
            <a:r>
              <a:rPr lang="en-US" sz="2000" dirty="0"/>
              <a:t>SDN switches; </a:t>
            </a:r>
            <a:endParaRPr lang="en-US" sz="2000" dirty="0" smtClean="0"/>
          </a:p>
          <a:p>
            <a:pPr lvl="1"/>
            <a:r>
              <a:rPr lang="en-US" sz="2000" dirty="0" smtClean="0"/>
              <a:t>2</a:t>
            </a:r>
            <a:r>
              <a:rPr lang="en-US" sz="2000" dirty="0"/>
              <a:t>) Security controlling functions </a:t>
            </a:r>
            <a:r>
              <a:rPr lang="en-US" sz="2000" dirty="0" smtClean="0"/>
              <a:t>are implemented </a:t>
            </a:r>
            <a:r>
              <a:rPr lang="en-US" sz="2000" dirty="0"/>
              <a:t>at the application plane as software applications;</a:t>
            </a:r>
          </a:p>
          <a:p>
            <a:pPr lvl="1"/>
            <a:r>
              <a:rPr lang="en-US" sz="2000" dirty="0"/>
              <a:t>3) Security middle boxes are </a:t>
            </a:r>
            <a:r>
              <a:rPr lang="en-US" sz="2000" dirty="0" err="1"/>
              <a:t>softwarificated</a:t>
            </a:r>
            <a:r>
              <a:rPr lang="en-US" sz="2000" dirty="0"/>
              <a:t> and virtualized;</a:t>
            </a:r>
          </a:p>
          <a:p>
            <a:pPr lvl="1"/>
            <a:r>
              <a:rPr lang="en-US" sz="2000" dirty="0"/>
              <a:t>4) Logically centralized controller is used to control </a:t>
            </a:r>
            <a:r>
              <a:rPr lang="en-US" sz="2000" dirty="0" smtClean="0"/>
              <a:t>security mechanisms </a:t>
            </a:r>
            <a:r>
              <a:rPr lang="en-US" sz="2000" dirty="0"/>
              <a:t>in the </a:t>
            </a:r>
            <a:r>
              <a:rPr lang="en-US" sz="2000" dirty="0" smtClean="0"/>
              <a:t>network</a:t>
            </a:r>
          </a:p>
          <a:p>
            <a:pPr marL="457200" lvl="1" indent="0">
              <a:buNone/>
            </a:pPr>
            <a:endParaRPr lang="en-US" sz="20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19</a:t>
            </a:fld>
            <a:endParaRPr lang="en-US" altLang="zh-TW"/>
          </a:p>
        </p:txBody>
      </p:sp>
    </p:spTree>
    <p:extLst>
      <p:ext uri="{BB962C8B-B14F-4D97-AF65-F5344CB8AC3E}">
        <p14:creationId xmlns:p14="http://schemas.microsoft.com/office/powerpoint/2010/main" val="1964862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pPr>
              <a:defRPr/>
            </a:pPr>
            <a:fld id="{5C89843E-DB91-41FC-B55B-2675C3AE6A36}" type="slidenum">
              <a:rPr lang="en-US" altLang="zh-TW"/>
              <a:pPr>
                <a:defRPr/>
              </a:pPr>
              <a:t>2</a:t>
            </a:fld>
            <a:endParaRPr lang="en-US" altLang="zh-TW"/>
          </a:p>
        </p:txBody>
      </p:sp>
      <p:sp>
        <p:nvSpPr>
          <p:cNvPr id="5123" name="Rectangle 2"/>
          <p:cNvSpPr>
            <a:spLocks noGrp="1" noChangeArrowheads="1"/>
          </p:cNvSpPr>
          <p:nvPr>
            <p:ph type="title"/>
          </p:nvPr>
        </p:nvSpPr>
        <p:spPr>
          <a:xfrm>
            <a:off x="457200" y="228600"/>
            <a:ext cx="8229600" cy="720725"/>
          </a:xfrm>
        </p:spPr>
        <p:txBody>
          <a:bodyPr/>
          <a:lstStyle/>
          <a:p>
            <a:pPr eaLnBrk="1" hangingPunct="1"/>
            <a:r>
              <a:rPr lang="en-US" altLang="zh-TW" dirty="0" smtClean="0"/>
              <a:t>Outline</a:t>
            </a:r>
            <a:endParaRPr lang="zh-TW" altLang="en-US" dirty="0" smtClean="0"/>
          </a:p>
        </p:txBody>
      </p:sp>
      <p:sp>
        <p:nvSpPr>
          <p:cNvPr id="5124" name="Rectangle 3"/>
          <p:cNvSpPr>
            <a:spLocks noGrp="1" noChangeArrowheads="1"/>
          </p:cNvSpPr>
          <p:nvPr>
            <p:ph type="body" idx="1"/>
          </p:nvPr>
        </p:nvSpPr>
        <p:spPr>
          <a:xfrm>
            <a:off x="36512" y="914400"/>
            <a:ext cx="9031288" cy="5486400"/>
          </a:xfrm>
        </p:spPr>
        <p:txBody>
          <a:bodyPr/>
          <a:lstStyle/>
          <a:p>
            <a:pPr marL="0" indent="0" eaLnBrk="1" hangingPunct="1">
              <a:lnSpc>
                <a:spcPct val="90000"/>
              </a:lnSpc>
              <a:buClr>
                <a:schemeClr val="tx1"/>
              </a:buClr>
              <a:buFont typeface="Wingdings" pitchFamily="2" charset="2"/>
              <a:buNone/>
            </a:pPr>
            <a:r>
              <a:rPr lang="en-US" altLang="zh-TW" sz="2000" dirty="0" smtClean="0"/>
              <a:t>I.  	INTRODUCTION</a:t>
            </a:r>
          </a:p>
          <a:p>
            <a:pPr marL="0" indent="0">
              <a:buNone/>
            </a:pPr>
            <a:r>
              <a:rPr lang="en-US" altLang="zh-TW" sz="2000" dirty="0" smtClean="0"/>
              <a:t>II.	</a:t>
            </a:r>
            <a:r>
              <a:rPr lang="en-US" sz="2000" dirty="0" smtClean="0"/>
              <a:t>BACKGROUND</a:t>
            </a:r>
          </a:p>
          <a:p>
            <a:pPr marL="0" indent="0">
              <a:buNone/>
            </a:pPr>
            <a:r>
              <a:rPr lang="en-US" sz="2000" dirty="0" smtClean="0"/>
              <a:t>	a.</a:t>
            </a:r>
            <a:r>
              <a:rPr lang="en-US" sz="2000" dirty="0"/>
              <a:t> Long Term Evolution (LTE) </a:t>
            </a:r>
            <a:r>
              <a:rPr lang="en-US" sz="2000" dirty="0" smtClean="0"/>
              <a:t>Architecture</a:t>
            </a:r>
          </a:p>
          <a:p>
            <a:pPr marL="0" indent="0">
              <a:buNone/>
            </a:pPr>
            <a:r>
              <a:rPr lang="en-US" sz="2000" dirty="0"/>
              <a:t>	</a:t>
            </a:r>
            <a:r>
              <a:rPr lang="en-US" sz="2000" dirty="0" smtClean="0"/>
              <a:t>b. </a:t>
            </a:r>
            <a:r>
              <a:rPr lang="en-US" sz="2000" dirty="0"/>
              <a:t>Software-Defined Networks (SDN</a:t>
            </a:r>
            <a:r>
              <a:rPr lang="en-US" sz="2000" dirty="0" smtClean="0"/>
              <a:t>)</a:t>
            </a:r>
          </a:p>
          <a:p>
            <a:pPr marL="0" indent="0">
              <a:buNone/>
            </a:pPr>
            <a:r>
              <a:rPr lang="en-US" sz="2000" dirty="0"/>
              <a:t>	</a:t>
            </a:r>
            <a:r>
              <a:rPr lang="en-US" sz="2000" dirty="0" smtClean="0"/>
              <a:t>c.</a:t>
            </a:r>
            <a:r>
              <a:rPr lang="en-US" sz="2000" dirty="0"/>
              <a:t> Network Function Virtualization (NFV)</a:t>
            </a:r>
            <a:endParaRPr lang="en-US" sz="2000" dirty="0" smtClean="0"/>
          </a:p>
          <a:p>
            <a:pPr marL="0" indent="0">
              <a:buNone/>
            </a:pPr>
            <a:r>
              <a:rPr lang="en-US" altLang="zh-TW" sz="2000" dirty="0" smtClean="0"/>
              <a:t>III.	</a:t>
            </a:r>
            <a:r>
              <a:rPr lang="en-US" sz="2000" dirty="0" smtClean="0"/>
              <a:t>LTE SECURITY ARCHITECTURE</a:t>
            </a:r>
            <a:r>
              <a:rPr lang="en-US" altLang="zh-TW" sz="2000" dirty="0" smtClean="0"/>
              <a:t> </a:t>
            </a:r>
          </a:p>
          <a:p>
            <a:pPr marL="0" indent="0">
              <a:buNone/>
            </a:pPr>
            <a:r>
              <a:rPr lang="en-US" altLang="zh-TW" sz="2000" dirty="0" smtClean="0"/>
              <a:t>	a. </a:t>
            </a:r>
            <a:r>
              <a:rPr lang="en-US" sz="2000" dirty="0"/>
              <a:t>LTE Security Principles and </a:t>
            </a:r>
            <a:r>
              <a:rPr lang="en-US" sz="2000" dirty="0" smtClean="0"/>
              <a:t>Architecture</a:t>
            </a:r>
          </a:p>
          <a:p>
            <a:pPr marL="0" indent="0">
              <a:buNone/>
            </a:pPr>
            <a:r>
              <a:rPr lang="en-US" altLang="zh-TW" sz="2000" dirty="0"/>
              <a:t>	</a:t>
            </a:r>
            <a:r>
              <a:rPr lang="en-US" altLang="zh-TW" sz="2000" dirty="0" smtClean="0"/>
              <a:t>b. </a:t>
            </a:r>
            <a:r>
              <a:rPr lang="en-US" sz="2000" dirty="0"/>
              <a:t>LTE Security </a:t>
            </a:r>
            <a:r>
              <a:rPr lang="en-US" sz="2000" dirty="0" smtClean="0"/>
              <a:t>Architecture</a:t>
            </a:r>
          </a:p>
          <a:p>
            <a:pPr marL="0" indent="0">
              <a:buNone/>
            </a:pPr>
            <a:r>
              <a:rPr lang="en-US" altLang="zh-TW" sz="2000" dirty="0"/>
              <a:t>	</a:t>
            </a:r>
            <a:r>
              <a:rPr lang="en-US" altLang="zh-TW" sz="2000" dirty="0" smtClean="0"/>
              <a:t>c.</a:t>
            </a:r>
            <a:r>
              <a:rPr lang="en-US" sz="2000" dirty="0"/>
              <a:t> Limitations on LTE Security </a:t>
            </a:r>
            <a:r>
              <a:rPr lang="en-US" sz="2000" dirty="0" smtClean="0"/>
              <a:t>Architecture</a:t>
            </a:r>
          </a:p>
          <a:p>
            <a:pPr marL="0" indent="0">
              <a:buNone/>
            </a:pPr>
            <a:r>
              <a:rPr lang="en-US" altLang="zh-TW" sz="2000" dirty="0" smtClean="0"/>
              <a:t>IV.	</a:t>
            </a:r>
            <a:r>
              <a:rPr lang="en-US" sz="2000" dirty="0" smtClean="0"/>
              <a:t>SDN </a:t>
            </a:r>
            <a:r>
              <a:rPr lang="en-US" sz="2000" dirty="0"/>
              <a:t>BASED SECURITY ARCHITECTURE FOR </a:t>
            </a:r>
            <a:r>
              <a:rPr lang="en-US" sz="2000" dirty="0" smtClean="0"/>
              <a:t>LTE </a:t>
            </a:r>
          </a:p>
          <a:p>
            <a:pPr marL="0" indent="0">
              <a:buNone/>
            </a:pPr>
            <a:r>
              <a:rPr lang="en-US" altLang="zh-TW" sz="2000" dirty="0"/>
              <a:t>	</a:t>
            </a:r>
            <a:r>
              <a:rPr lang="en-US" altLang="zh-TW" sz="2000" dirty="0" smtClean="0"/>
              <a:t>a. </a:t>
            </a:r>
            <a:r>
              <a:rPr lang="en-US" sz="2000" dirty="0"/>
              <a:t>Expected Benefits of SDN based Security </a:t>
            </a:r>
            <a:r>
              <a:rPr lang="en-US" sz="2000" dirty="0" smtClean="0"/>
              <a:t>Architecture</a:t>
            </a:r>
          </a:p>
          <a:p>
            <a:pPr marL="0" indent="0">
              <a:buNone/>
            </a:pPr>
            <a:r>
              <a:rPr lang="en-US" altLang="zh-TW" sz="2000" dirty="0"/>
              <a:t>	</a:t>
            </a:r>
            <a:r>
              <a:rPr lang="en-US" altLang="zh-TW" sz="2000" dirty="0" smtClean="0"/>
              <a:t>b.  </a:t>
            </a:r>
            <a:r>
              <a:rPr lang="en-US" sz="2000" dirty="0" smtClean="0"/>
              <a:t>Current </a:t>
            </a:r>
            <a:r>
              <a:rPr lang="en-US" sz="2000" dirty="0"/>
              <a:t>Limitation of SDN based Security </a:t>
            </a:r>
            <a:r>
              <a:rPr lang="en-US" sz="2000" dirty="0" smtClean="0"/>
              <a:t>Architecture</a:t>
            </a:r>
          </a:p>
          <a:p>
            <a:pPr marL="0" indent="0">
              <a:buNone/>
            </a:pPr>
            <a:r>
              <a:rPr lang="en-US" altLang="zh-TW" sz="2000" dirty="0" smtClean="0"/>
              <a:t>V.	</a:t>
            </a:r>
            <a:r>
              <a:rPr lang="en-US" sz="2000" dirty="0" smtClean="0"/>
              <a:t>NUMERICAL RESULTS</a:t>
            </a:r>
          </a:p>
          <a:p>
            <a:pPr marL="0" indent="0">
              <a:buNone/>
            </a:pPr>
            <a:r>
              <a:rPr lang="en-US" altLang="zh-TW" sz="2000" dirty="0"/>
              <a:t>VI	</a:t>
            </a:r>
            <a:r>
              <a:rPr lang="en-US" altLang="zh-TW" sz="2000" dirty="0" smtClean="0"/>
              <a:t>CONCLUSION</a:t>
            </a:r>
            <a:endParaRPr lang="en-US" altLang="zh-TW" sz="2000" dirty="0"/>
          </a:p>
          <a:p>
            <a:pPr marL="0" indent="0">
              <a:buNone/>
            </a:pPr>
            <a:endParaRPr lang="en-US" altLang="zh-TW" sz="2000" dirty="0" smtClean="0">
              <a:solidFill>
                <a:schemeClr val="bg1">
                  <a:lumMod val="85000"/>
                </a:schemeClr>
              </a:solidFill>
            </a:endParaRPr>
          </a:p>
          <a:p>
            <a:pPr marL="0" indent="0">
              <a:buNone/>
            </a:pPr>
            <a:r>
              <a:rPr lang="en-US" altLang="zh-TW" sz="2800" dirty="0" smtClean="0">
                <a:solidFill>
                  <a:schemeClr val="bg1">
                    <a:lumMod val="85000"/>
                  </a:schemeClr>
                </a:solidFill>
              </a:rPr>
              <a:t>V.	</a:t>
            </a:r>
          </a:p>
        </p:txBody>
      </p:sp>
    </p:spTree>
    <p:extLst>
      <p:ext uri="{BB962C8B-B14F-4D97-AF65-F5344CB8AC3E}">
        <p14:creationId xmlns:p14="http://schemas.microsoft.com/office/powerpoint/2010/main" val="3613211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SDN BASED SECURITY ARCHITECTURE FOR LTE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88" y="1091202"/>
            <a:ext cx="6305224" cy="4967287"/>
          </a:xfrm>
        </p:spPr>
      </p:pic>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20</a:t>
            </a:fld>
            <a:endParaRPr lang="en-US" altLang="zh-TW"/>
          </a:p>
        </p:txBody>
      </p:sp>
      <p:sp>
        <p:nvSpPr>
          <p:cNvPr id="6" name="Rectangle 5"/>
          <p:cNvSpPr/>
          <p:nvPr/>
        </p:nvSpPr>
        <p:spPr>
          <a:xfrm>
            <a:off x="2362200" y="6058489"/>
            <a:ext cx="5765074" cy="307777"/>
          </a:xfrm>
          <a:prstGeom prst="rect">
            <a:avLst/>
          </a:prstGeom>
        </p:spPr>
        <p:txBody>
          <a:bodyPr wrap="square">
            <a:spAutoFit/>
          </a:bodyPr>
          <a:lstStyle/>
          <a:p>
            <a:r>
              <a:rPr lang="en-US" sz="1400" dirty="0">
                <a:solidFill>
                  <a:srgbClr val="201C20"/>
                </a:solidFill>
                <a:latin typeface="Fd5818-Identity-H"/>
              </a:rPr>
              <a:t>Fig. </a:t>
            </a:r>
            <a:r>
              <a:rPr lang="en-US" sz="1400" dirty="0" smtClean="0">
                <a:solidFill>
                  <a:srgbClr val="201C20"/>
                </a:solidFill>
                <a:latin typeface="Fd5818-Identity-H"/>
              </a:rPr>
              <a:t>3: </a:t>
            </a:r>
            <a:r>
              <a:rPr lang="en-US" sz="1400" dirty="0">
                <a:solidFill>
                  <a:srgbClr val="201C20"/>
                </a:solidFill>
                <a:latin typeface="Fd5818-Identity-H"/>
              </a:rPr>
              <a:t>The SDN based Security Architecture for LTE</a:t>
            </a:r>
            <a:endParaRPr lang="en-US" sz="1400" dirty="0"/>
          </a:p>
        </p:txBody>
      </p:sp>
    </p:spTree>
    <p:extLst>
      <p:ext uri="{BB962C8B-B14F-4D97-AF65-F5344CB8AC3E}">
        <p14:creationId xmlns:p14="http://schemas.microsoft.com/office/powerpoint/2010/main" val="1109327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Expected Benefits of SDN based Security Architecture</a:t>
            </a:r>
          </a:p>
        </p:txBody>
      </p:sp>
      <p:sp>
        <p:nvSpPr>
          <p:cNvPr id="3" name="Content Placeholder 2"/>
          <p:cNvSpPr>
            <a:spLocks noGrp="1"/>
          </p:cNvSpPr>
          <p:nvPr>
            <p:ph idx="1"/>
          </p:nvPr>
        </p:nvSpPr>
        <p:spPr/>
        <p:txBody>
          <a:bodyPr/>
          <a:lstStyle/>
          <a:p>
            <a:r>
              <a:rPr lang="en-US" sz="2400" i="1" dirty="0"/>
              <a:t>Simplified and Automated Security </a:t>
            </a:r>
            <a:r>
              <a:rPr lang="en-US" sz="2400" i="1" dirty="0" smtClean="0"/>
              <a:t>Management : </a:t>
            </a:r>
            <a:r>
              <a:rPr lang="en-US" sz="2400" dirty="0"/>
              <a:t>One </a:t>
            </a:r>
            <a:r>
              <a:rPr lang="en-US" sz="2400" dirty="0" smtClean="0"/>
              <a:t>of the </a:t>
            </a:r>
            <a:r>
              <a:rPr lang="en-US" sz="2400" dirty="0"/>
              <a:t>main advantages of SDN is that it simplifies security </a:t>
            </a:r>
            <a:r>
              <a:rPr lang="en-US" sz="2400" dirty="0" smtClean="0"/>
              <a:t>management. Moreover</a:t>
            </a:r>
            <a:r>
              <a:rPr lang="en-US" sz="2400" dirty="0"/>
              <a:t>, programmability allows fast and easy </a:t>
            </a:r>
            <a:r>
              <a:rPr lang="en-US" sz="2400" dirty="0" smtClean="0"/>
              <a:t>implementation and </a:t>
            </a:r>
            <a:r>
              <a:rPr lang="en-US" sz="2400" dirty="0"/>
              <a:t>deployment of the new security </a:t>
            </a:r>
            <a:r>
              <a:rPr lang="en-US" sz="2400" dirty="0" smtClean="0"/>
              <a:t>mechanisms at </a:t>
            </a:r>
            <a:r>
              <a:rPr lang="en-US" sz="2400" dirty="0"/>
              <a:t>both hardware and software </a:t>
            </a:r>
            <a:r>
              <a:rPr lang="en-US" sz="2400" dirty="0" smtClean="0"/>
              <a:t>levels.</a:t>
            </a:r>
          </a:p>
          <a:p>
            <a:r>
              <a:rPr lang="en-US" sz="2400" dirty="0"/>
              <a:t>Dynamic Attack Mitigation</a:t>
            </a:r>
            <a:r>
              <a:rPr lang="en-US" sz="2400" dirty="0" smtClean="0"/>
              <a:t>: </a:t>
            </a:r>
            <a:r>
              <a:rPr lang="en-US" sz="2400" dirty="0"/>
              <a:t>Reaction to </a:t>
            </a:r>
            <a:r>
              <a:rPr lang="en-US" sz="2400" dirty="0" smtClean="0"/>
              <a:t>vulnerabilities and </a:t>
            </a:r>
            <a:r>
              <a:rPr lang="en-US" sz="2400" dirty="0"/>
              <a:t>attacks is also improved by giving the ability to quickly </a:t>
            </a:r>
            <a:r>
              <a:rPr lang="en-US" sz="2400" dirty="0" smtClean="0"/>
              <a:t>assess the </a:t>
            </a:r>
            <a:r>
              <a:rPr lang="en-US" sz="2400" dirty="0"/>
              <a:t>network from a centralized viewpoint. Furthermore, </a:t>
            </a:r>
            <a:r>
              <a:rPr lang="en-US" sz="2400" dirty="0" smtClean="0"/>
              <a:t>it is </a:t>
            </a:r>
            <a:r>
              <a:rPr lang="en-US" sz="2400" dirty="0"/>
              <a:t>possible to apply dynamic changes and automate </a:t>
            </a:r>
            <a:r>
              <a:rPr lang="en-US" sz="2400" dirty="0" smtClean="0"/>
              <a:t>mitigation actions rapidly.</a:t>
            </a:r>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21</a:t>
            </a:fld>
            <a:endParaRPr lang="en-US" altLang="zh-TW"/>
          </a:p>
        </p:txBody>
      </p:sp>
    </p:spTree>
    <p:extLst>
      <p:ext uri="{BB962C8B-B14F-4D97-AF65-F5344CB8AC3E}">
        <p14:creationId xmlns:p14="http://schemas.microsoft.com/office/powerpoint/2010/main" val="377382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Expected Benefits of SDN based Security Architecture</a:t>
            </a:r>
          </a:p>
        </p:txBody>
      </p:sp>
      <p:sp>
        <p:nvSpPr>
          <p:cNvPr id="3" name="Content Placeholder 2"/>
          <p:cNvSpPr>
            <a:spLocks noGrp="1"/>
          </p:cNvSpPr>
          <p:nvPr>
            <p:ph idx="1"/>
          </p:nvPr>
        </p:nvSpPr>
        <p:spPr/>
        <p:txBody>
          <a:bodyPr/>
          <a:lstStyle/>
          <a:p>
            <a:r>
              <a:rPr lang="en-US" sz="2400" dirty="0"/>
              <a:t>Efficient </a:t>
            </a:r>
            <a:r>
              <a:rPr lang="en-US" sz="2400" dirty="0" err="1"/>
              <a:t>Segmentation:SDN</a:t>
            </a:r>
            <a:r>
              <a:rPr lang="en-US" sz="2400" dirty="0"/>
              <a:t> supports efficient segmentation which ensures that critical assets (e.g. Home Subscriber Server HSS DB) are accessible during a security breach or network attack</a:t>
            </a:r>
            <a:r>
              <a:rPr lang="en-US" sz="2400" dirty="0" smtClean="0"/>
              <a:t>.</a:t>
            </a:r>
            <a:endParaRPr lang="en-US" sz="2400" dirty="0"/>
          </a:p>
          <a:p>
            <a:r>
              <a:rPr lang="en-US" sz="2400" dirty="0" smtClean="0"/>
              <a:t>Network Telemetry : </a:t>
            </a:r>
            <a:r>
              <a:rPr lang="en-US" sz="2400" dirty="0"/>
              <a:t>SDN improves the network </a:t>
            </a:r>
            <a:r>
              <a:rPr lang="en-US" sz="2400" dirty="0" smtClean="0"/>
              <a:t>intelligence by </a:t>
            </a:r>
            <a:r>
              <a:rPr lang="en-US" sz="2400" dirty="0"/>
              <a:t>enabling network-wide visibility of one's </a:t>
            </a:r>
            <a:r>
              <a:rPr lang="en-US" sz="2400" dirty="0" smtClean="0"/>
              <a:t>network.</a:t>
            </a:r>
          </a:p>
          <a:p>
            <a:r>
              <a:rPr lang="en-US" sz="2400" dirty="0" smtClean="0"/>
              <a:t>Resource </a:t>
            </a:r>
            <a:r>
              <a:rPr lang="en-US" sz="2400" dirty="0"/>
              <a:t>optimization: SDN and NFV makes </a:t>
            </a:r>
            <a:r>
              <a:rPr lang="en-US" sz="2400" dirty="0" smtClean="0"/>
              <a:t>possible the </a:t>
            </a:r>
            <a:r>
              <a:rPr lang="en-US" sz="2400" dirty="0"/>
              <a:t>sharing, aggregation and management of available </a:t>
            </a:r>
            <a:r>
              <a:rPr lang="en-US" sz="2400" dirty="0" smtClean="0"/>
              <a:t>security resources t implement </a:t>
            </a:r>
            <a:r>
              <a:rPr lang="en-US" sz="2400" dirty="0"/>
              <a:t>security mechanisms across </a:t>
            </a:r>
            <a:r>
              <a:rPr lang="en-US" sz="2400" dirty="0" err="1" smtClean="0"/>
              <a:t>mutliaccess</a:t>
            </a:r>
            <a:r>
              <a:rPr lang="en-US" sz="2400" dirty="0"/>
              <a:t> </a:t>
            </a:r>
            <a:r>
              <a:rPr lang="en-US" sz="2400" dirty="0" smtClean="0"/>
              <a:t>and </a:t>
            </a:r>
            <a:r>
              <a:rPr lang="en-US" sz="2400" dirty="0"/>
              <a:t>multi-operator </a:t>
            </a:r>
            <a:r>
              <a:rPr lang="en-US" sz="2400" dirty="0" smtClean="0"/>
              <a:t>networks.</a:t>
            </a:r>
          </a:p>
          <a:p>
            <a:r>
              <a:rPr lang="en-US" sz="2400" dirty="0" smtClean="0"/>
              <a:t>Abstraction</a:t>
            </a:r>
            <a:r>
              <a:rPr lang="en-US" sz="2400" dirty="0"/>
              <a:t>: SDN and NFV offer the virtualized </a:t>
            </a:r>
            <a:r>
              <a:rPr lang="en-US" sz="2400" dirty="0" smtClean="0"/>
              <a:t>abstraction by </a:t>
            </a:r>
            <a:r>
              <a:rPr lang="en-US" sz="2400" dirty="0"/>
              <a:t>hiding the complexity of hardware devices </a:t>
            </a:r>
            <a:r>
              <a:rPr lang="en-US" sz="2400" dirty="0" smtClean="0"/>
              <a:t>from the </a:t>
            </a:r>
            <a:r>
              <a:rPr lang="en-US" sz="2400" dirty="0"/>
              <a:t>control plane and SDN </a:t>
            </a:r>
            <a:r>
              <a:rPr lang="en-US" sz="2400" dirty="0" smtClean="0"/>
              <a:t>applications.</a:t>
            </a:r>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22</a:t>
            </a:fld>
            <a:endParaRPr lang="en-US" altLang="zh-TW"/>
          </a:p>
        </p:txBody>
      </p:sp>
    </p:spTree>
    <p:extLst>
      <p:ext uri="{BB962C8B-B14F-4D97-AF65-F5344CB8AC3E}">
        <p14:creationId xmlns:p14="http://schemas.microsoft.com/office/powerpoint/2010/main" val="2227142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Expected Benefits of SDN based Security Architecture</a:t>
            </a:r>
          </a:p>
        </p:txBody>
      </p:sp>
      <p:sp>
        <p:nvSpPr>
          <p:cNvPr id="3" name="Content Placeholder 2"/>
          <p:cNvSpPr>
            <a:spLocks noGrp="1"/>
          </p:cNvSpPr>
          <p:nvPr>
            <p:ph idx="1"/>
          </p:nvPr>
        </p:nvSpPr>
        <p:spPr/>
        <p:txBody>
          <a:bodyPr/>
          <a:lstStyle/>
          <a:p>
            <a:r>
              <a:rPr lang="en-US" sz="2400" dirty="0"/>
              <a:t>Centralized intelligence and control orchestration: With a centralized control plane and telemetry information system, SD application can correlate required information to intelligently push network and security updates.</a:t>
            </a:r>
          </a:p>
          <a:p>
            <a:pPr marL="0" indent="0">
              <a:buNone/>
            </a:pPr>
            <a:endParaRPr lang="en-US" sz="2400" dirty="0"/>
          </a:p>
          <a:p>
            <a:r>
              <a:rPr lang="en-US" sz="2400" dirty="0" err="1" smtClean="0"/>
              <a:t>DDoS</a:t>
            </a:r>
            <a:r>
              <a:rPr lang="en-US" sz="2400" dirty="0" smtClean="0"/>
              <a:t> </a:t>
            </a:r>
            <a:r>
              <a:rPr lang="en-US" sz="2400" dirty="0"/>
              <a:t>Mitigation: </a:t>
            </a:r>
            <a:r>
              <a:rPr lang="en-US" sz="2400" dirty="0" err="1"/>
              <a:t>DDoS</a:t>
            </a:r>
            <a:r>
              <a:rPr lang="en-US" sz="2400" dirty="0"/>
              <a:t> is the top security threat to </a:t>
            </a:r>
            <a:r>
              <a:rPr lang="en-US" sz="2400" dirty="0" smtClean="0"/>
              <a:t>mobile networks </a:t>
            </a:r>
            <a:r>
              <a:rPr lang="en-US" sz="2400" dirty="0"/>
              <a:t>that consumes network bandwidth and </a:t>
            </a:r>
            <a:r>
              <a:rPr lang="en-US" sz="2400" dirty="0" smtClean="0"/>
              <a:t>resources and </a:t>
            </a:r>
            <a:r>
              <a:rPr lang="en-US" sz="2400" dirty="0"/>
              <a:t>significantly downgrades the quality of mobile </a:t>
            </a:r>
            <a:r>
              <a:rPr lang="en-US" sz="2400" dirty="0" smtClean="0"/>
              <a:t>services.</a:t>
            </a:r>
            <a:endParaRPr lang="en-US" sz="24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23</a:t>
            </a:fld>
            <a:endParaRPr lang="en-US" altLang="zh-TW"/>
          </a:p>
        </p:txBody>
      </p:sp>
    </p:spTree>
    <p:extLst>
      <p:ext uri="{BB962C8B-B14F-4D97-AF65-F5344CB8AC3E}">
        <p14:creationId xmlns:p14="http://schemas.microsoft.com/office/powerpoint/2010/main" val="239730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Current Limitation of SDN based Security Architecture</a:t>
            </a:r>
          </a:p>
        </p:txBody>
      </p:sp>
      <p:sp>
        <p:nvSpPr>
          <p:cNvPr id="3" name="Content Placeholder 2"/>
          <p:cNvSpPr>
            <a:spLocks noGrp="1"/>
          </p:cNvSpPr>
          <p:nvPr>
            <p:ph idx="1"/>
          </p:nvPr>
        </p:nvSpPr>
        <p:spPr/>
        <p:txBody>
          <a:bodyPr/>
          <a:lstStyle/>
          <a:p>
            <a:r>
              <a:rPr lang="en-US" sz="2400" dirty="0"/>
              <a:t>SDN based </a:t>
            </a:r>
            <a:r>
              <a:rPr lang="en-US" sz="2400" dirty="0" smtClean="0"/>
              <a:t>security architecture </a:t>
            </a:r>
            <a:r>
              <a:rPr lang="en-US" sz="2400" dirty="0"/>
              <a:t>is also suffering form several </a:t>
            </a:r>
            <a:r>
              <a:rPr lang="en-US" sz="2400" dirty="0" smtClean="0"/>
              <a:t>limitations.</a:t>
            </a:r>
          </a:p>
          <a:p>
            <a:r>
              <a:rPr lang="en-US" sz="2400" dirty="0"/>
              <a:t>Starting from the application plane, applications can </a:t>
            </a:r>
            <a:r>
              <a:rPr lang="en-US" sz="2400" dirty="0" smtClean="0"/>
              <a:t>pose serious </a:t>
            </a:r>
            <a:r>
              <a:rPr lang="en-US" sz="2400" dirty="0"/>
              <a:t>security threats to SDN-based architecture since </a:t>
            </a:r>
            <a:r>
              <a:rPr lang="en-US" sz="2400" dirty="0" smtClean="0"/>
              <a:t>applications comprise </a:t>
            </a:r>
            <a:r>
              <a:rPr lang="en-US" sz="2400" dirty="0"/>
              <a:t>most of the network functionality </a:t>
            </a:r>
            <a:r>
              <a:rPr lang="en-US" sz="2400" dirty="0" smtClean="0"/>
              <a:t>through the </a:t>
            </a:r>
            <a:r>
              <a:rPr lang="en-US" sz="2400" dirty="0"/>
              <a:t>software-based control </a:t>
            </a:r>
            <a:r>
              <a:rPr lang="en-US" sz="2400" dirty="0" smtClean="0"/>
              <a:t>plane.</a:t>
            </a:r>
          </a:p>
          <a:p>
            <a:r>
              <a:rPr lang="en-US" sz="2400" dirty="0"/>
              <a:t>In SDN, </a:t>
            </a:r>
            <a:r>
              <a:rPr lang="en-US" sz="2400" dirty="0" smtClean="0"/>
              <a:t>authentication and </a:t>
            </a:r>
            <a:r>
              <a:rPr lang="en-US" sz="2400" dirty="0"/>
              <a:t>authorization of applications is very </a:t>
            </a:r>
            <a:r>
              <a:rPr lang="en-US" sz="2400" dirty="0" smtClean="0"/>
              <a:t>important, but </a:t>
            </a:r>
            <a:r>
              <a:rPr lang="en-US" sz="2400" dirty="0"/>
              <a:t>there are no compelling authentication and </a:t>
            </a:r>
            <a:r>
              <a:rPr lang="en-US" sz="2400" dirty="0" smtClean="0"/>
              <a:t>authorization mechanisms </a:t>
            </a:r>
            <a:r>
              <a:rPr lang="en-US" sz="2400" dirty="0"/>
              <a:t>for user and </a:t>
            </a:r>
            <a:r>
              <a:rPr lang="en-US" sz="2400" dirty="0" smtClean="0"/>
              <a:t>third-party applications,</a:t>
            </a:r>
            <a:r>
              <a:rPr lang="en-US" dirty="0"/>
              <a:t> </a:t>
            </a:r>
            <a:r>
              <a:rPr lang="en-US" sz="2400" dirty="0" smtClean="0"/>
              <a:t>Moreover, there </a:t>
            </a:r>
            <a:r>
              <a:rPr lang="en-US" sz="2400" dirty="0"/>
              <a:t>are no mechanisms to establish trust relationship </a:t>
            </a:r>
            <a:r>
              <a:rPr lang="en-US" sz="2400" dirty="0" smtClean="0"/>
              <a:t>between the </a:t>
            </a:r>
            <a:r>
              <a:rPr lang="en-US" sz="2400" dirty="0"/>
              <a:t>controller and remote SDN </a:t>
            </a:r>
            <a:r>
              <a:rPr lang="en-US" sz="2400" dirty="0" smtClean="0"/>
              <a:t>applications</a:t>
            </a:r>
          </a:p>
          <a:p>
            <a:pPr marL="0" indent="0">
              <a:buNone/>
            </a:pPr>
            <a:endParaRPr lang="en-US" sz="18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24</a:t>
            </a:fld>
            <a:endParaRPr lang="en-US" altLang="zh-TW"/>
          </a:p>
        </p:txBody>
      </p:sp>
    </p:spTree>
    <p:extLst>
      <p:ext uri="{BB962C8B-B14F-4D97-AF65-F5344CB8AC3E}">
        <p14:creationId xmlns:p14="http://schemas.microsoft.com/office/powerpoint/2010/main" val="3000834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Current Limitation of SDN based Security Architecture</a:t>
            </a:r>
          </a:p>
        </p:txBody>
      </p:sp>
      <p:sp>
        <p:nvSpPr>
          <p:cNvPr id="3" name="Content Placeholder 2"/>
          <p:cNvSpPr>
            <a:spLocks noGrp="1"/>
          </p:cNvSpPr>
          <p:nvPr>
            <p:ph idx="1"/>
          </p:nvPr>
        </p:nvSpPr>
        <p:spPr/>
        <p:txBody>
          <a:bodyPr/>
          <a:lstStyle/>
          <a:p>
            <a:r>
              <a:rPr lang="en-US" sz="2400" dirty="0"/>
              <a:t>Since the control plane is centralized, its visible </a:t>
            </a:r>
            <a:r>
              <a:rPr lang="en-US" sz="2400" dirty="0" smtClean="0"/>
              <a:t>nature makes </a:t>
            </a:r>
            <a:r>
              <a:rPr lang="en-US" sz="2400" dirty="0"/>
              <a:t>it prone to security threats. The centralized nature </a:t>
            </a:r>
            <a:r>
              <a:rPr lang="en-US" sz="2400" dirty="0" smtClean="0"/>
              <a:t>also makes </a:t>
            </a:r>
            <a:r>
              <a:rPr lang="en-US" sz="2400" dirty="0"/>
              <a:t>it a favorite choice for </a:t>
            </a:r>
            <a:r>
              <a:rPr lang="en-US" sz="2400" dirty="0" err="1"/>
              <a:t>DoS</a:t>
            </a:r>
            <a:r>
              <a:rPr lang="en-US" sz="2400" dirty="0"/>
              <a:t> </a:t>
            </a:r>
            <a:r>
              <a:rPr lang="en-US" sz="2400" dirty="0" smtClean="0"/>
              <a:t>attacks.</a:t>
            </a:r>
          </a:p>
          <a:p>
            <a:r>
              <a:rPr lang="en-US" sz="2400" dirty="0"/>
              <a:t>In SDN, most </a:t>
            </a:r>
            <a:r>
              <a:rPr lang="en-US" sz="2400" dirty="0" smtClean="0"/>
              <a:t>of the </a:t>
            </a:r>
            <a:r>
              <a:rPr lang="en-US" sz="2400" dirty="0"/>
              <a:t>flow forwarding decisions are taken in the control </a:t>
            </a:r>
            <a:r>
              <a:rPr lang="en-US" sz="2400" dirty="0" smtClean="0"/>
              <a:t>plane hence</a:t>
            </a:r>
            <a:r>
              <a:rPr lang="en-US" sz="2400" dirty="0"/>
              <a:t>, the scalability of the control plane can be </a:t>
            </a:r>
            <a:r>
              <a:rPr lang="en-US" sz="2400" dirty="0" smtClean="0"/>
              <a:t>targeted by </a:t>
            </a:r>
            <a:r>
              <a:rPr lang="en-US" sz="2400" dirty="0"/>
              <a:t>sending a huge number of flow-setup </a:t>
            </a:r>
            <a:r>
              <a:rPr lang="en-US" sz="2400" dirty="0" smtClean="0"/>
              <a:t>requests.</a:t>
            </a:r>
          </a:p>
          <a:p>
            <a:r>
              <a:rPr lang="en-US" sz="2400" dirty="0"/>
              <a:t>T</a:t>
            </a:r>
            <a:r>
              <a:rPr lang="en-US" sz="2400" dirty="0" smtClean="0"/>
              <a:t>he </a:t>
            </a:r>
            <a:r>
              <a:rPr lang="en-US" sz="2400" dirty="0"/>
              <a:t>control and data plane separation </a:t>
            </a:r>
            <a:r>
              <a:rPr lang="en-US" sz="2400" dirty="0" smtClean="0"/>
              <a:t>can be </a:t>
            </a:r>
            <a:r>
              <a:rPr lang="en-US" sz="2400" dirty="0"/>
              <a:t>exploited by attackers due to the weak nature of the </a:t>
            </a:r>
            <a:r>
              <a:rPr lang="en-US" sz="2400" dirty="0" smtClean="0"/>
              <a:t>security of </a:t>
            </a:r>
            <a:r>
              <a:rPr lang="en-US" sz="2400" dirty="0"/>
              <a:t>the control channel between the data and the control planes</a:t>
            </a:r>
            <a:endParaRPr lang="en-US" sz="18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25</a:t>
            </a:fld>
            <a:endParaRPr lang="en-US" altLang="zh-TW"/>
          </a:p>
        </p:txBody>
      </p:sp>
    </p:spTree>
    <p:extLst>
      <p:ext uri="{BB962C8B-B14F-4D97-AF65-F5344CB8AC3E}">
        <p14:creationId xmlns:p14="http://schemas.microsoft.com/office/powerpoint/2010/main" val="2662508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Current Limitation of SDN based Security Architecture</a:t>
            </a:r>
          </a:p>
        </p:txBody>
      </p:sp>
      <p:sp>
        <p:nvSpPr>
          <p:cNvPr id="3" name="Content Placeholder 2"/>
          <p:cNvSpPr>
            <a:spLocks noGrp="1"/>
          </p:cNvSpPr>
          <p:nvPr>
            <p:ph idx="1"/>
          </p:nvPr>
        </p:nvSpPr>
        <p:spPr/>
        <p:txBody>
          <a:bodyPr/>
          <a:lstStyle/>
          <a:p>
            <a:r>
              <a:rPr lang="en-US" sz="2400" dirty="0"/>
              <a:t>Enabling programmability requires strict isolation </a:t>
            </a:r>
            <a:r>
              <a:rPr lang="en-US" sz="2400" dirty="0" smtClean="0"/>
              <a:t>between different </a:t>
            </a:r>
            <a:r>
              <a:rPr lang="en-US" sz="2400" dirty="0"/>
              <a:t>applications' traffic and scrutiny of </a:t>
            </a:r>
            <a:r>
              <a:rPr lang="en-US" sz="2400" dirty="0" smtClean="0"/>
              <a:t>applications before </a:t>
            </a:r>
            <a:r>
              <a:rPr lang="en-US" sz="2400" dirty="0"/>
              <a:t>deployment to avoid conflicting modules that </a:t>
            </a:r>
            <a:r>
              <a:rPr lang="en-US" sz="2400" dirty="0" smtClean="0"/>
              <a:t>create security vulnerabilities.</a:t>
            </a:r>
          </a:p>
          <a:p>
            <a:r>
              <a:rPr lang="en-US" sz="2400" dirty="0"/>
              <a:t>Conflicting software modules can </a:t>
            </a:r>
            <a:r>
              <a:rPr lang="en-US" sz="2400" dirty="0" smtClean="0"/>
              <a:t>create security </a:t>
            </a:r>
            <a:r>
              <a:rPr lang="en-US" sz="2400" dirty="0"/>
              <a:t>problems, such as deploying contradictory </a:t>
            </a:r>
            <a:r>
              <a:rPr lang="en-US" sz="2400" dirty="0" smtClean="0"/>
              <a:t>flow rules </a:t>
            </a:r>
            <a:r>
              <a:rPr lang="en-US" sz="2400" dirty="0"/>
              <a:t>and exposing sensitive </a:t>
            </a:r>
            <a:r>
              <a:rPr lang="en-US" sz="2400" dirty="0" smtClean="0"/>
              <a:t>network information </a:t>
            </a:r>
            <a:r>
              <a:rPr lang="en-US" sz="2400" dirty="0"/>
              <a:t>or APIs </a:t>
            </a:r>
            <a:r>
              <a:rPr lang="en-US" sz="2400" dirty="0" smtClean="0"/>
              <a:t>for malicious </a:t>
            </a:r>
            <a:r>
              <a:rPr lang="en-US" sz="2400" dirty="0"/>
              <a:t>activities</a:t>
            </a:r>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26</a:t>
            </a:fld>
            <a:endParaRPr lang="en-US" altLang="zh-TW"/>
          </a:p>
        </p:txBody>
      </p:sp>
    </p:spTree>
    <p:extLst>
      <p:ext uri="{BB962C8B-B14F-4D97-AF65-F5344CB8AC3E}">
        <p14:creationId xmlns:p14="http://schemas.microsoft.com/office/powerpoint/2010/main" val="2392722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Numerical Results</a:t>
            </a:r>
            <a:endParaRPr lang="en-US" sz="2800" dirty="0"/>
          </a:p>
        </p:txBody>
      </p:sp>
      <p:sp>
        <p:nvSpPr>
          <p:cNvPr id="3" name="Content Placeholder 2"/>
          <p:cNvSpPr>
            <a:spLocks noGrp="1"/>
          </p:cNvSpPr>
          <p:nvPr>
            <p:ph idx="1"/>
          </p:nvPr>
        </p:nvSpPr>
        <p:spPr/>
        <p:txBody>
          <a:bodyPr/>
          <a:lstStyle/>
          <a:p>
            <a:r>
              <a:rPr lang="en-US" sz="2400" dirty="0"/>
              <a:t>The performance of SDN based </a:t>
            </a:r>
            <a:r>
              <a:rPr lang="en-US" sz="2400" dirty="0" smtClean="0"/>
              <a:t>security architecture </a:t>
            </a:r>
            <a:r>
              <a:rPr lang="en-US" sz="2400" dirty="0"/>
              <a:t>(SDMN) is compared with the existing LTE architectures by using </a:t>
            </a:r>
            <a:r>
              <a:rPr lang="en-US" sz="2400" dirty="0" err="1"/>
              <a:t>MATLab</a:t>
            </a:r>
            <a:r>
              <a:rPr lang="en-US" sz="2400" dirty="0"/>
              <a:t> simulation environment. Our simulation model contains a backhaul network which has 100 backhaul </a:t>
            </a:r>
            <a:r>
              <a:rPr lang="en-US" sz="2400" dirty="0" smtClean="0"/>
              <a:t>devices.</a:t>
            </a:r>
          </a:p>
          <a:p>
            <a:r>
              <a:rPr lang="en-US" sz="2400" dirty="0"/>
              <a:t> The model network is generated by using stochastic </a:t>
            </a:r>
            <a:r>
              <a:rPr lang="en-US" sz="2400" dirty="0" err="1"/>
              <a:t>Kronecker</a:t>
            </a:r>
            <a:r>
              <a:rPr lang="en-US" sz="2400" dirty="0"/>
              <a:t> graphs [</a:t>
            </a:r>
            <a:r>
              <a:rPr lang="en-US" sz="2400" dirty="0" smtClean="0"/>
              <a:t>23],We </a:t>
            </a:r>
            <a:r>
              <a:rPr lang="en-US" sz="2400" dirty="0"/>
              <a:t>assume that every backhaul device has equivalent amount of resources and the bandwidth of the network is set to 100 Mbps</a:t>
            </a:r>
            <a:r>
              <a:rPr lang="en-US" sz="2400" dirty="0" smtClean="0"/>
              <a:t>.</a:t>
            </a:r>
            <a:endParaRPr lang="en-US" sz="2400" dirty="0"/>
          </a:p>
          <a:p>
            <a:r>
              <a:rPr lang="en-US" sz="2400" dirty="0"/>
              <a:t>we compare the performance of tunnel management mechanism of SDMN architecture. SDMN architecture uses the real-time and historical flow information to dynamically the estimate tunnel duration</a:t>
            </a:r>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27</a:t>
            </a:fld>
            <a:endParaRPr lang="en-US" altLang="zh-TW"/>
          </a:p>
        </p:txBody>
      </p:sp>
    </p:spTree>
    <p:extLst>
      <p:ext uri="{BB962C8B-B14F-4D97-AF65-F5344CB8AC3E}">
        <p14:creationId xmlns:p14="http://schemas.microsoft.com/office/powerpoint/2010/main" val="377159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Numerical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W</a:t>
                </a:r>
                <a:r>
                  <a:rPr lang="en-US" sz="2400" dirty="0" smtClean="0"/>
                  <a:t>e compare the performance of tunnel management mechanism of SDMN architecture. SDMN architecture uses the real-time and historical flow information to dynamically the estimate tunnel duration.</a:t>
                </a:r>
              </a:p>
              <a:p>
                <a:r>
                  <a:rPr lang="en-US" sz="2400" dirty="0"/>
                  <a:t>The simulation model establishes IPsec tunnels </a:t>
                </a:r>
                <a:r>
                  <a:rPr lang="en-US" sz="2400" dirty="0" smtClean="0"/>
                  <a:t>between backhaul </a:t>
                </a:r>
                <a:r>
                  <a:rPr lang="en-US" sz="2400" dirty="0"/>
                  <a:t>devices according to the tunnel management </a:t>
                </a:r>
                <a:r>
                  <a:rPr lang="en-US" sz="2400" dirty="0" smtClean="0"/>
                  <a:t>mechanism of </a:t>
                </a:r>
                <a:r>
                  <a:rPr lang="en-US" sz="2400" dirty="0"/>
                  <a:t>each architecture</a:t>
                </a:r>
                <a:r>
                  <a:rPr lang="en-US" sz="2400" dirty="0" smtClean="0"/>
                  <a:t>.</a:t>
                </a:r>
                <a:r>
                  <a:rPr lang="en-US" sz="2400" dirty="0"/>
                  <a:t> We simulate the session </a:t>
                </a:r>
                <a:r>
                  <a:rPr lang="en-US" sz="2400" dirty="0" smtClean="0"/>
                  <a:t>arrival process </a:t>
                </a:r>
                <a:r>
                  <a:rPr lang="en-US" sz="2400" dirty="0"/>
                  <a:t>as a Poisson </a:t>
                </a:r>
                <a:r>
                  <a:rPr lang="en-US" sz="2400" dirty="0" smtClean="0"/>
                  <a:t>process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𝑑</m:t>
                        </m:r>
                      </m:sub>
                    </m:sSub>
                  </m:oMath>
                </a14:m>
                <a:r>
                  <a:rPr lang="en-US" sz="2400" dirty="0" smtClean="0"/>
                  <a:t>= 1 per minute) </a:t>
                </a:r>
                <a:r>
                  <a:rPr lang="en-US" sz="2400" dirty="0"/>
                  <a:t>and </a:t>
                </a:r>
                <a:r>
                  <a:rPr lang="en-US" sz="2400" dirty="0" smtClean="0"/>
                  <a:t>session duration </a:t>
                </a:r>
                <a:r>
                  <a:rPr lang="en-US" sz="2400" dirty="0"/>
                  <a:t>as an exponential </a:t>
                </a:r>
                <a:r>
                  <a:rPr lang="en-US" sz="2400" dirty="0" smtClean="0"/>
                  <a:t>distribution, </a:t>
                </a:r>
                <a:r>
                  <a:rPr lang="en-US" sz="2400" dirty="0"/>
                  <a:t>We change the </a:t>
                </a:r>
                <a:r>
                  <a:rPr lang="en-US" sz="2400" dirty="0" smtClean="0"/>
                  <a:t>mean session </a:t>
                </a:r>
                <a:r>
                  <a:rPr lang="en-US" sz="2400" dirty="0"/>
                  <a:t>duration</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𝑑</m:t>
                        </m:r>
                      </m:sub>
                    </m:sSub>
                    <m:r>
                      <a:rPr lang="en-US" sz="2400" b="0" i="1" smtClean="0">
                        <a:latin typeface="Cambria Math" panose="02040503050406030204" pitchFamily="18" charset="0"/>
                      </a:rPr>
                      <m:t>)</m:t>
                    </m:r>
                  </m:oMath>
                </a14:m>
                <a:r>
                  <a:rPr lang="en-US" sz="2400" dirty="0"/>
                  <a:t> and measure the performance.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30" t="-983" r="-573"/>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28</a:t>
            </a:fld>
            <a:endParaRPr lang="en-US" altLang="zh-TW"/>
          </a:p>
        </p:txBody>
      </p:sp>
    </p:spTree>
    <p:extLst>
      <p:ext uri="{BB962C8B-B14F-4D97-AF65-F5344CB8AC3E}">
        <p14:creationId xmlns:p14="http://schemas.microsoft.com/office/powerpoint/2010/main" val="3142457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Results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109341"/>
            <a:ext cx="6688301" cy="4437062"/>
          </a:xfrm>
        </p:spPr>
      </p:pic>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29</a:t>
            </a:fld>
            <a:endParaRPr lang="en-US" altLang="zh-TW"/>
          </a:p>
        </p:txBody>
      </p:sp>
      <p:sp>
        <p:nvSpPr>
          <p:cNvPr id="3" name="Rectangle 2"/>
          <p:cNvSpPr/>
          <p:nvPr/>
        </p:nvSpPr>
        <p:spPr>
          <a:xfrm>
            <a:off x="2362200" y="5706838"/>
            <a:ext cx="4876800" cy="338554"/>
          </a:xfrm>
          <a:prstGeom prst="rect">
            <a:avLst/>
          </a:prstGeom>
        </p:spPr>
        <p:txBody>
          <a:bodyPr wrap="square">
            <a:spAutoFit/>
          </a:bodyPr>
          <a:lstStyle/>
          <a:p>
            <a:r>
              <a:rPr lang="fr-FR" sz="1600" dirty="0">
                <a:solidFill>
                  <a:srgbClr val="201C20"/>
                </a:solidFill>
                <a:latin typeface="Fd5818-Identity-H"/>
              </a:rPr>
              <a:t>Fig. </a:t>
            </a:r>
            <a:r>
              <a:rPr lang="fr-FR" sz="1600" dirty="0" smtClean="0">
                <a:solidFill>
                  <a:srgbClr val="201C20"/>
                </a:solidFill>
                <a:latin typeface="Fd5818-Identity-H"/>
              </a:rPr>
              <a:t>4: </a:t>
            </a:r>
            <a:r>
              <a:rPr lang="fr-FR" sz="1600" dirty="0">
                <a:solidFill>
                  <a:srgbClr val="201C20"/>
                </a:solidFill>
                <a:latin typeface="Fd5818-Identity-H"/>
              </a:rPr>
              <a:t>Tunnel Establishment Instances per Session</a:t>
            </a:r>
            <a:endParaRPr lang="en-US" sz="1600" dirty="0"/>
          </a:p>
        </p:txBody>
      </p:sp>
    </p:spTree>
    <p:extLst>
      <p:ext uri="{BB962C8B-B14F-4D97-AF65-F5344CB8AC3E}">
        <p14:creationId xmlns:p14="http://schemas.microsoft.com/office/powerpoint/2010/main" val="132392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pPr>
              <a:defRPr/>
            </a:pPr>
            <a:fld id="{22B6DABC-8EE0-4416-BE2E-BE5A12573CBA}" type="slidenum">
              <a:rPr lang="en-US" altLang="zh-TW"/>
              <a:pPr>
                <a:defRPr/>
              </a:pPr>
              <a:t>3</a:t>
            </a:fld>
            <a:endParaRPr lang="en-US" altLang="zh-TW"/>
          </a:p>
        </p:txBody>
      </p:sp>
      <p:sp>
        <p:nvSpPr>
          <p:cNvPr id="7171" name="Rectangle 2"/>
          <p:cNvSpPr>
            <a:spLocks noGrp="1" noChangeArrowheads="1"/>
          </p:cNvSpPr>
          <p:nvPr>
            <p:ph type="title"/>
          </p:nvPr>
        </p:nvSpPr>
        <p:spPr>
          <a:xfrm>
            <a:off x="457200" y="152400"/>
            <a:ext cx="8229600" cy="720725"/>
          </a:xfrm>
        </p:spPr>
        <p:txBody>
          <a:bodyPr/>
          <a:lstStyle/>
          <a:p>
            <a:pPr algn="ctr" eaLnBrk="1" hangingPunct="1">
              <a:lnSpc>
                <a:spcPct val="90000"/>
              </a:lnSpc>
            </a:pPr>
            <a:r>
              <a:rPr lang="en-US" altLang="zh-TW" dirty="0" smtClean="0"/>
              <a:t>Introduction</a:t>
            </a:r>
            <a:endParaRPr kumimoji="0" lang="en-US" altLang="zh-TW" dirty="0" smtClean="0"/>
          </a:p>
        </p:txBody>
      </p:sp>
      <p:sp>
        <p:nvSpPr>
          <p:cNvPr id="7172" name="Rectangle 3"/>
          <p:cNvSpPr>
            <a:spLocks noGrp="1" noChangeArrowheads="1"/>
          </p:cNvSpPr>
          <p:nvPr>
            <p:ph type="body" idx="1"/>
          </p:nvPr>
        </p:nvSpPr>
        <p:spPr>
          <a:xfrm>
            <a:off x="304800" y="762000"/>
            <a:ext cx="8686800" cy="5715000"/>
          </a:xfrm>
        </p:spPr>
        <p:txBody>
          <a:bodyPr/>
          <a:lstStyle/>
          <a:p>
            <a:pPr marL="0" indent="0">
              <a:buNone/>
            </a:pPr>
            <a:endParaRPr lang="en-US" sz="2400" dirty="0"/>
          </a:p>
          <a:p>
            <a:r>
              <a:rPr lang="en-US" sz="2400" dirty="0"/>
              <a:t>The introduction of IP based LTE architecture has </a:t>
            </a:r>
            <a:r>
              <a:rPr lang="en-US" sz="2400" dirty="0" smtClean="0"/>
              <a:t>significantly changed </a:t>
            </a:r>
            <a:r>
              <a:rPr lang="en-US" sz="2400" dirty="0"/>
              <a:t>the behavior </a:t>
            </a:r>
            <a:r>
              <a:rPr lang="en-US" sz="2400" dirty="0" smtClean="0"/>
              <a:t>of telecommunication.</a:t>
            </a:r>
          </a:p>
          <a:p>
            <a:pPr marL="0" indent="0">
              <a:buNone/>
            </a:pPr>
            <a:endParaRPr lang="en-US" sz="2400" dirty="0" smtClean="0"/>
          </a:p>
          <a:p>
            <a:r>
              <a:rPr lang="en-US" sz="2400" dirty="0"/>
              <a:t>IP based LTE networks not only provide high </a:t>
            </a:r>
            <a:r>
              <a:rPr lang="en-US" sz="2400" dirty="0" smtClean="0"/>
              <a:t>bandwidth, simplified </a:t>
            </a:r>
            <a:r>
              <a:rPr lang="en-US" sz="2400" dirty="0"/>
              <a:t>network control but also support a wide range </a:t>
            </a:r>
            <a:r>
              <a:rPr lang="en-US" sz="2400" dirty="0" smtClean="0"/>
              <a:t>of heterogeneous </a:t>
            </a:r>
            <a:r>
              <a:rPr lang="en-US" sz="2400" dirty="0"/>
              <a:t>network </a:t>
            </a:r>
            <a:r>
              <a:rPr lang="en-US" sz="2400" dirty="0" smtClean="0"/>
              <a:t>services.</a:t>
            </a:r>
          </a:p>
          <a:p>
            <a:endParaRPr lang="en-US" sz="2400" dirty="0" smtClean="0"/>
          </a:p>
          <a:p>
            <a:r>
              <a:rPr lang="en-US" sz="2400" dirty="0"/>
              <a:t>However, legacy LTE security mechanisms are </a:t>
            </a:r>
            <a:r>
              <a:rPr lang="en-US" sz="2400" dirty="0" smtClean="0"/>
              <a:t>isolated, uncoordinated</a:t>
            </a:r>
            <a:r>
              <a:rPr lang="en-US" sz="2400" dirty="0"/>
              <a:t>, complex and rigid to meet the security </a:t>
            </a:r>
            <a:r>
              <a:rPr lang="en-US" sz="2400" dirty="0" smtClean="0"/>
              <a:t>requirement of </a:t>
            </a:r>
            <a:r>
              <a:rPr lang="en-US" sz="2400" dirty="0"/>
              <a:t>future mobile network </a:t>
            </a:r>
            <a:r>
              <a:rPr lang="en-US" sz="2400" dirty="0" smtClean="0"/>
              <a:t>services.</a:t>
            </a:r>
          </a:p>
          <a:p>
            <a:endParaRPr lang="en-US" sz="2400" dirty="0" smtClean="0"/>
          </a:p>
        </p:txBody>
      </p:sp>
    </p:spTree>
    <p:extLst>
      <p:ext uri="{BB962C8B-B14F-4D97-AF65-F5344CB8AC3E}">
        <p14:creationId xmlns:p14="http://schemas.microsoft.com/office/powerpoint/2010/main" val="3026065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Results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156" y="1214987"/>
            <a:ext cx="6903687" cy="4271413"/>
          </a:xfrm>
        </p:spPr>
      </p:pic>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30</a:t>
            </a:fld>
            <a:endParaRPr lang="en-US" altLang="zh-TW"/>
          </a:p>
        </p:txBody>
      </p:sp>
      <p:sp>
        <p:nvSpPr>
          <p:cNvPr id="6" name="Rectangle 5"/>
          <p:cNvSpPr/>
          <p:nvPr/>
        </p:nvSpPr>
        <p:spPr>
          <a:xfrm>
            <a:off x="2712528" y="5640665"/>
            <a:ext cx="3826817" cy="369332"/>
          </a:xfrm>
          <a:prstGeom prst="rect">
            <a:avLst/>
          </a:prstGeom>
        </p:spPr>
        <p:txBody>
          <a:bodyPr wrap="none">
            <a:spAutoFit/>
          </a:bodyPr>
          <a:lstStyle/>
          <a:p>
            <a:r>
              <a:rPr lang="en-US" dirty="0">
                <a:solidFill>
                  <a:srgbClr val="201C20"/>
                </a:solidFill>
                <a:latin typeface="Fd5818-Identity-H"/>
              </a:rPr>
              <a:t>Fig. </a:t>
            </a:r>
            <a:r>
              <a:rPr lang="en-US" dirty="0" smtClean="0">
                <a:solidFill>
                  <a:srgbClr val="201C20"/>
                </a:solidFill>
                <a:latin typeface="Fd5818-Identity-H"/>
              </a:rPr>
              <a:t>5: </a:t>
            </a:r>
            <a:r>
              <a:rPr lang="en-US" dirty="0">
                <a:solidFill>
                  <a:srgbClr val="201C20"/>
                </a:solidFill>
                <a:latin typeface="Fd5818-Identity-H"/>
              </a:rPr>
              <a:t>Percentage Tunnel Idle Time</a:t>
            </a:r>
            <a:endParaRPr lang="en-US" dirty="0"/>
          </a:p>
        </p:txBody>
      </p:sp>
    </p:spTree>
    <p:extLst>
      <p:ext uri="{BB962C8B-B14F-4D97-AF65-F5344CB8AC3E}">
        <p14:creationId xmlns:p14="http://schemas.microsoft.com/office/powerpoint/2010/main" val="3427964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sz="2400" dirty="0"/>
              <a:t>Legacy LTE security </a:t>
            </a:r>
            <a:r>
              <a:rPr lang="en-US" sz="2400" dirty="0" smtClean="0"/>
              <a:t>mechanisms are </a:t>
            </a:r>
            <a:r>
              <a:rPr lang="en-US" sz="2400" dirty="0"/>
              <a:t>inflexible, uncoordinated, distributed, complex and </a:t>
            </a:r>
            <a:r>
              <a:rPr lang="en-US" sz="2400" dirty="0" smtClean="0"/>
              <a:t>too static </a:t>
            </a:r>
            <a:r>
              <a:rPr lang="en-US" sz="2400" dirty="0"/>
              <a:t>to address the security requirement of future </a:t>
            </a:r>
            <a:r>
              <a:rPr lang="en-US" sz="2400" dirty="0" smtClean="0"/>
              <a:t>mobile.</a:t>
            </a:r>
          </a:p>
          <a:p>
            <a:pPr marL="0" indent="0">
              <a:buNone/>
            </a:pPr>
            <a:endParaRPr lang="en-US" sz="2400" dirty="0"/>
          </a:p>
          <a:p>
            <a:r>
              <a:rPr lang="en-US" sz="2400" dirty="0"/>
              <a:t>we presented new security architecture </a:t>
            </a:r>
            <a:r>
              <a:rPr lang="en-US" sz="2400" dirty="0" smtClean="0"/>
              <a:t>for LTE </a:t>
            </a:r>
            <a:r>
              <a:rPr lang="en-US" sz="2400" dirty="0"/>
              <a:t>networks based on </a:t>
            </a:r>
            <a:r>
              <a:rPr lang="en-US" sz="2400" dirty="0" smtClean="0"/>
              <a:t>SDN </a:t>
            </a:r>
            <a:r>
              <a:rPr lang="en-US" sz="2400" dirty="0"/>
              <a:t>and NFV concepts. We also </a:t>
            </a:r>
            <a:r>
              <a:rPr lang="en-US" sz="2400" dirty="0" smtClean="0"/>
              <a:t>discussed the </a:t>
            </a:r>
            <a:r>
              <a:rPr lang="en-US" sz="2400" dirty="0"/>
              <a:t>expected advantages and limitations of </a:t>
            </a:r>
            <a:r>
              <a:rPr lang="en-US" sz="2400" dirty="0" smtClean="0"/>
              <a:t>SDN based security architecture.</a:t>
            </a:r>
          </a:p>
          <a:p>
            <a:pPr marL="0" indent="0">
              <a:buNone/>
            </a:pPr>
            <a:endParaRPr lang="en-US" sz="2400" dirty="0" smtClean="0"/>
          </a:p>
          <a:p>
            <a:r>
              <a:rPr lang="en-US" sz="2400" dirty="0"/>
              <a:t>SDN based </a:t>
            </a:r>
            <a:r>
              <a:rPr lang="en-US" sz="2400" dirty="0" smtClean="0"/>
              <a:t>security architecture </a:t>
            </a:r>
            <a:r>
              <a:rPr lang="en-US" sz="2400" dirty="0"/>
              <a:t>uses the real-time and historical flow </a:t>
            </a:r>
            <a:r>
              <a:rPr lang="en-US" sz="2400" dirty="0" smtClean="0"/>
              <a:t>information to dynamically </a:t>
            </a:r>
            <a:r>
              <a:rPr lang="en-US" sz="2400" dirty="0"/>
              <a:t>estimate the tunnel </a:t>
            </a:r>
            <a:r>
              <a:rPr lang="en-US" sz="2400" dirty="0" smtClean="0"/>
              <a:t>duration.</a:t>
            </a:r>
          </a:p>
          <a:p>
            <a:pPr marL="0" indent="0">
              <a:buNone/>
            </a:pPr>
            <a:endParaRPr lang="en-US" sz="2400" dirty="0" smtClean="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31</a:t>
            </a:fld>
            <a:endParaRPr lang="en-US" altLang="zh-TW" dirty="0"/>
          </a:p>
        </p:txBody>
      </p:sp>
    </p:spTree>
    <p:extLst>
      <p:ext uri="{BB962C8B-B14F-4D97-AF65-F5344CB8AC3E}">
        <p14:creationId xmlns:p14="http://schemas.microsoft.com/office/powerpoint/2010/main" val="210500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sz="2400" dirty="0"/>
              <a:t>SDMN architecture reduces the percentage of time the tunnel is idle and the number of tunnel establishments per session</a:t>
            </a:r>
            <a:endParaRPr lang="en-US" sz="1600" dirty="0"/>
          </a:p>
          <a:p>
            <a:pPr marL="0" indent="0">
              <a:buNone/>
            </a:pPr>
            <a:endParaRPr lang="en-US" sz="2400" dirty="0" smtClean="0"/>
          </a:p>
          <a:p>
            <a:r>
              <a:rPr lang="en-US" sz="2400" dirty="0" smtClean="0"/>
              <a:t>In </a:t>
            </a:r>
            <a:r>
              <a:rPr lang="en-US" sz="2400" dirty="0"/>
              <a:t>the future, we will focus on the development of </a:t>
            </a:r>
            <a:r>
              <a:rPr lang="en-US" sz="2400" dirty="0" smtClean="0"/>
              <a:t>new security </a:t>
            </a:r>
            <a:r>
              <a:rPr lang="en-US" sz="2400" dirty="0"/>
              <a:t>services based on </a:t>
            </a:r>
            <a:r>
              <a:rPr lang="en-US" sz="2400" dirty="0" smtClean="0"/>
              <a:t>SDN </a:t>
            </a:r>
            <a:r>
              <a:rPr lang="en-US" sz="2400" dirty="0"/>
              <a:t>based security </a:t>
            </a:r>
            <a:r>
              <a:rPr lang="en-US" sz="2400" dirty="0" smtClean="0"/>
              <a:t>architecture and </a:t>
            </a:r>
            <a:r>
              <a:rPr lang="en-US" sz="2400" dirty="0"/>
              <a:t>show how we solve the existing limitations in </a:t>
            </a:r>
            <a:r>
              <a:rPr lang="en-US" sz="2400" dirty="0" smtClean="0"/>
              <a:t>operating settings</a:t>
            </a:r>
            <a:r>
              <a:rPr lang="en-US" sz="2400" dirty="0"/>
              <a:t>.</a:t>
            </a:r>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32</a:t>
            </a:fld>
            <a:endParaRPr lang="en-US" altLang="zh-TW"/>
          </a:p>
        </p:txBody>
      </p:sp>
    </p:spTree>
    <p:extLst>
      <p:ext uri="{BB962C8B-B14F-4D97-AF65-F5344CB8AC3E}">
        <p14:creationId xmlns:p14="http://schemas.microsoft.com/office/powerpoint/2010/main" val="52173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Introduction</a:t>
            </a:r>
            <a:endParaRPr lang="en-US" dirty="0"/>
          </a:p>
        </p:txBody>
      </p:sp>
      <p:sp>
        <p:nvSpPr>
          <p:cNvPr id="3" name="Content Placeholder 2"/>
          <p:cNvSpPr>
            <a:spLocks noGrp="1"/>
          </p:cNvSpPr>
          <p:nvPr>
            <p:ph idx="1"/>
          </p:nvPr>
        </p:nvSpPr>
        <p:spPr/>
        <p:txBody>
          <a:bodyPr/>
          <a:lstStyle/>
          <a:p>
            <a:r>
              <a:rPr lang="en-US" sz="2400" dirty="0" smtClean="0"/>
              <a:t>The Future </a:t>
            </a:r>
            <a:r>
              <a:rPr lang="en-US" sz="2400" dirty="0"/>
              <a:t>LTE networks need an inclusive and intrinsic security model across the entire mobile network. Enhanced visibility, real time threat detections, centralized intelligence and network wide control are required features to design a scalable, dynamic and optimized security mechanism for future LTE </a:t>
            </a:r>
            <a:r>
              <a:rPr lang="en-US" sz="2400" dirty="0" smtClean="0"/>
              <a:t>networks.</a:t>
            </a:r>
          </a:p>
          <a:p>
            <a:pPr marL="0" indent="0">
              <a:buNone/>
            </a:pPr>
            <a:endParaRPr lang="en-US" sz="2400" dirty="0" smtClean="0"/>
          </a:p>
          <a:p>
            <a:r>
              <a:rPr lang="en-US" sz="2400" dirty="0" smtClean="0"/>
              <a:t>SDN </a:t>
            </a:r>
            <a:r>
              <a:rPr lang="en-US" sz="2400" dirty="0"/>
              <a:t>and NFV concepts are the </a:t>
            </a:r>
            <a:r>
              <a:rPr lang="en-US" sz="2400" dirty="0" smtClean="0"/>
              <a:t>promising technologies </a:t>
            </a:r>
            <a:r>
              <a:rPr lang="en-US" sz="2400" dirty="0"/>
              <a:t>which offer capabilities to solve the </a:t>
            </a:r>
            <a:r>
              <a:rPr lang="en-US" sz="2400" dirty="0" smtClean="0"/>
              <a:t>limitations in </a:t>
            </a:r>
            <a:r>
              <a:rPr lang="en-US" sz="2400" dirty="0"/>
              <a:t>legacy LTE security mechanisms. SDN and NFV offer </a:t>
            </a:r>
            <a:r>
              <a:rPr lang="en-US" sz="2400" dirty="0" smtClean="0"/>
              <a:t>the required </a:t>
            </a:r>
            <a:r>
              <a:rPr lang="en-US" sz="2400" dirty="0"/>
              <a:t>improvements in visibility, flexibility, scalability </a:t>
            </a:r>
            <a:r>
              <a:rPr lang="en-US" sz="2400" dirty="0" smtClean="0"/>
              <a:t>and coordination </a:t>
            </a:r>
            <a:r>
              <a:rPr lang="en-US" sz="2400" dirty="0"/>
              <a:t>to design high performing security </a:t>
            </a:r>
            <a:r>
              <a:rPr lang="en-US" sz="2400" dirty="0" smtClean="0"/>
              <a:t>mechanisms for </a:t>
            </a:r>
            <a:r>
              <a:rPr lang="en-US" sz="2400" dirty="0"/>
              <a:t>LTE </a:t>
            </a:r>
            <a:r>
              <a:rPr lang="en-US" sz="2400" dirty="0" smtClean="0"/>
              <a:t>networks.</a:t>
            </a:r>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4</a:t>
            </a:fld>
            <a:endParaRPr lang="en-US" altLang="zh-TW" dirty="0"/>
          </a:p>
        </p:txBody>
      </p:sp>
    </p:spTree>
    <p:extLst>
      <p:ext uri="{BB962C8B-B14F-4D97-AF65-F5344CB8AC3E}">
        <p14:creationId xmlns:p14="http://schemas.microsoft.com/office/powerpoint/2010/main" val="46900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Introduction</a:t>
            </a:r>
            <a:endParaRPr lang="en-US" dirty="0"/>
          </a:p>
        </p:txBody>
      </p:sp>
      <p:sp>
        <p:nvSpPr>
          <p:cNvPr id="3" name="Content Placeholder 2"/>
          <p:cNvSpPr>
            <a:spLocks noGrp="1"/>
          </p:cNvSpPr>
          <p:nvPr>
            <p:ph idx="1"/>
          </p:nvPr>
        </p:nvSpPr>
        <p:spPr/>
        <p:txBody>
          <a:bodyPr/>
          <a:lstStyle/>
          <a:p>
            <a:r>
              <a:rPr lang="en-US" sz="2400" dirty="0"/>
              <a:t>This paper proposes a new security architecture for LTE networks based on </a:t>
            </a:r>
            <a:r>
              <a:rPr lang="en-US" sz="2400" dirty="0" smtClean="0"/>
              <a:t>SDN </a:t>
            </a:r>
            <a:r>
              <a:rPr lang="en-US" sz="2400" dirty="0"/>
              <a:t>and NFV concepts. It also highlights how SDN and NFV features can be used to overcome </a:t>
            </a:r>
            <a:r>
              <a:rPr lang="en-US" sz="2400" dirty="0" smtClean="0"/>
              <a:t>the limitations </a:t>
            </a:r>
            <a:r>
              <a:rPr lang="en-US" sz="2400" dirty="0"/>
              <a:t>in present-day LTE security </a:t>
            </a:r>
            <a:r>
              <a:rPr lang="en-US" sz="2400" dirty="0" smtClean="0"/>
              <a:t>mechanisms, </a:t>
            </a:r>
            <a:r>
              <a:rPr lang="en-US" sz="2400" dirty="0"/>
              <a:t>Moreover, </a:t>
            </a:r>
            <a:r>
              <a:rPr lang="en-US" sz="2400" dirty="0" smtClean="0"/>
              <a:t>we analyze </a:t>
            </a:r>
            <a:r>
              <a:rPr lang="en-US" sz="2400" dirty="0"/>
              <a:t>the performance of SDN based security </a:t>
            </a:r>
            <a:r>
              <a:rPr lang="en-US" sz="2400" dirty="0" smtClean="0"/>
              <a:t>architecture with </a:t>
            </a:r>
            <a:r>
              <a:rPr lang="en-US" sz="2400" dirty="0"/>
              <a:t>the existing LTE security mechanisms in a </a:t>
            </a:r>
            <a:r>
              <a:rPr lang="en-US" sz="2400" dirty="0" smtClean="0"/>
              <a:t>simulation environment</a:t>
            </a:r>
            <a:r>
              <a:rPr lang="en-US" sz="2400" dirty="0"/>
              <a:t>.</a:t>
            </a:r>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5</a:t>
            </a:fld>
            <a:endParaRPr lang="en-US" altLang="zh-TW"/>
          </a:p>
        </p:txBody>
      </p:sp>
    </p:spTree>
    <p:extLst>
      <p:ext uri="{BB962C8B-B14F-4D97-AF65-F5344CB8AC3E}">
        <p14:creationId xmlns:p14="http://schemas.microsoft.com/office/powerpoint/2010/main" val="357286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Term Evolution (LTE) Architecture</a:t>
            </a:r>
          </a:p>
        </p:txBody>
      </p:sp>
      <p:sp>
        <p:nvSpPr>
          <p:cNvPr id="3" name="Content Placeholder 2"/>
          <p:cNvSpPr>
            <a:spLocks noGrp="1"/>
          </p:cNvSpPr>
          <p:nvPr>
            <p:ph idx="1"/>
          </p:nvPr>
        </p:nvSpPr>
        <p:spPr/>
        <p:txBody>
          <a:bodyPr/>
          <a:lstStyle/>
          <a:p>
            <a:r>
              <a:rPr lang="en-US" sz="2400" dirty="0"/>
              <a:t>The LTE architecture was standardized as a part of 4G (</a:t>
            </a:r>
            <a:r>
              <a:rPr lang="en-US" sz="2400" dirty="0" smtClean="0"/>
              <a:t>4</a:t>
            </a:r>
            <a:r>
              <a:rPr lang="en-US" sz="2400" baseline="30000" dirty="0" smtClean="0"/>
              <a:t>th</a:t>
            </a:r>
            <a:r>
              <a:rPr lang="en-US" sz="2400" dirty="0" smtClean="0"/>
              <a:t> Generation</a:t>
            </a:r>
            <a:r>
              <a:rPr lang="en-US" sz="2400" dirty="0"/>
              <a:t>) </a:t>
            </a:r>
            <a:r>
              <a:rPr lang="en-US" sz="2400" dirty="0" smtClean="0"/>
              <a:t>networks. LTE </a:t>
            </a:r>
            <a:r>
              <a:rPr lang="en-US" sz="2400" dirty="0"/>
              <a:t>proposes an all-IP network </a:t>
            </a:r>
            <a:r>
              <a:rPr lang="en-US" sz="2400" dirty="0" smtClean="0"/>
              <a:t>architecture called </a:t>
            </a:r>
            <a:r>
              <a:rPr lang="en-US" sz="2400" dirty="0"/>
              <a:t>EPS (Evolved Packet System). It can be </a:t>
            </a:r>
            <a:r>
              <a:rPr lang="en-US" sz="2400" dirty="0" smtClean="0"/>
              <a:t>divided in </a:t>
            </a:r>
            <a:r>
              <a:rPr lang="en-US" sz="2400" dirty="0"/>
              <a:t>to two systems: E-UTRA (Evolved Universal </a:t>
            </a:r>
            <a:r>
              <a:rPr lang="en-US" sz="2400" dirty="0" smtClean="0"/>
              <a:t>Terrestrial Radio </a:t>
            </a:r>
            <a:r>
              <a:rPr lang="en-US" sz="2400" dirty="0"/>
              <a:t>Access) and EPC (Evolved Packet Core) [2</a:t>
            </a:r>
            <a:r>
              <a:rPr lang="en-US" sz="2400" dirty="0" smtClean="0"/>
              <a:t>].</a:t>
            </a:r>
          </a:p>
          <a:p>
            <a:r>
              <a:rPr lang="en-US" sz="2400" dirty="0" smtClean="0"/>
              <a:t>E-UTRAN is </a:t>
            </a:r>
            <a:r>
              <a:rPr lang="en-US" sz="2400" dirty="0"/>
              <a:t>the radio access network of the LTE </a:t>
            </a:r>
            <a:r>
              <a:rPr lang="en-US" sz="2400" dirty="0" smtClean="0"/>
              <a:t>transport network</a:t>
            </a:r>
            <a:r>
              <a:rPr lang="en-US" sz="2400" dirty="0"/>
              <a:t>. It contains </a:t>
            </a:r>
            <a:r>
              <a:rPr lang="en-US" sz="2400" dirty="0" err="1"/>
              <a:t>eNodeBs</a:t>
            </a:r>
            <a:r>
              <a:rPr lang="en-US" sz="2400" dirty="0"/>
              <a:t> (evolved </a:t>
            </a:r>
            <a:r>
              <a:rPr lang="en-US" sz="2400" dirty="0" err="1"/>
              <a:t>NodeBs</a:t>
            </a:r>
            <a:r>
              <a:rPr lang="en-US" sz="2400" dirty="0"/>
              <a:t>) and </a:t>
            </a:r>
            <a:r>
              <a:rPr lang="en-US" sz="2400" dirty="0" smtClean="0"/>
              <a:t>interconnections (X2 </a:t>
            </a:r>
            <a:r>
              <a:rPr lang="en-US" sz="2400" dirty="0"/>
              <a:t>interface) between </a:t>
            </a:r>
            <a:r>
              <a:rPr lang="en-US" sz="2400" dirty="0" smtClean="0"/>
              <a:t>them.</a:t>
            </a:r>
          </a:p>
          <a:p>
            <a:r>
              <a:rPr lang="en-US" sz="2400" dirty="0"/>
              <a:t>EPC is the </a:t>
            </a:r>
            <a:r>
              <a:rPr lang="en-US" sz="2400" dirty="0" smtClean="0"/>
              <a:t>core network </a:t>
            </a:r>
            <a:r>
              <a:rPr lang="en-US" sz="2400" dirty="0"/>
              <a:t>segment of the LTE transport network. It </a:t>
            </a:r>
            <a:r>
              <a:rPr lang="en-US" sz="2400" dirty="0" smtClean="0"/>
              <a:t>contains network </a:t>
            </a:r>
            <a:r>
              <a:rPr lang="en-US" sz="2400" dirty="0"/>
              <a:t>control elements such as </a:t>
            </a:r>
            <a:r>
              <a:rPr lang="en-US" sz="2400" dirty="0" err="1" smtClean="0"/>
              <a:t>Mobilit</a:t>
            </a:r>
            <a:r>
              <a:rPr lang="en-US" sz="2400" dirty="0" smtClean="0"/>
              <a:t> Management Entity (MME</a:t>
            </a:r>
            <a:r>
              <a:rPr lang="en-US" sz="2400" dirty="0"/>
              <a:t>), Home Subscriber Server (HSS), Serving </a:t>
            </a:r>
            <a:r>
              <a:rPr lang="en-US" sz="2400" dirty="0" smtClean="0"/>
              <a:t>Gateway (S-GW</a:t>
            </a:r>
            <a:r>
              <a:rPr lang="en-US" sz="2400" dirty="0"/>
              <a:t>), Packet Data Network Gateway (P-GW), and </a:t>
            </a:r>
            <a:r>
              <a:rPr lang="en-US" sz="2400" dirty="0" smtClean="0"/>
              <a:t>Policy and </a:t>
            </a:r>
            <a:r>
              <a:rPr lang="en-US" sz="2400" dirty="0"/>
              <a:t>Charging Rules Function (PCRF).</a:t>
            </a:r>
          </a:p>
          <a:p>
            <a:pPr marL="0" indent="0">
              <a:buNone/>
            </a:pPr>
            <a:endParaRPr lang="en-US" sz="24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6</a:t>
            </a:fld>
            <a:endParaRPr lang="en-US" altLang="zh-TW"/>
          </a:p>
        </p:txBody>
      </p:sp>
    </p:spTree>
    <p:extLst>
      <p:ext uri="{BB962C8B-B14F-4D97-AF65-F5344CB8AC3E}">
        <p14:creationId xmlns:p14="http://schemas.microsoft.com/office/powerpoint/2010/main" val="81180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Term Evolution (LTE) Architecture</a:t>
            </a:r>
          </a:p>
        </p:txBody>
      </p:sp>
      <p:sp>
        <p:nvSpPr>
          <p:cNvPr id="3" name="Content Placeholder 2"/>
          <p:cNvSpPr>
            <a:spLocks noGrp="1"/>
          </p:cNvSpPr>
          <p:nvPr>
            <p:ph idx="1"/>
          </p:nvPr>
        </p:nvSpPr>
        <p:spPr/>
        <p:txBody>
          <a:bodyPr/>
          <a:lstStyle/>
          <a:p>
            <a:r>
              <a:rPr lang="en-US" sz="2400" dirty="0"/>
              <a:t>Recent research work is highly focused on 5G (5th </a:t>
            </a:r>
            <a:r>
              <a:rPr lang="en-US" sz="2400" dirty="0" smtClean="0"/>
              <a:t>Generation) networks </a:t>
            </a:r>
            <a:r>
              <a:rPr lang="en-US" sz="2400" dirty="0"/>
              <a:t>by developing new network </a:t>
            </a:r>
            <a:r>
              <a:rPr lang="en-US" sz="2400" dirty="0" smtClean="0"/>
              <a:t>architectures. However</a:t>
            </a:r>
            <a:r>
              <a:rPr lang="en-US" sz="2400" dirty="0"/>
              <a:t>, it is expected that 4G LTE will still be utilized </a:t>
            </a:r>
            <a:r>
              <a:rPr lang="en-US" sz="2400" dirty="0" smtClean="0"/>
              <a:t>during </a:t>
            </a:r>
            <a:r>
              <a:rPr lang="en-US" sz="2400" dirty="0"/>
              <a:t>the next few </a:t>
            </a:r>
            <a:r>
              <a:rPr lang="en-US" sz="2400" dirty="0" smtClean="0"/>
              <a:t>decades.</a:t>
            </a:r>
          </a:p>
          <a:p>
            <a:r>
              <a:rPr lang="en-US" sz="2400" dirty="0"/>
              <a:t>I</a:t>
            </a:r>
            <a:r>
              <a:rPr lang="en-US" sz="2400" dirty="0" smtClean="0"/>
              <a:t>t </a:t>
            </a:r>
            <a:r>
              <a:rPr lang="en-US" sz="2400" dirty="0"/>
              <a:t>is equally </a:t>
            </a:r>
            <a:r>
              <a:rPr lang="en-US" sz="2400" dirty="0" smtClean="0"/>
              <a:t>important to </a:t>
            </a:r>
            <a:r>
              <a:rPr lang="en-US" sz="2400" dirty="0"/>
              <a:t>improve the performance and security of existing </a:t>
            </a:r>
            <a:r>
              <a:rPr lang="en-US" sz="2400" dirty="0" smtClean="0"/>
              <a:t>LTE networks </a:t>
            </a:r>
            <a:r>
              <a:rPr lang="en-US" sz="2400" dirty="0"/>
              <a:t>in order to address the demands of future </a:t>
            </a:r>
            <a:r>
              <a:rPr lang="en-US" sz="2400" dirty="0" smtClean="0"/>
              <a:t>traffic needs</a:t>
            </a:r>
            <a:r>
              <a:rPr lang="en-US" sz="2400" dirty="0"/>
              <a:t>.</a:t>
            </a:r>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7</a:t>
            </a:fld>
            <a:endParaRPr lang="en-US" altLang="zh-TW"/>
          </a:p>
        </p:txBody>
      </p:sp>
    </p:spTree>
    <p:extLst>
      <p:ext uri="{BB962C8B-B14F-4D97-AF65-F5344CB8AC3E}">
        <p14:creationId xmlns:p14="http://schemas.microsoft.com/office/powerpoint/2010/main" val="34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Software-Defined </a:t>
            </a:r>
            <a:r>
              <a:rPr lang="en-US" dirty="0" smtClean="0"/>
              <a:t>Networks (SDN)</a:t>
            </a:r>
            <a:endParaRPr lang="en-US" dirty="0"/>
          </a:p>
        </p:txBody>
      </p:sp>
      <p:sp>
        <p:nvSpPr>
          <p:cNvPr id="3" name="Content Placeholder 2"/>
          <p:cNvSpPr>
            <a:spLocks noGrp="1"/>
          </p:cNvSpPr>
          <p:nvPr>
            <p:ph idx="1"/>
          </p:nvPr>
        </p:nvSpPr>
        <p:spPr/>
        <p:txBody>
          <a:bodyPr/>
          <a:lstStyle/>
          <a:p>
            <a:r>
              <a:rPr lang="en-US" sz="2400" dirty="0"/>
              <a:t>Software-Defined Networking (SDN) is considered as </a:t>
            </a:r>
            <a:r>
              <a:rPr lang="en-US" sz="2400" dirty="0" smtClean="0"/>
              <a:t>the new </a:t>
            </a:r>
            <a:r>
              <a:rPr lang="en-US" sz="2400" dirty="0"/>
              <a:t>norm for future networks [6], [7</a:t>
            </a:r>
            <a:r>
              <a:rPr lang="en-US" sz="2400" dirty="0" smtClean="0"/>
              <a:t>].</a:t>
            </a:r>
          </a:p>
          <a:p>
            <a:r>
              <a:rPr lang="en-US" sz="2400" dirty="0"/>
              <a:t>SDN proposes to </a:t>
            </a:r>
            <a:r>
              <a:rPr lang="en-US" sz="2400" dirty="0" smtClean="0"/>
              <a:t>decouple the </a:t>
            </a:r>
            <a:r>
              <a:rPr lang="en-US" sz="2400" dirty="0"/>
              <a:t>control and data planes of the network. It places </a:t>
            </a:r>
            <a:r>
              <a:rPr lang="en-US" sz="2400" dirty="0" smtClean="0"/>
              <a:t>the control </a:t>
            </a:r>
            <a:r>
              <a:rPr lang="en-US" sz="2400" dirty="0"/>
              <a:t>functions outside of the switches and enables </a:t>
            </a:r>
            <a:r>
              <a:rPr lang="en-US" sz="2400" dirty="0" smtClean="0"/>
              <a:t>external control </a:t>
            </a:r>
            <a:r>
              <a:rPr lang="en-US" sz="2400" dirty="0"/>
              <a:t>through a logical software entity called the </a:t>
            </a:r>
            <a:r>
              <a:rPr lang="en-US" sz="2400" dirty="0" smtClean="0"/>
              <a:t>network controller.</a:t>
            </a:r>
          </a:p>
          <a:p>
            <a:r>
              <a:rPr lang="en-US" sz="2400" dirty="0"/>
              <a:t>SDN based networks support </a:t>
            </a:r>
            <a:r>
              <a:rPr lang="en-US" sz="2400" dirty="0" smtClean="0"/>
              <a:t>simple abstractions</a:t>
            </a:r>
            <a:r>
              <a:rPr lang="en-US" sz="2400" dirty="0"/>
              <a:t> </a:t>
            </a:r>
            <a:r>
              <a:rPr lang="en-US" sz="2400" dirty="0" smtClean="0"/>
              <a:t>to </a:t>
            </a:r>
            <a:r>
              <a:rPr lang="en-US" sz="2400" dirty="0"/>
              <a:t>describe the underlining devices, </a:t>
            </a:r>
            <a:r>
              <a:rPr lang="en-US" sz="2400" dirty="0" smtClean="0"/>
              <a:t>the functions </a:t>
            </a:r>
            <a:r>
              <a:rPr lang="en-US" sz="2400" dirty="0"/>
              <a:t>and </a:t>
            </a:r>
            <a:r>
              <a:rPr lang="en-US" sz="2400" dirty="0" smtClean="0"/>
              <a:t>features they </a:t>
            </a:r>
            <a:r>
              <a:rPr lang="en-US" sz="2400" dirty="0"/>
              <a:t>support, and a network protocol to manage the </a:t>
            </a:r>
            <a:r>
              <a:rPr lang="en-US" sz="2400" dirty="0" smtClean="0"/>
              <a:t>forwarding </a:t>
            </a:r>
            <a:r>
              <a:rPr lang="it-IT" sz="2400" dirty="0" smtClean="0"/>
              <a:t>plane </a:t>
            </a:r>
            <a:r>
              <a:rPr lang="it-IT" sz="2400" dirty="0"/>
              <a:t>from a remote controller via a secure control </a:t>
            </a:r>
            <a:r>
              <a:rPr lang="it-IT" sz="2400" dirty="0" smtClean="0"/>
              <a:t>channel.</a:t>
            </a:r>
          </a:p>
          <a:p>
            <a:endParaRPr lang="en-US" sz="24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8</a:t>
            </a:fld>
            <a:endParaRPr lang="en-US" altLang="zh-TW"/>
          </a:p>
        </p:txBody>
      </p:sp>
    </p:spTree>
    <p:extLst>
      <p:ext uri="{BB962C8B-B14F-4D97-AF65-F5344CB8AC3E}">
        <p14:creationId xmlns:p14="http://schemas.microsoft.com/office/powerpoint/2010/main" val="361876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Software-Defined Networks (SDN)</a:t>
            </a:r>
          </a:p>
        </p:txBody>
      </p:sp>
      <p:sp>
        <p:nvSpPr>
          <p:cNvPr id="3" name="Content Placeholder 2"/>
          <p:cNvSpPr>
            <a:spLocks noGrp="1"/>
          </p:cNvSpPr>
          <p:nvPr>
            <p:ph idx="1"/>
          </p:nvPr>
        </p:nvSpPr>
        <p:spPr/>
        <p:txBody>
          <a:bodyPr/>
          <a:lstStyle/>
          <a:p>
            <a:r>
              <a:rPr lang="en-US" sz="2400" dirty="0"/>
              <a:t>The value of SDN in mobile networks lies specifically </a:t>
            </a:r>
            <a:r>
              <a:rPr lang="en-US" sz="2400" dirty="0" smtClean="0"/>
              <a:t>in its </a:t>
            </a:r>
            <a:r>
              <a:rPr lang="en-US" sz="2400" dirty="0"/>
              <a:t>ability to provide new capabilities like centralized </a:t>
            </a:r>
            <a:r>
              <a:rPr lang="en-US" sz="2400" dirty="0" smtClean="0"/>
              <a:t>control, abstraction</a:t>
            </a:r>
            <a:r>
              <a:rPr lang="en-US" sz="2400" dirty="0"/>
              <a:t>, network virtualization, common device </a:t>
            </a:r>
            <a:r>
              <a:rPr lang="en-US" sz="2400" dirty="0" smtClean="0"/>
              <a:t>standards and </a:t>
            </a:r>
            <a:r>
              <a:rPr lang="en-US" sz="2400" dirty="0"/>
              <a:t>automation [6]-[9</a:t>
            </a:r>
            <a:r>
              <a:rPr lang="en-US" sz="2400" dirty="0" smtClean="0"/>
              <a:t>].</a:t>
            </a:r>
            <a:r>
              <a:rPr lang="en-US" sz="2400" dirty="0"/>
              <a:t> These features are useful for </a:t>
            </a:r>
            <a:r>
              <a:rPr lang="en-US" sz="2400" dirty="0" smtClean="0"/>
              <a:t>designing scalable</a:t>
            </a:r>
            <a:r>
              <a:rPr lang="en-US" sz="2400" dirty="0"/>
              <a:t>, dynamic and optimized security </a:t>
            </a:r>
            <a:r>
              <a:rPr lang="en-US" sz="2400" dirty="0" smtClean="0"/>
              <a:t>mechanisms.</a:t>
            </a:r>
            <a:endParaRPr lang="en-US" sz="24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9</a:t>
            </a:fld>
            <a:endParaRPr lang="en-US" altLang="zh-TW"/>
          </a:p>
        </p:txBody>
      </p:sp>
    </p:spTree>
    <p:extLst>
      <p:ext uri="{BB962C8B-B14F-4D97-AF65-F5344CB8AC3E}">
        <p14:creationId xmlns:p14="http://schemas.microsoft.com/office/powerpoint/2010/main" val="1764636366"/>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分鏡腳本配置">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Template>
  <TotalTime>97373</TotalTime>
  <Words>2273</Words>
  <Application>Microsoft Office PowerPoint</Application>
  <PresentationFormat>On-screen Show (4:3)</PresentationFormat>
  <Paragraphs>162</Paragraphs>
  <Slides>32</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Cambria Math</vt:lpstr>
      <vt:lpstr>標楷體</vt:lpstr>
      <vt:lpstr>Fd5818-Identity-H</vt:lpstr>
      <vt:lpstr>新細明體</vt:lpstr>
      <vt:lpstr>Times New Roman</vt:lpstr>
      <vt:lpstr>Wingdings</vt:lpstr>
      <vt:lpstr>Pixel</vt:lpstr>
      <vt:lpstr>分鏡腳本配置</vt:lpstr>
      <vt:lpstr>Leveraging LTE Security with SDN and NFV</vt:lpstr>
      <vt:lpstr>Outline</vt:lpstr>
      <vt:lpstr>Introduction</vt:lpstr>
      <vt:lpstr>Introduction</vt:lpstr>
      <vt:lpstr>Introduction</vt:lpstr>
      <vt:lpstr>Long Term Evolution (LTE) Architecture</vt:lpstr>
      <vt:lpstr>Long Term Evolution (LTE) Architecture</vt:lpstr>
      <vt:lpstr>Software-Defined Networks (SDN)</vt:lpstr>
      <vt:lpstr>Software-Defined Networks (SDN)</vt:lpstr>
      <vt:lpstr>Network Function Virtualization (NFV)</vt:lpstr>
      <vt:lpstr>Network Function Virtualization (NFV)</vt:lpstr>
      <vt:lpstr>LTE Security Principles and Architecture</vt:lpstr>
      <vt:lpstr>LTE Security Principles and Architecture</vt:lpstr>
      <vt:lpstr>LTE Security Architecture</vt:lpstr>
      <vt:lpstr>LTE Security Architecture</vt:lpstr>
      <vt:lpstr>Limitations on LTE Security Architecture</vt:lpstr>
      <vt:lpstr>Limitations on LTE Security Architecture</vt:lpstr>
      <vt:lpstr>Limitations on LTE Security Architecture</vt:lpstr>
      <vt:lpstr>SDN BASED SECURITY ARCHITECTURE FOR LTE</vt:lpstr>
      <vt:lpstr>SDN BASED SECURITY ARCHITECTURE FOR LTE</vt:lpstr>
      <vt:lpstr>Expected Benefits of SDN based Security Architecture</vt:lpstr>
      <vt:lpstr>Expected Benefits of SDN based Security Architecture</vt:lpstr>
      <vt:lpstr>Expected Benefits of SDN based Security Architecture</vt:lpstr>
      <vt:lpstr>Current Limitation of SDN based Security Architecture</vt:lpstr>
      <vt:lpstr>Current Limitation of SDN based Security Architecture</vt:lpstr>
      <vt:lpstr>Current Limitation of SDN based Security Architecture</vt:lpstr>
      <vt:lpstr>Numerical Results</vt:lpstr>
      <vt:lpstr>Numerical Results</vt:lpstr>
      <vt:lpstr>Numerical Results</vt:lpstr>
      <vt:lpstr>Numerical Results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vannes</dc:creator>
  <cp:lastModifiedBy>Farid_Wajdi</cp:lastModifiedBy>
  <cp:revision>3710</cp:revision>
  <cp:lastPrinted>1601-01-01T00:00:00Z</cp:lastPrinted>
  <dcterms:created xsi:type="dcterms:W3CDTF">1601-01-01T00:00:00Z</dcterms:created>
  <dcterms:modified xsi:type="dcterms:W3CDTF">2017-11-24T12:17:28Z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ies>
</file>