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4" r:id="rId2"/>
    <p:sldId id="303" r:id="rId3"/>
    <p:sldId id="295" r:id="rId4"/>
    <p:sldId id="296" r:id="rId5"/>
    <p:sldId id="297" r:id="rId6"/>
    <p:sldId id="299" r:id="rId7"/>
    <p:sldId id="298" r:id="rId8"/>
    <p:sldId id="300" r:id="rId9"/>
    <p:sldId id="304" r:id="rId10"/>
    <p:sldId id="306" r:id="rId11"/>
    <p:sldId id="307" r:id="rId12"/>
    <p:sldId id="301" r:id="rId13"/>
    <p:sldId id="302" r:id="rId14"/>
    <p:sldId id="30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4E4E4"/>
    <a:srgbClr val="444446"/>
    <a:srgbClr val="00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01" autoAdjust="0"/>
  </p:normalViewPr>
  <p:slideViewPr>
    <p:cSldViewPr snapToGrid="0">
      <p:cViewPr varScale="1">
        <p:scale>
          <a:sx n="91" d="100"/>
          <a:sy n="91" d="100"/>
        </p:scale>
        <p:origin x="40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45D1-8D03-4D9C-BBC3-3E5DA5095C62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83D2B-F255-4151-A4AD-D944F5910B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82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8ECF-B3C1-4E4F-9865-50F77777ECCD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2ABC-15D8-4868-B2CB-F64D1FBF37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1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CF5A1-6660-4EE0-A066-FF1760B090FB}" type="slidenum">
              <a:rPr lang="fr-CH" smtClean="0"/>
              <a:t>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7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0" y="-27384"/>
            <a:ext cx="8388419" cy="1726713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48232"/>
            <a:ext cx="9144000" cy="1468800"/>
          </a:xfrm>
        </p:spPr>
        <p:txBody>
          <a:bodyPr anchor="b"/>
          <a:lstStyle>
            <a:lvl1pPr marL="0" indent="0" algn="ctr">
              <a:buNone/>
              <a:def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Audio Visual Template</a:t>
            </a:r>
            <a:br>
              <a:rPr lang="en-US" dirty="0" smtClean="0"/>
            </a:br>
            <a:r>
              <a:rPr lang="en-US" dirty="0" smtClean="0"/>
              <a:t>prepared by Jano Gebelein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88000"/>
            <a:ext cx="9144000" cy="1053168"/>
          </a:xfrm>
        </p:spPr>
        <p:txBody>
          <a:bodyPr anchor="t"/>
          <a:lstStyle>
            <a:lvl1pPr marL="0" indent="0" algn="ctr">
              <a:buNone/>
              <a:defRPr lang="en-US" sz="2400" b="1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your name here</a:t>
            </a:r>
            <a:br>
              <a:rPr lang="en-US" dirty="0" smtClean="0"/>
            </a:br>
            <a:r>
              <a:rPr lang="en-US" dirty="0" smtClean="0"/>
              <a:t>your affiliation here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414400"/>
            <a:ext cx="9144000" cy="460800"/>
          </a:xfrm>
        </p:spPr>
        <p:txBody>
          <a:bodyPr anchor="ctr"/>
          <a:lstStyle>
            <a:lvl1pPr marL="0" indent="0" algn="ctr">
              <a:buNone/>
              <a:defRPr lang="en-US" sz="2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Logos are allowed on this page only!</a:t>
            </a:r>
          </a:p>
        </p:txBody>
      </p:sp>
    </p:spTree>
    <p:extLst>
      <p:ext uri="{BB962C8B-B14F-4D97-AF65-F5344CB8AC3E}">
        <p14:creationId xmlns:p14="http://schemas.microsoft.com/office/powerpoint/2010/main" val="31866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1pPr>
            <a:lvl2pPr marL="742950" indent="-28575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2pPr>
            <a:lvl3pPr marL="11430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3pPr>
            <a:lvl4pPr marL="16002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4pPr>
            <a:lvl5pPr marL="20574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5pPr>
          </a:lstStyle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11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T:\Annual Meeting\2014\Panel Slides\Backgroundimag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" b="24204"/>
          <a:stretch/>
        </p:blipFill>
        <p:spPr bwMode="auto">
          <a:xfrm>
            <a:off x="0" y="0"/>
            <a:ext cx="9144000" cy="124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7884000" y="0"/>
            <a:ext cx="1260000" cy="1155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2734" y="260648"/>
            <a:ext cx="1118018" cy="64807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119697"/>
            <a:ext cx="78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760"/>
            <a:ext cx="7879486" cy="926976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96336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5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5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96336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4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1" y="91952"/>
            <a:ext cx="864096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T:\Annual Meeting\2014\Panel Slides\Backgroundima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2"/>
          <a:stretch/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265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6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UltrasoundToGo</a:t>
            </a:r>
            <a:endParaRPr lang="fr-CH" sz="4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310650"/>
            <a:ext cx="9144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4660900" algn="l"/>
              </a:tabLst>
            </a:pPr>
            <a:r>
              <a:rPr lang="fr-CH" sz="2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Federico Angiolini, Aya Ibrahim,</a:t>
            </a:r>
            <a:br>
              <a:rPr lang="fr-CH" sz="2800" dirty="0" smtClean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fr-CH" sz="2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Ahmet </a:t>
            </a:r>
            <a:r>
              <a:rPr lang="fr-CH" sz="28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Yüzüg</a:t>
            </a:r>
            <a:r>
              <a:rPr lang="fr-CH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ü</a:t>
            </a:r>
            <a:r>
              <a:rPr lang="fr-CH" sz="28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ler</a:t>
            </a:r>
            <a:r>
              <a:rPr lang="fr-CH" sz="2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, William Simon</a:t>
            </a:r>
          </a:p>
          <a:p>
            <a:pPr algn="ctr">
              <a:lnSpc>
                <a:spcPct val="120000"/>
              </a:lnSpc>
              <a:tabLst>
                <a:tab pos="4660900" algn="l"/>
              </a:tabLst>
            </a:pPr>
            <a:r>
              <a:rPr lang="fr-CH" sz="2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LSI, EPFL</a:t>
            </a:r>
            <a:endParaRPr lang="fr-CH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0" y="170080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LSI </a:t>
            </a:r>
            <a:r>
              <a:rPr lang="fr-CH" sz="40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  <a:r>
              <a:rPr lang="fr-CH" sz="4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2016</a:t>
            </a:r>
            <a:endParaRPr lang="fr-CH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2" descr="http://www.logoeps.net/wp-content/uploads/2012/10/ecole_Polytechnique_Federale_de_Lausanne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4" y="5368920"/>
            <a:ext cx="1548880" cy="7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ight Arrow 50"/>
          <p:cNvSpPr/>
          <p:nvPr/>
        </p:nvSpPr>
        <p:spPr>
          <a:xfrm>
            <a:off x="7759821" y="3485626"/>
            <a:ext cx="637563" cy="30200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6719582" y="3485626"/>
            <a:ext cx="637563" cy="30200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672672" y="3485626"/>
            <a:ext cx="922785" cy="3020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2030136" y="3485626"/>
            <a:ext cx="637563" cy="3020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Demodulator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01257" y="2080470"/>
            <a:ext cx="394283" cy="3112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Nappe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40" y="2080470"/>
            <a:ext cx="394283" cy="3112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Nappe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89823" y="2080470"/>
            <a:ext cx="394283" cy="3112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Nappe 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84106" y="2080470"/>
            <a:ext cx="394283" cy="3112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Nappe 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78389" y="2080470"/>
            <a:ext cx="394283" cy="3112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Nappe 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65538" y="2080470"/>
            <a:ext cx="394283" cy="3112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Output nappe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292680"/>
            <a:ext cx="1115736" cy="687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bs()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6837" y="3485626"/>
            <a:ext cx="637563" cy="3020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457" y="3196206"/>
            <a:ext cx="1124125" cy="9311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(P-1)</a:t>
            </a:r>
            <a:r>
              <a:rPr lang="en-US" dirty="0" err="1" smtClean="0"/>
              <a:t>th</a:t>
            </a:r>
            <a:r>
              <a:rPr lang="en-US" dirty="0" smtClean="0"/>
              <a:t>-order FIR filter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45" y="3108013"/>
            <a:ext cx="94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voxel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768213" y="2923455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Demod</a:t>
            </a:r>
            <a:r>
              <a:rPr lang="en-US" dirty="0" smtClean="0"/>
              <a:t> BF</a:t>
            </a:r>
            <a:br>
              <a:rPr lang="en-US" dirty="0" smtClean="0"/>
            </a:br>
            <a:r>
              <a:rPr lang="en-US" dirty="0" smtClean="0"/>
              <a:t>voxel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95540" y="2583809"/>
            <a:ext cx="394283" cy="3020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09650" y="2583809"/>
            <a:ext cx="394283" cy="302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489823" y="2583809"/>
            <a:ext cx="394283" cy="302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92499" y="2583809"/>
            <a:ext cx="394283" cy="302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278389" y="2583809"/>
            <a:ext cx="394283" cy="302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78423" y="5308026"/>
            <a:ext cx="221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P-deep circular buffer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259746" y="3345218"/>
            <a:ext cx="139502" cy="1068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757157" y="3313325"/>
            <a:ext cx="745428" cy="114681"/>
            <a:chOff x="770597" y="5759125"/>
            <a:chExt cx="1963022" cy="302004"/>
          </a:xfrm>
        </p:grpSpPr>
        <p:sp>
          <p:nvSpPr>
            <p:cNvPr id="59" name="Rectangle 58"/>
            <p:cNvSpPr/>
            <p:nvPr/>
          </p:nvSpPr>
          <p:spPr>
            <a:xfrm>
              <a:off x="1156487" y="5759125"/>
              <a:ext cx="394283" cy="3020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70597" y="5759125"/>
              <a:ext cx="394283" cy="3020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50770" y="5759125"/>
              <a:ext cx="394283" cy="3020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53446" y="5759125"/>
              <a:ext cx="394283" cy="3020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39336" y="5759125"/>
              <a:ext cx="394283" cy="3020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6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4" y="1541476"/>
            <a:ext cx="7553240" cy="50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Results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64377"/>
              </p:ext>
            </p:extLst>
          </p:nvPr>
        </p:nvGraphicFramePr>
        <p:xfrm>
          <a:off x="471052" y="2329873"/>
          <a:ext cx="828502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7004"/>
                <a:gridCol w="1657004"/>
                <a:gridCol w="1657004"/>
                <a:gridCol w="1657004"/>
                <a:gridCol w="1657004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Registers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Utilization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49.6%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24.1%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71.0%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2.2%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055" y="4784436"/>
            <a:ext cx="84151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/>
              <a:t>Estimated power consumption: </a:t>
            </a:r>
            <a:r>
              <a:rPr lang="en-US" sz="3200" dirty="0" smtClean="0"/>
              <a:t>5W</a:t>
            </a: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/>
              <a:t>Clock frequency: beamformer block at </a:t>
            </a:r>
            <a:r>
              <a:rPr lang="en-US" sz="3200" dirty="0" smtClean="0"/>
              <a:t>133 </a:t>
            </a:r>
            <a:r>
              <a:rPr lang="en-US" sz="3200" dirty="0" smtClean="0"/>
              <a:t>MHz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/>
              <a:t>Maximum theoretical frame rate: </a:t>
            </a:r>
            <a:r>
              <a:rPr lang="en-US" sz="3200" dirty="0" smtClean="0"/>
              <a:t>53.2 </a:t>
            </a:r>
            <a:r>
              <a:rPr lang="en-US" sz="3200" dirty="0" err="1"/>
              <a:t>v</a:t>
            </a:r>
            <a:r>
              <a:rPr lang="en-US" sz="3200" dirty="0" err="1" smtClean="0"/>
              <a:t>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9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Bottlenecks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1817" y="1533236"/>
            <a:ext cx="85436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Ethernet input is limiting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With perfect utilization (input only) of 1 </a:t>
            </a:r>
            <a:r>
              <a:rPr lang="en-US" sz="2400" dirty="0" err="1" smtClean="0"/>
              <a:t>Gbps</a:t>
            </a:r>
            <a:r>
              <a:rPr lang="en-US" sz="2400" dirty="0" smtClean="0"/>
              <a:t> port, max. 14 fps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For higher frame rates, higher-bandwidth interfaces needed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PCI Express, optical, custom board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BRAM-count also limiting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KU-040 has 1200 BRAMs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We sample 32x32 = 1024 input </a:t>
            </a:r>
            <a:r>
              <a:rPr lang="en-US" sz="2400" dirty="0" smtClean="0"/>
              <a:t>channels, two </a:t>
            </a:r>
            <a:r>
              <a:rPr lang="en-US" sz="2400" dirty="0" smtClean="0"/>
              <a:t>on </a:t>
            </a:r>
            <a:r>
              <a:rPr lang="en-US" sz="2400" dirty="0" smtClean="0"/>
              <a:t>each BRAM.</a:t>
            </a:r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About 41x41 </a:t>
            </a:r>
            <a:r>
              <a:rPr lang="en-US" sz="2400" dirty="0" smtClean="0"/>
              <a:t>channels could be </a:t>
            </a:r>
            <a:r>
              <a:rPr lang="en-US" sz="2400" dirty="0" smtClean="0"/>
              <a:t>fitted on current FPGA, </a:t>
            </a:r>
            <a:r>
              <a:rPr lang="en-US" sz="2400" dirty="0" smtClean="0"/>
              <a:t>with further complexity and bandwidth tradeoffs.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To increase channel count further, larger FPGA would be needed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Larger </a:t>
            </a:r>
            <a:r>
              <a:rPr lang="en-US" sz="2400" dirty="0" err="1" smtClean="0"/>
              <a:t>Ultrascale</a:t>
            </a:r>
            <a:r>
              <a:rPr lang="en-US" sz="2400" dirty="0" smtClean="0"/>
              <a:t> chips have up to 3.5-6X BRAMs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5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Are Welcome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4" name="Picture 2" descr="http://assets.kingletas.com/wp-content/uploads/2013/04/Question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07" y="1488549"/>
            <a:ext cx="4806587" cy="44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341745" y="1637760"/>
            <a:ext cx="83450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3D imaging </a:t>
            </a:r>
            <a:r>
              <a:rPr lang="en-US" sz="2400" dirty="0" smtClean="0"/>
              <a:t>to decouple operator’s skills from diagnosis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Single-chip </a:t>
            </a:r>
            <a:r>
              <a:rPr lang="en-US" sz="2400" dirty="0" smtClean="0"/>
              <a:t>beamformer built with </a:t>
            </a:r>
            <a:r>
              <a:rPr lang="en-US" sz="2400" dirty="0" smtClean="0">
                <a:solidFill>
                  <a:srgbClr val="FF0000"/>
                </a:solidFill>
              </a:rPr>
              <a:t>off-the-shelf</a:t>
            </a:r>
            <a:r>
              <a:rPr lang="en-US" sz="2400" dirty="0" smtClean="0"/>
              <a:t> components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Power consumption compatible with a </a:t>
            </a:r>
            <a:r>
              <a:rPr lang="en-US" sz="2400" dirty="0" smtClean="0">
                <a:solidFill>
                  <a:srgbClr val="FF0000"/>
                </a:solidFill>
              </a:rPr>
              <a:t>portable</a:t>
            </a:r>
            <a:r>
              <a:rPr lang="en-US" sz="2400" dirty="0" smtClean="0"/>
              <a:t>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High image quality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High-end transducers feature up to 100x100 piezo elements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Most high-end systems limit complexity (electronics and cabling) by pre-compounding in the analog domain the signals onto </a:t>
            </a:r>
            <a:r>
              <a:rPr lang="en-US" sz="2400" dirty="0" smtClean="0"/>
              <a:t>~16x16 channels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Support for 32x32 channels</a:t>
            </a:r>
            <a:r>
              <a:rPr lang="en-US" sz="2400" dirty="0" smtClean="0"/>
              <a:t> from transducer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1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silica.com/opasdata/d120001/medias/images/4/AES-KCU-JESD-G-eval-front-l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05" y="2249681"/>
            <a:ext cx="6048672" cy="371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64088" y="5962054"/>
            <a:ext cx="3689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Kintex</a:t>
            </a:r>
            <a:r>
              <a:rPr lang="en-US" dirty="0" smtClean="0"/>
              <a:t> </a:t>
            </a:r>
            <a:r>
              <a:rPr lang="en-US" dirty="0" err="1" smtClean="0"/>
              <a:t>Ultrascale</a:t>
            </a:r>
            <a:r>
              <a:rPr lang="en-US" dirty="0" smtClean="0"/>
              <a:t> FPGA chip</a:t>
            </a:r>
          </a:p>
          <a:p>
            <a:r>
              <a:rPr lang="en-US" dirty="0" smtClean="0"/>
              <a:t>Performs 1024-channel beamforming</a:t>
            </a:r>
            <a:br>
              <a:rPr lang="en-US" dirty="0" smtClean="0"/>
            </a:br>
            <a:r>
              <a:rPr lang="en-US" dirty="0" smtClean="0"/>
              <a:t>(delay, </a:t>
            </a:r>
            <a:r>
              <a:rPr lang="en-US" dirty="0" err="1" smtClean="0"/>
              <a:t>apodization</a:t>
            </a:r>
            <a:r>
              <a:rPr lang="en-US" dirty="0" smtClean="0"/>
              <a:t>, sum)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674401" y="4296482"/>
            <a:ext cx="339371" cy="1665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820959"/>
            <a:ext cx="217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Gigabit Ethernet port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1086900" y="4221089"/>
            <a:ext cx="1828916" cy="599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9576" y="1484784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HDMI port</a:t>
            </a:r>
          </a:p>
          <a:p>
            <a:pPr algn="r"/>
            <a:r>
              <a:rPr lang="en-US" dirty="0" smtClean="0"/>
              <a:t>Video output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08278" y="1889818"/>
            <a:ext cx="1443642" cy="3598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Kintex</a:t>
            </a:r>
            <a:r>
              <a:rPr lang="en-US" dirty="0" smtClean="0"/>
              <a:t> </a:t>
            </a:r>
            <a:r>
              <a:rPr lang="en-US" dirty="0" err="1" smtClean="0"/>
              <a:t>Ultrascale</a:t>
            </a:r>
            <a:r>
              <a:rPr lang="en-US" dirty="0" smtClean="0"/>
              <a:t> Dev Board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5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Setup</a:t>
            </a:r>
            <a:endParaRPr lang="en-US" dirty="0"/>
          </a:p>
        </p:txBody>
      </p:sp>
      <p:pic>
        <p:nvPicPr>
          <p:cNvPr id="15" name="Picture 8" descr="http://silica.com/opasdata/d120001/medias/images/4/AES-KCU-JESD-G-eval-front-l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477" y="3468645"/>
            <a:ext cx="2784254" cy="170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8" y="3390425"/>
            <a:ext cx="2461656" cy="1865276"/>
          </a:xfrm>
          <a:prstGeom prst="rect">
            <a:avLst/>
          </a:prstGeom>
        </p:spPr>
      </p:pic>
      <p:pic>
        <p:nvPicPr>
          <p:cNvPr id="16" name="Picture 12" descr="http://www.healthcare.philips.com/pwc_hc/main/shared/Assets/Images/Ultrasound/Product/epiq7/Voyager_m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4" y="1803891"/>
            <a:ext cx="1457125" cy="13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8537" y="228155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29" y="2260858"/>
            <a:ext cx="1339344" cy="50653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340528" y="2869034"/>
            <a:ext cx="274653" cy="36072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405930" y="4370664"/>
            <a:ext cx="1635854" cy="369115"/>
          </a:xfrm>
          <a:custGeom>
            <a:avLst/>
            <a:gdLst>
              <a:gd name="connsiteX0" fmla="*/ 0 w 1602298"/>
              <a:gd name="connsiteY0" fmla="*/ 369115 h 369115"/>
              <a:gd name="connsiteX1" fmla="*/ 335560 w 1602298"/>
              <a:gd name="connsiteY1" fmla="*/ 318781 h 369115"/>
              <a:gd name="connsiteX2" fmla="*/ 562063 w 1602298"/>
              <a:gd name="connsiteY2" fmla="*/ 92279 h 369115"/>
              <a:gd name="connsiteX3" fmla="*/ 964734 w 1602298"/>
              <a:gd name="connsiteY3" fmla="*/ 276836 h 369115"/>
              <a:gd name="connsiteX4" fmla="*/ 1233182 w 1602298"/>
              <a:gd name="connsiteY4" fmla="*/ 67112 h 369115"/>
              <a:gd name="connsiteX5" fmla="*/ 1602298 w 1602298"/>
              <a:gd name="connsiteY5" fmla="*/ 0 h 36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2298" h="369115">
                <a:moveTo>
                  <a:pt x="0" y="369115"/>
                </a:moveTo>
                <a:cubicBezTo>
                  <a:pt x="120941" y="367017"/>
                  <a:pt x="241883" y="364920"/>
                  <a:pt x="335560" y="318781"/>
                </a:cubicBezTo>
                <a:cubicBezTo>
                  <a:pt x="429237" y="272642"/>
                  <a:pt x="457201" y="99270"/>
                  <a:pt x="562063" y="92279"/>
                </a:cubicBezTo>
                <a:cubicBezTo>
                  <a:pt x="666925" y="85288"/>
                  <a:pt x="852881" y="281030"/>
                  <a:pt x="964734" y="276836"/>
                </a:cubicBezTo>
                <a:cubicBezTo>
                  <a:pt x="1076587" y="272642"/>
                  <a:pt x="1126921" y="113251"/>
                  <a:pt x="1233182" y="67112"/>
                </a:cubicBezTo>
                <a:cubicBezTo>
                  <a:pt x="1339443" y="20973"/>
                  <a:pt x="1470870" y="10486"/>
                  <a:pt x="1602298" y="0"/>
                </a:cubicBezTo>
              </a:path>
            </a:pathLst>
          </a:custGeom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4127363" y="3791787"/>
            <a:ext cx="274653" cy="36072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15555" y="4157415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14239" y="3976381"/>
            <a:ext cx="382365" cy="385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/>
              <a:t>FPGA</a:t>
            </a:r>
            <a:endParaRPr lang="en-US" sz="1050" dirty="0"/>
          </a:p>
        </p:txBody>
      </p:sp>
      <p:pic>
        <p:nvPicPr>
          <p:cNvPr id="1026" name="Picture 2" descr="Image result for dat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4" r="26929"/>
          <a:stretch/>
        </p:blipFill>
        <p:spPr bwMode="auto">
          <a:xfrm>
            <a:off x="1563641" y="3489820"/>
            <a:ext cx="1691287" cy="96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78202" y="306617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Beamforming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5400000">
            <a:off x="4085128" y="4680049"/>
            <a:ext cx="274653" cy="36072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91960" y="5303756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6914" y="5187708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07" y="3477033"/>
            <a:ext cx="1176859" cy="9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2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2" grpId="0"/>
      <p:bldP spid="23" grpId="0" animBg="1"/>
      <p:bldP spid="24" grpId="0"/>
      <p:bldP spid="25" grpId="0"/>
      <p:bldP spid="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System Setup</a:t>
            </a:r>
            <a:endParaRPr lang="en-US" dirty="0"/>
          </a:p>
        </p:txBody>
      </p:sp>
      <p:pic>
        <p:nvPicPr>
          <p:cNvPr id="15" name="Picture 8" descr="http://silica.com/opasdata/d120001/medias/images/4/AES-KCU-JESD-G-eval-front-l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477" y="4005541"/>
            <a:ext cx="2784254" cy="170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healthcare.philips.com/pwc_hc/main/shared/Assets/Images/Ultrasound/Product/epiq7/Voyager_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" y="3173893"/>
            <a:ext cx="1457125" cy="13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1219336" y="3518533"/>
            <a:ext cx="274653" cy="36072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7676093">
            <a:off x="4215096" y="4232117"/>
            <a:ext cx="274653" cy="36072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15555" y="469431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14239" y="4513277"/>
            <a:ext cx="382365" cy="385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/>
              <a:t>FPGA</a:t>
            </a:r>
            <a:endParaRPr lang="en-US" sz="105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30860" y="3201850"/>
            <a:ext cx="1787995" cy="1354821"/>
            <a:chOff x="1170778" y="3927321"/>
            <a:chExt cx="2461656" cy="186527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778" y="3927321"/>
              <a:ext cx="2461656" cy="1865276"/>
            </a:xfrm>
            <a:prstGeom prst="rect">
              <a:avLst/>
            </a:prstGeom>
          </p:spPr>
        </p:pic>
        <p:pic>
          <p:nvPicPr>
            <p:cNvPr id="1026" name="Picture 2" descr="Image result for data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074" r="26929"/>
            <a:stretch/>
          </p:blipFill>
          <p:spPr bwMode="auto">
            <a:xfrm>
              <a:off x="1563641" y="4026716"/>
              <a:ext cx="1691287" cy="96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6224426" y="5429191"/>
            <a:ext cx="1651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Pre-processing</a:t>
            </a:r>
          </a:p>
          <a:p>
            <a:r>
              <a:rPr lang="en-US" dirty="0" smtClean="0"/>
              <a:t>Beamforming</a:t>
            </a:r>
          </a:p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11700000">
            <a:off x="5684854" y="3513787"/>
            <a:ext cx="274653" cy="36072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smartgridsblog.com/data/out/13/305850-lcd-t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45" y="1363983"/>
            <a:ext cx="2172486" cy="144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5419288" y="2759978"/>
            <a:ext cx="964734" cy="1249960"/>
          </a:xfrm>
          <a:custGeom>
            <a:avLst/>
            <a:gdLst>
              <a:gd name="connsiteX0" fmla="*/ 0 w 964734"/>
              <a:gd name="connsiteY0" fmla="*/ 1249960 h 1249960"/>
              <a:gd name="connsiteX1" fmla="*/ 67112 w 964734"/>
              <a:gd name="connsiteY1" fmla="*/ 872455 h 1249960"/>
              <a:gd name="connsiteX2" fmla="*/ 352338 w 964734"/>
              <a:gd name="connsiteY2" fmla="*/ 671119 h 1249960"/>
              <a:gd name="connsiteX3" fmla="*/ 704675 w 964734"/>
              <a:gd name="connsiteY3" fmla="*/ 461394 h 1249960"/>
              <a:gd name="connsiteX4" fmla="*/ 788565 w 964734"/>
              <a:gd name="connsiteY4" fmla="*/ 184558 h 1249960"/>
              <a:gd name="connsiteX5" fmla="*/ 964734 w 964734"/>
              <a:gd name="connsiteY5" fmla="*/ 0 h 124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734" h="1249960">
                <a:moveTo>
                  <a:pt x="0" y="1249960"/>
                </a:moveTo>
                <a:cubicBezTo>
                  <a:pt x="4194" y="1109444"/>
                  <a:pt x="8389" y="968928"/>
                  <a:pt x="67112" y="872455"/>
                </a:cubicBezTo>
                <a:cubicBezTo>
                  <a:pt x="125835" y="775982"/>
                  <a:pt x="246078" y="739629"/>
                  <a:pt x="352338" y="671119"/>
                </a:cubicBezTo>
                <a:cubicBezTo>
                  <a:pt x="458598" y="602609"/>
                  <a:pt x="631971" y="542487"/>
                  <a:pt x="704675" y="461394"/>
                </a:cubicBezTo>
                <a:cubicBezTo>
                  <a:pt x="777379" y="380301"/>
                  <a:pt x="745222" y="261457"/>
                  <a:pt x="788565" y="184558"/>
                </a:cubicBezTo>
                <a:cubicBezTo>
                  <a:pt x="831908" y="107659"/>
                  <a:pt x="898321" y="53829"/>
                  <a:pt x="964734" y="0"/>
                </a:cubicBezTo>
              </a:path>
            </a:pathLst>
          </a:cu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87758" y="301342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HDMI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3846" y="1450194"/>
            <a:ext cx="1988191" cy="1117051"/>
          </a:xfrm>
          <a:prstGeom prst="rect">
            <a:avLst/>
          </a:prstGeom>
          <a:solidFill>
            <a:srgbClr val="4444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78" y="1465577"/>
            <a:ext cx="1312822" cy="110166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7875" y="473837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3794" y="5221789"/>
            <a:ext cx="2833981" cy="1522863"/>
            <a:chOff x="487327" y="1434140"/>
            <a:chExt cx="3768973" cy="202528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8"/>
            <a:srcRect t="44449" r="36224"/>
            <a:stretch/>
          </p:blipFill>
          <p:spPr>
            <a:xfrm>
              <a:off x="487327" y="1434140"/>
              <a:ext cx="3754178" cy="202528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972468" y="3139789"/>
              <a:ext cx="283832" cy="319639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 rot="20524815">
            <a:off x="3111551" y="5474311"/>
            <a:ext cx="2039421" cy="369115"/>
          </a:xfrm>
          <a:custGeom>
            <a:avLst/>
            <a:gdLst>
              <a:gd name="connsiteX0" fmla="*/ 0 w 1602298"/>
              <a:gd name="connsiteY0" fmla="*/ 369115 h 369115"/>
              <a:gd name="connsiteX1" fmla="*/ 335560 w 1602298"/>
              <a:gd name="connsiteY1" fmla="*/ 318781 h 369115"/>
              <a:gd name="connsiteX2" fmla="*/ 562063 w 1602298"/>
              <a:gd name="connsiteY2" fmla="*/ 92279 h 369115"/>
              <a:gd name="connsiteX3" fmla="*/ 964734 w 1602298"/>
              <a:gd name="connsiteY3" fmla="*/ 276836 h 369115"/>
              <a:gd name="connsiteX4" fmla="*/ 1233182 w 1602298"/>
              <a:gd name="connsiteY4" fmla="*/ 67112 h 369115"/>
              <a:gd name="connsiteX5" fmla="*/ 1602298 w 1602298"/>
              <a:gd name="connsiteY5" fmla="*/ 0 h 36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2298" h="369115">
                <a:moveTo>
                  <a:pt x="0" y="369115"/>
                </a:moveTo>
                <a:cubicBezTo>
                  <a:pt x="120941" y="367017"/>
                  <a:pt x="241883" y="364920"/>
                  <a:pt x="335560" y="318781"/>
                </a:cubicBezTo>
                <a:cubicBezTo>
                  <a:pt x="429237" y="272642"/>
                  <a:pt x="457201" y="99270"/>
                  <a:pt x="562063" y="92279"/>
                </a:cubicBezTo>
                <a:cubicBezTo>
                  <a:pt x="666925" y="85288"/>
                  <a:pt x="852881" y="281030"/>
                  <a:pt x="964734" y="276836"/>
                </a:cubicBezTo>
                <a:cubicBezTo>
                  <a:pt x="1076587" y="272642"/>
                  <a:pt x="1126921" y="113251"/>
                  <a:pt x="1233182" y="67112"/>
                </a:cubicBezTo>
                <a:cubicBezTo>
                  <a:pt x="1339443" y="20973"/>
                  <a:pt x="1470870" y="10486"/>
                  <a:pt x="1602298" y="0"/>
                </a:cubicBezTo>
              </a:path>
            </a:pathLst>
          </a:custGeom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85826" y="5714377"/>
            <a:ext cx="12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 Fiber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5553453">
            <a:off x="4064347" y="5248828"/>
            <a:ext cx="274653" cy="36072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764234">
            <a:off x="3297341" y="4408857"/>
            <a:ext cx="1780894" cy="369115"/>
          </a:xfrm>
          <a:custGeom>
            <a:avLst/>
            <a:gdLst>
              <a:gd name="connsiteX0" fmla="*/ 0 w 1602298"/>
              <a:gd name="connsiteY0" fmla="*/ 369115 h 369115"/>
              <a:gd name="connsiteX1" fmla="*/ 335560 w 1602298"/>
              <a:gd name="connsiteY1" fmla="*/ 318781 h 369115"/>
              <a:gd name="connsiteX2" fmla="*/ 562063 w 1602298"/>
              <a:gd name="connsiteY2" fmla="*/ 92279 h 369115"/>
              <a:gd name="connsiteX3" fmla="*/ 964734 w 1602298"/>
              <a:gd name="connsiteY3" fmla="*/ 276836 h 369115"/>
              <a:gd name="connsiteX4" fmla="*/ 1233182 w 1602298"/>
              <a:gd name="connsiteY4" fmla="*/ 67112 h 369115"/>
              <a:gd name="connsiteX5" fmla="*/ 1602298 w 1602298"/>
              <a:gd name="connsiteY5" fmla="*/ 0 h 36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2298" h="369115">
                <a:moveTo>
                  <a:pt x="0" y="369115"/>
                </a:moveTo>
                <a:cubicBezTo>
                  <a:pt x="120941" y="367017"/>
                  <a:pt x="241883" y="364920"/>
                  <a:pt x="335560" y="318781"/>
                </a:cubicBezTo>
                <a:cubicBezTo>
                  <a:pt x="429237" y="272642"/>
                  <a:pt x="457201" y="99270"/>
                  <a:pt x="562063" y="92279"/>
                </a:cubicBezTo>
                <a:cubicBezTo>
                  <a:pt x="666925" y="85288"/>
                  <a:pt x="852881" y="281030"/>
                  <a:pt x="964734" y="276836"/>
                </a:cubicBezTo>
                <a:cubicBezTo>
                  <a:pt x="1076587" y="272642"/>
                  <a:pt x="1126921" y="113251"/>
                  <a:pt x="1233182" y="67112"/>
                </a:cubicBezTo>
                <a:cubicBezTo>
                  <a:pt x="1339443" y="20973"/>
                  <a:pt x="1470870" y="10486"/>
                  <a:pt x="1602298" y="0"/>
                </a:cubicBezTo>
              </a:path>
            </a:pathLst>
          </a:custGeom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Beamforming Pipeline</a:t>
            </a:r>
            <a:endParaRPr lang="en-US" dirty="0"/>
          </a:p>
        </p:txBody>
      </p:sp>
      <p:sp>
        <p:nvSpPr>
          <p:cNvPr id="2" name="Pentagon 1"/>
          <p:cNvSpPr/>
          <p:nvPr/>
        </p:nvSpPr>
        <p:spPr>
          <a:xfrm>
            <a:off x="377505" y="1971413"/>
            <a:ext cx="1409350" cy="1249959"/>
          </a:xfrm>
          <a:prstGeom prst="homePlate">
            <a:avLst>
              <a:gd name="adj" fmla="val 63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Digitized echoes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786855" y="1971412"/>
            <a:ext cx="998290" cy="1249959"/>
          </a:xfrm>
          <a:prstGeom prst="chevron">
            <a:avLst>
              <a:gd name="adj" fmla="val 882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776756" y="1971412"/>
            <a:ext cx="998290" cy="1249959"/>
          </a:xfrm>
          <a:prstGeom prst="chevron">
            <a:avLst>
              <a:gd name="adj" fmla="val 882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TGC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3775046" y="1971412"/>
            <a:ext cx="998290" cy="1249959"/>
          </a:xfrm>
          <a:prstGeom prst="chevron">
            <a:avLst>
              <a:gd name="adj" fmla="val 882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4764947" y="1971412"/>
            <a:ext cx="998290" cy="1249959"/>
          </a:xfrm>
          <a:prstGeom prst="chevron">
            <a:avLst>
              <a:gd name="adj" fmla="val 882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Delay + sum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5763237" y="1971412"/>
            <a:ext cx="998290" cy="1249959"/>
          </a:xfrm>
          <a:prstGeom prst="chevron">
            <a:avLst>
              <a:gd name="adj" fmla="val 88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 mod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761527" y="1971412"/>
            <a:ext cx="998290" cy="1249959"/>
          </a:xfrm>
          <a:prstGeom prst="chevron">
            <a:avLst>
              <a:gd name="adj" fmla="val 88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Scan Conv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7751428" y="1971412"/>
            <a:ext cx="998290" cy="1249959"/>
          </a:xfrm>
          <a:prstGeom prst="chevron">
            <a:avLst>
              <a:gd name="adj" fmla="val 88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BF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617365" y="2558640"/>
            <a:ext cx="327171" cy="198819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7097086" y="2063690"/>
            <a:ext cx="327171" cy="2978093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86855" y="4009937"/>
            <a:ext cx="1988191" cy="1191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Pre-processing</a:t>
            </a:r>
          </a:p>
          <a:p>
            <a:pPr algn="ctr"/>
            <a:r>
              <a:rPr lang="en-US" dirty="0" smtClean="0"/>
              <a:t>Low-cost. Currently done on laptop.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275901" y="5301841"/>
            <a:ext cx="1912690" cy="11912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Apodization</a:t>
            </a:r>
            <a:r>
              <a:rPr lang="en-US" dirty="0" smtClean="0"/>
              <a:t>. Low- to high-cost. </a:t>
            </a:r>
            <a:r>
              <a:rPr lang="en-US" dirty="0" smtClean="0"/>
              <a:t>On FPGA (static only).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85419" y="4009937"/>
            <a:ext cx="1995308" cy="11912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Beamforming. Extremely high-cost. On FPGA.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763237" y="5301841"/>
            <a:ext cx="2986481" cy="11912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Post-processing</a:t>
            </a:r>
          </a:p>
          <a:p>
            <a:pPr algn="ctr"/>
            <a:r>
              <a:rPr lang="en-US" dirty="0" smtClean="0"/>
              <a:t>Medium-cost. </a:t>
            </a:r>
            <a:r>
              <a:rPr lang="en-US" dirty="0" err="1" smtClean="0"/>
              <a:t>Demod</a:t>
            </a:r>
            <a:r>
              <a:rPr lang="en-US" dirty="0" smtClean="0"/>
              <a:t>: on FPGA. Scan Conversion: currently done </a:t>
            </a:r>
            <a:r>
              <a:rPr lang="en-US" dirty="0" smtClean="0"/>
              <a:t>on laptop.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Design Architecture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1015067" y="3372374"/>
            <a:ext cx="7038363" cy="57045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 bus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5853" y="2147582"/>
            <a:ext cx="1493240" cy="11492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Microblaze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63318" y="2147582"/>
            <a:ext cx="1493240" cy="11492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 Memory Interface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890783" y="2147582"/>
            <a:ext cx="1493240" cy="11492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Interface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09857" y="2147582"/>
            <a:ext cx="1015068" cy="11492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Ancillary</a:t>
            </a:r>
            <a:endParaRPr lang="en-US" dirty="0"/>
          </a:p>
        </p:txBody>
      </p:sp>
      <p:sp>
        <p:nvSpPr>
          <p:cNvPr id="13" name="Up-Down Arrow 12"/>
          <p:cNvSpPr/>
          <p:nvPr/>
        </p:nvSpPr>
        <p:spPr>
          <a:xfrm>
            <a:off x="3812797" y="1329656"/>
            <a:ext cx="394282" cy="78017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5381538" y="1329656"/>
            <a:ext cx="394282" cy="780176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35853" y="4018327"/>
            <a:ext cx="5889072" cy="2004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Beamformer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10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/>
          <p:cNvSpPr/>
          <p:nvPr/>
        </p:nvSpPr>
        <p:spPr>
          <a:xfrm flipH="1" flipV="1">
            <a:off x="7238063" y="1995055"/>
            <a:ext cx="281712" cy="21428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Beamforming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2214" y="3214255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90978" y="3214255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89742" y="3214255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88506" y="3214255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87270" y="3214255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392214" y="4064001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90978" y="4064001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89742" y="4064001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8506" y="4064001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387270" y="4064001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92214" y="4913747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90978" y="4913747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89742" y="4913747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88506" y="4913747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87270" y="4913747"/>
            <a:ext cx="397164" cy="74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167" y="2290620"/>
            <a:ext cx="2833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32x16 2-ported BRAM array</a:t>
            </a:r>
          </a:p>
          <a:p>
            <a:r>
              <a:rPr lang="en-US" dirty="0" smtClean="0"/>
              <a:t>Two elements per BRAM</a:t>
            </a:r>
            <a:br>
              <a:rPr lang="en-US" dirty="0" smtClean="0"/>
            </a:br>
            <a:r>
              <a:rPr lang="en-US" dirty="0" smtClean="0"/>
              <a:t>Max blanket thickness = 153</a:t>
            </a:r>
            <a:endParaRPr lang="en-US" dirty="0"/>
          </a:p>
        </p:txBody>
      </p:sp>
      <p:sp>
        <p:nvSpPr>
          <p:cNvPr id="38" name="Left-Right Arrow 37"/>
          <p:cNvSpPr/>
          <p:nvPr/>
        </p:nvSpPr>
        <p:spPr>
          <a:xfrm>
            <a:off x="466312" y="1566616"/>
            <a:ext cx="8243581" cy="57045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 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94690" y="3214255"/>
            <a:ext cx="544945" cy="24476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Apodization</a:t>
            </a:r>
            <a:br>
              <a:rPr lang="en-US" dirty="0" smtClean="0"/>
            </a:br>
            <a:r>
              <a:rPr lang="en-US" dirty="0" smtClean="0"/>
              <a:t>(static 2D </a:t>
            </a:r>
            <a:r>
              <a:rPr lang="en-US" dirty="0" err="1" smtClean="0"/>
              <a:t>Hanning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533235" y="1995056"/>
            <a:ext cx="267855" cy="12192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013525" y="4276437"/>
            <a:ext cx="332509" cy="3325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92214" y="5837382"/>
            <a:ext cx="2392220" cy="886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Computation Unit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4855951" y="4276437"/>
            <a:ext cx="332509" cy="3325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 rot="5400000">
            <a:off x="4410361" y="4094018"/>
            <a:ext cx="2447637" cy="688110"/>
          </a:xfrm>
          <a:prstGeom prst="trapezoi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Adder Tree 1024:1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530106" y="3800213"/>
            <a:ext cx="1743361" cy="1249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Voxel </a:t>
            </a:r>
            <a:r>
              <a:rPr lang="en-US" dirty="0" smtClean="0"/>
              <a:t>Queue</a:t>
            </a:r>
          </a:p>
          <a:p>
            <a:pPr algn="ctr"/>
            <a:r>
              <a:rPr lang="en-US" dirty="0" smtClean="0"/>
              <a:t>w/Demodulator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6061422" y="4276437"/>
            <a:ext cx="332509" cy="33250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461817" y="1533236"/>
            <a:ext cx="85436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The volume is swept nappe-by-nappe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Delay calculation logic uses approximations (Ibrahim 2015) and architectural optimizations to select the samples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The delay calculation logic produces 32x32 delay values per cycle, i.e. one voxel per cycle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Reference volume: 73°x73°x10cm (configurable) in 64x64x600=2.5M voxels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Single insonification per frame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Architecture can ideally produce 1 frame per 2.5M cycles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99" y="2248220"/>
            <a:ext cx="4551336" cy="138167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222836" y="2844800"/>
            <a:ext cx="1625600" cy="369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Vogel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451</Words>
  <Application>Microsoft Office PowerPoint</Application>
  <PresentationFormat>On-screen Show (4:3)</PresentationFormat>
  <Paragraphs>141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Wingdings</vt:lpstr>
      <vt:lpstr>Larissa</vt:lpstr>
      <vt:lpstr>PowerPoint Presentation</vt:lpstr>
      <vt:lpstr>Design Objectives</vt:lpstr>
      <vt:lpstr>Kintex Ultrascale Dev Board </vt:lpstr>
      <vt:lpstr>Current System Setup</vt:lpstr>
      <vt:lpstr>Target System Setup</vt:lpstr>
      <vt:lpstr>Beamforming Pipeline</vt:lpstr>
      <vt:lpstr>FPGA Design Architecture</vt:lpstr>
      <vt:lpstr>Beamforming Architecture</vt:lpstr>
      <vt:lpstr>Processing Flow</vt:lpstr>
      <vt:lpstr>Demodulator</vt:lpstr>
      <vt:lpstr>Overall System</vt:lpstr>
      <vt:lpstr>Implementation Results</vt:lpstr>
      <vt:lpstr>Main Bottlenecks</vt:lpstr>
      <vt:lpstr>Questions Are Welcome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</dc:title>
  <dc:creator>Jano Gebelein</dc:creator>
  <cp:lastModifiedBy>Federico Angiolini</cp:lastModifiedBy>
  <cp:revision>186</cp:revision>
  <dcterms:created xsi:type="dcterms:W3CDTF">2012-02-16T16:17:30Z</dcterms:created>
  <dcterms:modified xsi:type="dcterms:W3CDTF">2016-09-23T14:10:38Z</dcterms:modified>
</cp:coreProperties>
</file>