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85565F7-E889-44D5-A9CA-B440EA30F382}">
  <a:tblStyle styleId="{185565F7-E889-44D5-A9CA-B440EA30F38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64d95fc0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64d95fc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64d95fc0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64d95fc0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64d95fc0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64d95fc0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64d95fc0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4d95fc0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64d95fc0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4d95fc0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4d95fc0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4d95fc0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64d95fc0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64d95fc0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64d95fc0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4d95fc0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64d95fc0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64d95fc0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cb5071e7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cb5071e7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7b25e7a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b25e7a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cb5071e7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cb5071e7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cb5071e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b5071e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cb5071e7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cb5071e7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cb5071e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cb5071e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cb5071e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cb5071e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cb5071e7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cb5071e7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cb5071e7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cb5071e7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7b25e7a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b25e7a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64d95f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64d95f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4d95fc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4d95fc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64d95fc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64d95fc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64d95fc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64d95fc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64d95fc0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64d95fc0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64d95fc0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64d95fc0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naek/youtube-n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googleapi.com/youtube/v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None/>
            </a:pPr>
            <a:r>
              <a:rPr b="1" lang="en" sz="4100"/>
              <a:t>Predicting Popularity of YouTube Videos</a:t>
            </a:r>
            <a:endParaRPr sz="77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Fariha Baloch</a:t>
            </a:r>
            <a:endParaRPr/>
          </a:p>
          <a:p>
            <a:pPr indent="0" lvl="0" marL="0" rtl="0" algn="ctr">
              <a:spcBef>
                <a:spcPts val="0"/>
              </a:spcBef>
              <a:spcAft>
                <a:spcPts val="0"/>
              </a:spcAft>
              <a:buNone/>
            </a:pPr>
            <a:r>
              <a:rPr lang="en"/>
              <a:t>Springboard - Data Science Track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to Year Difference in Average </a:t>
            </a:r>
            <a:r>
              <a:rPr lang="en"/>
              <a:t>Views - Analysis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spcBef>
                <a:spcPts val="0"/>
              </a:spcBef>
              <a:spcAft>
                <a:spcPts val="0"/>
              </a:spcAft>
              <a:buSzPts val="2200"/>
              <a:buChar char="●"/>
            </a:pPr>
            <a:r>
              <a:rPr lang="en"/>
              <a:t>The Shows category dominated over other categories in the USA and brought in 553% more average views in 2018</a:t>
            </a:r>
            <a:endParaRPr/>
          </a:p>
          <a:p>
            <a:pPr indent="-342900" lvl="0" marL="457200" marR="0" rtl="0" algn="l">
              <a:spcBef>
                <a:spcPts val="0"/>
              </a:spcBef>
              <a:spcAft>
                <a:spcPts val="0"/>
              </a:spcAft>
              <a:buSzPts val="1800"/>
              <a:buChar char="●"/>
            </a:pPr>
            <a:r>
              <a:rPr lang="en"/>
              <a:t>In contrast, views from Mexico for the Shows category dropped 88% in 2018</a:t>
            </a:r>
            <a:endParaRPr/>
          </a:p>
          <a:p>
            <a:pPr indent="-342900" lvl="0" marL="457200" marR="0" rtl="0" algn="l">
              <a:spcBef>
                <a:spcPts val="0"/>
              </a:spcBef>
              <a:spcAft>
                <a:spcPts val="0"/>
              </a:spcAft>
              <a:buSzPts val="1800"/>
              <a:buChar char="●"/>
            </a:pPr>
            <a:r>
              <a:rPr lang="en"/>
              <a:t>Mexico viewers watched more of the Science &amp; Technology category videos that gained 240% more average views in 2018</a:t>
            </a:r>
            <a:endParaRPr/>
          </a:p>
          <a:p>
            <a:pPr indent="-342900" lvl="0" marL="457200" marR="0" rtl="0" algn="l">
              <a:spcBef>
                <a:spcPts val="0"/>
              </a:spcBef>
              <a:spcAft>
                <a:spcPts val="0"/>
              </a:spcAft>
              <a:buSzPts val="1800"/>
              <a:buChar char="●"/>
            </a:pPr>
            <a:r>
              <a:rPr lang="en"/>
              <a:t>Gaming and the Comedy categories also dropped average views from 2017 to 2018 in Mexico</a:t>
            </a:r>
            <a:endParaRPr/>
          </a:p>
          <a:p>
            <a:pPr indent="-342900" lvl="0" marL="457200" marR="0" rtl="0" algn="l">
              <a:spcBef>
                <a:spcPts val="0"/>
              </a:spcBef>
              <a:spcAft>
                <a:spcPts val="0"/>
              </a:spcAft>
              <a:buSzPts val="1800"/>
              <a:buChar char="●"/>
            </a:pPr>
            <a:r>
              <a:rPr lang="en"/>
              <a:t>None of the categories dropped below zero in the number of average views in the USA. However large the change, it was still positive.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Statistical</a:t>
            </a:r>
            <a:r>
              <a:rPr b="1" lang="en"/>
              <a:t> Analysis</a:t>
            </a:r>
            <a:endParaRPr/>
          </a:p>
        </p:txBody>
      </p:sp>
      <p:sp>
        <p:nvSpPr>
          <p:cNvPr id="120" name="Google Shape;120;p23"/>
          <p:cNvSpPr txBox="1"/>
          <p:nvPr>
            <p:ph idx="1" type="body"/>
          </p:nvPr>
        </p:nvSpPr>
        <p:spPr>
          <a:xfrm>
            <a:off x="311700" y="1152475"/>
            <a:ext cx="8520600" cy="3821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For statistical analysis three hypothetical analysis were considered</a:t>
            </a:r>
            <a:endParaRPr sz="1900"/>
          </a:p>
          <a:p>
            <a:pPr indent="-374650" lvl="1" marL="914400" rtl="0" algn="l">
              <a:spcBef>
                <a:spcPts val="0"/>
              </a:spcBef>
              <a:spcAft>
                <a:spcPts val="0"/>
              </a:spcAft>
              <a:buSzPts val="2300"/>
              <a:buChar char="○"/>
            </a:pPr>
            <a:r>
              <a:rPr b="1" lang="en" sz="1500"/>
              <a:t>Scenario 1:</a:t>
            </a:r>
            <a:r>
              <a:rPr lang="en" sz="1500"/>
              <a:t> For YouTube to consider investing properly in people, infrastructure etc, they need to know the audience engagement with the videos in both countries. For this they need to know the views distribution and a 95% confidence interval around the population mean</a:t>
            </a:r>
            <a:endParaRPr sz="1500"/>
          </a:p>
          <a:p>
            <a:pPr indent="-323850" lvl="1" marL="914400" rtl="0" algn="l">
              <a:spcBef>
                <a:spcPts val="0"/>
              </a:spcBef>
              <a:spcAft>
                <a:spcPts val="0"/>
              </a:spcAft>
              <a:buSzPts val="1500"/>
              <a:buChar char="○"/>
            </a:pPr>
            <a:r>
              <a:rPr b="1" lang="en" sz="1500"/>
              <a:t>Scenario 2:</a:t>
            </a:r>
            <a:r>
              <a:rPr lang="en" sz="1500"/>
              <a:t> Does the number of videos in each category depend upon the country it is viewed in? or country has no effect on the video categories and the number of videos in each category?</a:t>
            </a:r>
            <a:endParaRPr sz="1500"/>
          </a:p>
          <a:p>
            <a:pPr indent="-323850" lvl="1" marL="914400" rtl="0" algn="l">
              <a:spcBef>
                <a:spcPts val="0"/>
              </a:spcBef>
              <a:spcAft>
                <a:spcPts val="0"/>
              </a:spcAft>
              <a:buSzPts val="1500"/>
              <a:buChar char="○"/>
            </a:pPr>
            <a:r>
              <a:rPr b="1" lang="en" sz="1500"/>
              <a:t>Scenario 3:</a:t>
            </a:r>
            <a:r>
              <a:rPr lang="en" sz="1500"/>
              <a:t> How does the expected value of the video views change as time progresses?YouTube could be interested in this data to see how and when to place advertisements and attract traffic to click on a new ad. More interestingly how does the expected value of the difference in the views progress?</a:t>
            </a:r>
            <a:endParaRPr sz="1500"/>
          </a:p>
          <a:p>
            <a:pPr indent="0" lvl="0" marL="914400" rtl="0" algn="l">
              <a:spcBef>
                <a:spcPts val="700"/>
              </a:spcBef>
              <a:spcAft>
                <a:spcPts val="0"/>
              </a:spcAft>
              <a:buNone/>
            </a:pPr>
            <a:r>
              <a:t/>
            </a:r>
            <a:endParaRPr sz="16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3913975" y="1778250"/>
            <a:ext cx="5076199" cy="2514600"/>
          </a:xfrm>
          <a:prstGeom prst="rect">
            <a:avLst/>
          </a:prstGeom>
          <a:noFill/>
          <a:ln cap="flat" cmpd="sng" w="25400">
            <a:solidFill>
              <a:srgbClr val="000000"/>
            </a:solidFill>
            <a:prstDash val="solid"/>
            <a:miter lim="8000"/>
            <a:headEnd len="sm" w="sm" type="none"/>
            <a:tailEnd len="sm" w="sm" type="none"/>
          </a:ln>
        </p:spPr>
      </p:pic>
      <p:sp>
        <p:nvSpPr>
          <p:cNvPr id="126" name="Google Shape;126;p24"/>
          <p:cNvSpPr txBox="1"/>
          <p:nvPr/>
        </p:nvSpPr>
        <p:spPr>
          <a:xfrm>
            <a:off x="69800" y="119650"/>
            <a:ext cx="7554600" cy="8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Scenario 1(a):</a:t>
            </a:r>
            <a:endParaRPr b="1"/>
          </a:p>
          <a:p>
            <a:pPr indent="0" lvl="0" marL="0" rtl="0" algn="l">
              <a:lnSpc>
                <a:spcPct val="115000"/>
              </a:lnSpc>
              <a:spcBef>
                <a:spcPts val="1100"/>
              </a:spcBef>
              <a:spcAft>
                <a:spcPts val="0"/>
              </a:spcAft>
              <a:buClr>
                <a:schemeClr val="dk1"/>
              </a:buClr>
              <a:buSzPts val="1100"/>
              <a:buFont typeface="Arial"/>
              <a:buNone/>
            </a:pPr>
            <a:r>
              <a:rPr lang="en" sz="1500"/>
              <a:t>Mean, Std, and median for the sample data are shown below</a:t>
            </a:r>
            <a:endParaRPr sz="1500"/>
          </a:p>
          <a:p>
            <a:pPr indent="0" lvl="0" marL="0" rtl="0" algn="l">
              <a:spcBef>
                <a:spcPts val="700"/>
              </a:spcBef>
              <a:spcAft>
                <a:spcPts val="0"/>
              </a:spcAft>
              <a:buNone/>
            </a:pPr>
            <a:r>
              <a:t/>
            </a:r>
            <a:endParaRPr/>
          </a:p>
        </p:txBody>
      </p:sp>
      <p:sp>
        <p:nvSpPr>
          <p:cNvPr id="127" name="Google Shape;127;p24"/>
          <p:cNvSpPr txBox="1"/>
          <p:nvPr/>
        </p:nvSpPr>
        <p:spPr>
          <a:xfrm>
            <a:off x="-6400" y="1053275"/>
            <a:ext cx="4785600" cy="38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u="sng">
                <a:solidFill>
                  <a:schemeClr val="dk1"/>
                </a:solidFill>
                <a:highlight>
                  <a:srgbClr val="FFFFFF"/>
                </a:highlight>
              </a:rPr>
              <a:t>SUMMARY OF STATISTICS:</a:t>
            </a:r>
            <a:endParaRPr sz="1050" u="sng">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USA SAMPLE STATISTICS - VIEWS</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95% of the views are under: 8.89M</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Other statistics of the views in the USA:</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Mean= 2.33M</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Standard Error = 7.26M</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Median= 0.67M</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Mexico SAMPLE STATISTICS - VIEWS</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95% of the views are under: 1.19M</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Other statistics of the views in the Mexico:</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Mean= 0.33M</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Standard Error = 1.45M</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Median= 0.06M</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nvSpPr>
        <p:spPr>
          <a:xfrm>
            <a:off x="69800" y="119650"/>
            <a:ext cx="7554600" cy="10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Scenario 1(b):</a:t>
            </a:r>
            <a:endParaRPr b="1"/>
          </a:p>
          <a:p>
            <a:pPr indent="0" lvl="0" marL="0" rtl="0" algn="l">
              <a:lnSpc>
                <a:spcPct val="115000"/>
              </a:lnSpc>
              <a:spcBef>
                <a:spcPts val="1100"/>
              </a:spcBef>
              <a:spcAft>
                <a:spcPts val="0"/>
              </a:spcAft>
              <a:buNone/>
            </a:pPr>
            <a:r>
              <a:rPr lang="en" sz="1500"/>
              <a:t>Inferencing population mean using bootstrap method. 10,000 bootstrap samples were extracted from the sample data to infer population mean</a:t>
            </a:r>
            <a:endParaRPr sz="1500"/>
          </a:p>
          <a:p>
            <a:pPr indent="0" lvl="0" marL="0" rtl="0" algn="l">
              <a:spcBef>
                <a:spcPts val="700"/>
              </a:spcBef>
              <a:spcAft>
                <a:spcPts val="0"/>
              </a:spcAft>
              <a:buNone/>
            </a:pPr>
            <a:r>
              <a:t/>
            </a:r>
            <a:endParaRPr/>
          </a:p>
        </p:txBody>
      </p:sp>
      <p:sp>
        <p:nvSpPr>
          <p:cNvPr id="133" name="Google Shape;133;p25"/>
          <p:cNvSpPr txBox="1"/>
          <p:nvPr/>
        </p:nvSpPr>
        <p:spPr>
          <a:xfrm>
            <a:off x="-6400" y="1053275"/>
            <a:ext cx="4785600" cy="38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u="sng">
              <a:solidFill>
                <a:schemeClr val="dk1"/>
              </a:solidFill>
              <a:highlight>
                <a:srgbClr val="FFFFFF"/>
              </a:highlight>
            </a:endParaRPr>
          </a:p>
          <a:p>
            <a:pPr indent="0" lvl="0" marL="0" rtl="0" algn="l">
              <a:lnSpc>
                <a:spcPct val="115000"/>
              </a:lnSpc>
              <a:spcBef>
                <a:spcPts val="0"/>
              </a:spcBef>
              <a:spcAft>
                <a:spcPts val="0"/>
              </a:spcAft>
              <a:buNone/>
            </a:pPr>
            <a:r>
              <a:t/>
            </a:r>
            <a:endParaRPr sz="1050" u="sng">
              <a:solidFill>
                <a:schemeClr val="dk1"/>
              </a:solidFill>
              <a:highlight>
                <a:srgbClr val="FFFFFF"/>
              </a:highlight>
            </a:endParaRPr>
          </a:p>
          <a:p>
            <a:pPr indent="0" lvl="0" marL="0" rtl="0" algn="l">
              <a:lnSpc>
                <a:spcPct val="115000"/>
              </a:lnSpc>
              <a:spcBef>
                <a:spcPts val="0"/>
              </a:spcBef>
              <a:spcAft>
                <a:spcPts val="0"/>
              </a:spcAft>
              <a:buNone/>
            </a:pPr>
            <a:r>
              <a:t/>
            </a:r>
            <a:endParaRPr sz="1050" u="sng">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550">
                <a:solidFill>
                  <a:schemeClr val="dk1"/>
                </a:solidFill>
                <a:highlight>
                  <a:srgbClr val="FFFFFF"/>
                </a:highlight>
              </a:rPr>
              <a:t>USA:Confidence interval (95%) for </a:t>
            </a:r>
            <a:endParaRPr sz="1550">
              <a:solidFill>
                <a:schemeClr val="dk1"/>
              </a:solidFill>
              <a:highlight>
                <a:srgbClr val="FFFFFF"/>
              </a:highlight>
            </a:endParaRPr>
          </a:p>
          <a:p>
            <a:pPr indent="0" lvl="0" marL="0" rtl="0" algn="l">
              <a:lnSpc>
                <a:spcPct val="115000"/>
              </a:lnSpc>
              <a:spcBef>
                <a:spcPts val="0"/>
              </a:spcBef>
              <a:spcAft>
                <a:spcPts val="0"/>
              </a:spcAft>
              <a:buNone/>
            </a:pPr>
            <a:r>
              <a:rPr lang="en" sz="1550">
                <a:solidFill>
                  <a:schemeClr val="dk1"/>
                </a:solidFill>
                <a:highlight>
                  <a:srgbClr val="FFFFFF"/>
                </a:highlight>
              </a:rPr>
              <a:t>population mean is [2.25M ,2.41M]</a:t>
            </a:r>
            <a:endParaRPr sz="15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550">
              <a:solidFill>
                <a:schemeClr val="dk1"/>
              </a:solidFill>
              <a:highlight>
                <a:srgbClr val="FFFFFF"/>
              </a:highlight>
            </a:endParaRPr>
          </a:p>
          <a:p>
            <a:pPr indent="0" lvl="0" marL="0" rtl="0" algn="l">
              <a:lnSpc>
                <a:spcPct val="115000"/>
              </a:lnSpc>
              <a:spcBef>
                <a:spcPts val="0"/>
              </a:spcBef>
              <a:spcAft>
                <a:spcPts val="0"/>
              </a:spcAft>
              <a:buNone/>
            </a:pPr>
            <a:r>
              <a:rPr lang="en" sz="1550">
                <a:solidFill>
                  <a:schemeClr val="dk1"/>
                </a:solidFill>
                <a:highlight>
                  <a:srgbClr val="FFFFFF"/>
                </a:highlight>
              </a:rPr>
              <a:t>Mexico:Confidence interval (95%) for </a:t>
            </a:r>
            <a:endParaRPr sz="15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50">
                <a:solidFill>
                  <a:schemeClr val="dk1"/>
                </a:solidFill>
                <a:highlight>
                  <a:srgbClr val="FFFFFF"/>
                </a:highlight>
              </a:rPr>
              <a:t>population mean is [0.31M ,0.34M]</a:t>
            </a:r>
            <a:endParaRPr/>
          </a:p>
        </p:txBody>
      </p:sp>
      <p:pic>
        <p:nvPicPr>
          <p:cNvPr id="134" name="Google Shape;134;p25"/>
          <p:cNvPicPr preferRelativeResize="0"/>
          <p:nvPr/>
        </p:nvPicPr>
        <p:blipFill>
          <a:blip r:embed="rId3">
            <a:alphaModFix/>
          </a:blip>
          <a:stretch>
            <a:fillRect/>
          </a:stretch>
        </p:blipFill>
        <p:spPr>
          <a:xfrm>
            <a:off x="3879775" y="1804225"/>
            <a:ext cx="5264225" cy="30156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nvSpPr>
        <p:spPr>
          <a:xfrm>
            <a:off x="69800" y="119650"/>
            <a:ext cx="7554600" cy="19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Scenario 2:</a:t>
            </a:r>
            <a:endParaRPr b="1"/>
          </a:p>
          <a:p>
            <a:pPr indent="0" lvl="0" marL="0" rtl="0" algn="l">
              <a:lnSpc>
                <a:spcPct val="115000"/>
              </a:lnSpc>
              <a:spcBef>
                <a:spcPts val="1100"/>
              </a:spcBef>
              <a:spcAft>
                <a:spcPts val="0"/>
              </a:spcAft>
              <a:buNone/>
            </a:pPr>
            <a:r>
              <a:rPr lang="en" sz="1500"/>
              <a:t>To determine if the number of videos in each category depend upon the country it is views in, Pearson chi-squared statistical hypothesis test was performed. </a:t>
            </a:r>
            <a:endParaRPr sz="1500"/>
          </a:p>
          <a:p>
            <a:pPr indent="0" lvl="0" marL="0" rtl="0" algn="l">
              <a:lnSpc>
                <a:spcPct val="115000"/>
              </a:lnSpc>
              <a:spcBef>
                <a:spcPts val="1100"/>
              </a:spcBef>
              <a:spcAft>
                <a:spcPts val="0"/>
              </a:spcAft>
              <a:buNone/>
            </a:pPr>
            <a:r>
              <a:rPr lang="en" sz="1500"/>
              <a:t>H0: The country and category variables are independent</a:t>
            </a:r>
            <a:endParaRPr sz="1500"/>
          </a:p>
          <a:p>
            <a:pPr indent="0" lvl="0" marL="0" rtl="0" algn="l">
              <a:lnSpc>
                <a:spcPct val="115000"/>
              </a:lnSpc>
              <a:spcBef>
                <a:spcPts val="1100"/>
              </a:spcBef>
              <a:spcAft>
                <a:spcPts val="0"/>
              </a:spcAft>
              <a:buNone/>
            </a:pPr>
            <a:r>
              <a:rPr lang="en" sz="1500"/>
              <a:t>Ha: Two variables are dependent on each other</a:t>
            </a:r>
            <a:endParaRPr sz="1500"/>
          </a:p>
          <a:p>
            <a:pPr indent="0" lvl="0" marL="0" rtl="0" algn="l">
              <a:spcBef>
                <a:spcPts val="700"/>
              </a:spcBef>
              <a:spcAft>
                <a:spcPts val="0"/>
              </a:spcAft>
              <a:buNone/>
            </a:pPr>
            <a:r>
              <a:t/>
            </a:r>
            <a:endParaRPr/>
          </a:p>
        </p:txBody>
      </p:sp>
      <p:sp>
        <p:nvSpPr>
          <p:cNvPr id="140" name="Google Shape;140;p26"/>
          <p:cNvSpPr txBox="1"/>
          <p:nvPr/>
        </p:nvSpPr>
        <p:spPr>
          <a:xfrm>
            <a:off x="69800" y="1968375"/>
            <a:ext cx="7452000" cy="15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Results</a:t>
            </a:r>
            <a:r>
              <a:rPr lang="en" sz="1450">
                <a:solidFill>
                  <a:schemeClr val="dk1"/>
                </a:solidFill>
              </a:rPr>
              <a:t>:</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Probability=0.95, Critical=25.00, Stat=7532.27</a:t>
            </a:r>
            <a:endParaRPr sz="14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Stat is greater than critical value therefore variables are Dependent (reject H0)</a:t>
            </a:r>
            <a:endParaRPr sz="14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Significance=0.05, p=0.00</a:t>
            </a:r>
            <a:endParaRPr sz="14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P-value is less than alpha (significance level) therefore variables are Dependent (reject H0)</a:t>
            </a:r>
            <a:endParaRPr sz="1800"/>
          </a:p>
        </p:txBody>
      </p:sp>
      <p:sp>
        <p:nvSpPr>
          <p:cNvPr id="141" name="Google Shape;141;p26"/>
          <p:cNvSpPr txBox="1"/>
          <p:nvPr/>
        </p:nvSpPr>
        <p:spPr>
          <a:xfrm>
            <a:off x="0" y="3557775"/>
            <a:ext cx="7356300" cy="14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rPr b="1" lang="en" sz="1350">
                <a:solidFill>
                  <a:schemeClr val="dk1"/>
                </a:solidFill>
              </a:rPr>
              <a:t>Analysis of Scenario 2:</a:t>
            </a:r>
            <a:endParaRPr b="1" sz="13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350">
                <a:solidFill>
                  <a:schemeClr val="dk1"/>
                </a:solidFill>
              </a:rPr>
              <a:t>Since results show that stat returned from the chi2-test is greater than the critical value, the two variables are dependent. Also the p-value returned from the chi2- test is less than alpha showing that the two variables are dependent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nvSpPr>
        <p:spPr>
          <a:xfrm>
            <a:off x="0" y="-152400"/>
            <a:ext cx="8699700" cy="12306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b="1" lang="en">
                <a:solidFill>
                  <a:schemeClr val="dk1"/>
                </a:solidFill>
              </a:rPr>
              <a:t>Scenario 3(a)</a:t>
            </a:r>
            <a:endParaRPr b="1">
              <a:solidFill>
                <a:schemeClr val="dk1"/>
              </a:solidFill>
            </a:endParaRPr>
          </a:p>
          <a:p>
            <a:pPr indent="0" lvl="0" marL="0" rtl="0" algn="l">
              <a:spcBef>
                <a:spcPts val="1100"/>
              </a:spcBef>
              <a:spcAft>
                <a:spcPts val="0"/>
              </a:spcAft>
              <a:buNone/>
            </a:pPr>
            <a:r>
              <a:rPr lang="en">
                <a:solidFill>
                  <a:schemeClr val="dk1"/>
                </a:solidFill>
              </a:rPr>
              <a:t>Bayesian inference was used to find expected value of song “Childish Gambino - This is America” (most viewed song in the USA.</a:t>
            </a:r>
            <a:endParaRPr>
              <a:solidFill>
                <a:schemeClr val="dk1"/>
              </a:solidFill>
            </a:endParaRPr>
          </a:p>
        </p:txBody>
      </p:sp>
      <p:pic>
        <p:nvPicPr>
          <p:cNvPr id="147" name="Google Shape;147;p27"/>
          <p:cNvPicPr preferRelativeResize="0"/>
          <p:nvPr/>
        </p:nvPicPr>
        <p:blipFill>
          <a:blip r:embed="rId3">
            <a:alphaModFix/>
          </a:blip>
          <a:stretch>
            <a:fillRect/>
          </a:stretch>
        </p:blipFill>
        <p:spPr>
          <a:xfrm>
            <a:off x="2647750" y="710025"/>
            <a:ext cx="5943600" cy="1981200"/>
          </a:xfrm>
          <a:prstGeom prst="rect">
            <a:avLst/>
          </a:prstGeom>
          <a:noFill/>
          <a:ln cap="flat" cmpd="sng" w="25400">
            <a:solidFill>
              <a:srgbClr val="000000"/>
            </a:solidFill>
            <a:prstDash val="solid"/>
            <a:miter lim="8000"/>
            <a:headEnd len="sm" w="sm" type="none"/>
            <a:tailEnd len="sm" w="sm" type="none"/>
          </a:ln>
        </p:spPr>
      </p:pic>
      <p:pic>
        <p:nvPicPr>
          <p:cNvPr id="148" name="Google Shape;148;p27"/>
          <p:cNvPicPr preferRelativeResize="0"/>
          <p:nvPr/>
        </p:nvPicPr>
        <p:blipFill>
          <a:blip r:embed="rId4">
            <a:alphaModFix/>
          </a:blip>
          <a:stretch>
            <a:fillRect/>
          </a:stretch>
        </p:blipFill>
        <p:spPr>
          <a:xfrm>
            <a:off x="135300" y="2996025"/>
            <a:ext cx="6137301" cy="1838325"/>
          </a:xfrm>
          <a:prstGeom prst="rect">
            <a:avLst/>
          </a:prstGeom>
          <a:noFill/>
          <a:ln cap="flat" cmpd="sng" w="25400">
            <a:solidFill>
              <a:srgbClr val="000000"/>
            </a:solidFill>
            <a:prstDash val="solid"/>
            <a:miter lim="8000"/>
            <a:headEnd len="sm" w="sm" type="none"/>
            <a:tailEnd len="sm" w="sm" type="none"/>
          </a:ln>
        </p:spPr>
      </p:pic>
      <p:sp>
        <p:nvSpPr>
          <p:cNvPr id="149" name="Google Shape;149;p27"/>
          <p:cNvSpPr txBox="1"/>
          <p:nvPr/>
        </p:nvSpPr>
        <p:spPr>
          <a:xfrm>
            <a:off x="7315150" y="2495375"/>
            <a:ext cx="12762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050">
                <a:solidFill>
                  <a:schemeClr val="dk1"/>
                </a:solidFill>
              </a:rPr>
              <a:t>Views per Day</a:t>
            </a:r>
            <a:endParaRPr b="1"/>
          </a:p>
        </p:txBody>
      </p:sp>
      <p:sp>
        <p:nvSpPr>
          <p:cNvPr id="150" name="Google Shape;150;p27"/>
          <p:cNvSpPr txBox="1"/>
          <p:nvPr/>
        </p:nvSpPr>
        <p:spPr>
          <a:xfrm>
            <a:off x="200900" y="4716300"/>
            <a:ext cx="46830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050">
                <a:solidFill>
                  <a:schemeClr val="dk1"/>
                </a:solidFill>
              </a:rPr>
              <a:t>Expected number of views per day using Bayesian Inference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nvSpPr>
        <p:spPr>
          <a:xfrm>
            <a:off x="358925" y="1333125"/>
            <a:ext cx="8614200" cy="3000000"/>
          </a:xfrm>
          <a:prstGeom prst="rect">
            <a:avLst/>
          </a:prstGeom>
          <a:noFill/>
          <a:ln>
            <a:noFill/>
          </a:ln>
        </p:spPr>
        <p:txBody>
          <a:bodyPr anchorCtr="0" anchor="t" bIns="91425" lIns="91425" spcFirstLastPara="1" rIns="91425" wrap="square" tIns="91425">
            <a:noAutofit/>
          </a:bodyPr>
          <a:lstStyle/>
          <a:p>
            <a:pPr indent="-327025" lvl="0" marL="457200" rtl="0" algn="l">
              <a:lnSpc>
                <a:spcPct val="115000"/>
              </a:lnSpc>
              <a:spcBef>
                <a:spcPts val="1100"/>
              </a:spcBef>
              <a:spcAft>
                <a:spcPts val="0"/>
              </a:spcAft>
              <a:buClr>
                <a:schemeClr val="dk1"/>
              </a:buClr>
              <a:buSzPts val="1550"/>
              <a:buChar char="●"/>
            </a:pPr>
            <a:r>
              <a:rPr lang="en" sz="1550">
                <a:solidFill>
                  <a:schemeClr val="dk1"/>
                </a:solidFill>
              </a:rPr>
              <a:t>The data for “Child Gambino - This is America” music video was collected for 25 days. It can be observed that the mean of the views for this video is 150M</a:t>
            </a:r>
            <a:endParaRPr sz="1550">
              <a:solidFill>
                <a:schemeClr val="dk1"/>
              </a:solidFill>
            </a:endParaRPr>
          </a:p>
          <a:p>
            <a:pPr indent="-327025" lvl="0" marL="457200" rtl="0" algn="l">
              <a:lnSpc>
                <a:spcPct val="115000"/>
              </a:lnSpc>
              <a:spcBef>
                <a:spcPts val="0"/>
              </a:spcBef>
              <a:spcAft>
                <a:spcPts val="0"/>
              </a:spcAft>
              <a:buClr>
                <a:schemeClr val="dk1"/>
              </a:buClr>
              <a:buSzPts val="1550"/>
              <a:buChar char="●"/>
            </a:pPr>
            <a:r>
              <a:t/>
            </a:r>
            <a:endParaRPr sz="1550">
              <a:solidFill>
                <a:schemeClr val="dk1"/>
              </a:solidFill>
            </a:endParaRPr>
          </a:p>
          <a:p>
            <a:pPr indent="-327025" lvl="0" marL="457200" rtl="0" algn="l">
              <a:lnSpc>
                <a:spcPct val="115000"/>
              </a:lnSpc>
              <a:spcBef>
                <a:spcPts val="0"/>
              </a:spcBef>
              <a:spcAft>
                <a:spcPts val="0"/>
              </a:spcAft>
              <a:buClr>
                <a:schemeClr val="dk1"/>
              </a:buClr>
              <a:buSzPts val="1550"/>
              <a:buChar char="●"/>
            </a:pPr>
            <a:r>
              <a:rPr lang="en" sz="1550">
                <a:solidFill>
                  <a:schemeClr val="dk1"/>
                </a:solidFill>
              </a:rPr>
              <a:t>The Bayesian model showed a slightly different picture of the same data. Mean value or the expected value of the views derived by using Bayesian method shows that the change in number of views happened between day 5 and 6. Expected value of views went from 75M to 180M views</a:t>
            </a:r>
            <a:endParaRPr sz="1900"/>
          </a:p>
        </p:txBody>
      </p:sp>
      <p:sp>
        <p:nvSpPr>
          <p:cNvPr id="156" name="Google Shape;156;p28"/>
          <p:cNvSpPr txBox="1"/>
          <p:nvPr/>
        </p:nvSpPr>
        <p:spPr>
          <a:xfrm>
            <a:off x="69800" y="119650"/>
            <a:ext cx="8527200" cy="8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Analysis of Scenario 3(a)</a:t>
            </a:r>
            <a:endParaRPr b="1"/>
          </a:p>
          <a:p>
            <a:pPr indent="0" lvl="0" marL="0" rtl="0" algn="l">
              <a:lnSpc>
                <a:spcPct val="115000"/>
              </a:lnSpc>
              <a:spcBef>
                <a:spcPts val="1100"/>
              </a:spcBef>
              <a:spcAft>
                <a:spcPts val="0"/>
              </a:spcAft>
              <a:buClr>
                <a:schemeClr val="dk1"/>
              </a:buClr>
              <a:buSzPts val="1100"/>
              <a:buFont typeface="Arial"/>
              <a:buNone/>
            </a:pPr>
            <a:r>
              <a:rPr lang="en" sz="1550">
                <a:solidFill>
                  <a:schemeClr val="dk1"/>
                </a:solidFill>
              </a:rPr>
              <a:t>A bar plots in previous slide is to visualize the increment in number of views as the days progress</a:t>
            </a:r>
            <a:endParaRPr sz="15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nvSpPr>
        <p:spPr>
          <a:xfrm>
            <a:off x="0" y="0"/>
            <a:ext cx="8699700" cy="12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Scenario 3(b):</a:t>
            </a:r>
            <a:endParaRPr b="1">
              <a:solidFill>
                <a:schemeClr val="dk1"/>
              </a:solidFill>
            </a:endParaRPr>
          </a:p>
          <a:p>
            <a:pPr indent="0" lvl="0" marL="0" rtl="0" algn="l">
              <a:spcBef>
                <a:spcPts val="0"/>
              </a:spcBef>
              <a:spcAft>
                <a:spcPts val="0"/>
              </a:spcAft>
              <a:buNone/>
            </a:pPr>
            <a:r>
              <a:rPr lang="en">
                <a:solidFill>
                  <a:schemeClr val="dk1"/>
                </a:solidFill>
              </a:rPr>
              <a:t>Bayesian inference was used to find expected value of difference in views of song “Childish Gambino - This is America” (most viewed song in the USA)</a:t>
            </a:r>
            <a:endParaRPr>
              <a:solidFill>
                <a:schemeClr val="dk1"/>
              </a:solidFill>
            </a:endParaRPr>
          </a:p>
        </p:txBody>
      </p:sp>
      <p:sp>
        <p:nvSpPr>
          <p:cNvPr id="162" name="Google Shape;162;p29"/>
          <p:cNvSpPr txBox="1"/>
          <p:nvPr/>
        </p:nvSpPr>
        <p:spPr>
          <a:xfrm>
            <a:off x="200900" y="2607450"/>
            <a:ext cx="20553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050">
                <a:solidFill>
                  <a:schemeClr val="dk1"/>
                </a:solidFill>
              </a:rPr>
              <a:t>Difference  in </a:t>
            </a:r>
            <a:r>
              <a:rPr b="1" lang="en" sz="1050">
                <a:solidFill>
                  <a:schemeClr val="dk1"/>
                </a:solidFill>
              </a:rPr>
              <a:t>Views per Day</a:t>
            </a:r>
            <a:endParaRPr b="1"/>
          </a:p>
        </p:txBody>
      </p:sp>
      <p:sp>
        <p:nvSpPr>
          <p:cNvPr id="163" name="Google Shape;163;p29"/>
          <p:cNvSpPr txBox="1"/>
          <p:nvPr/>
        </p:nvSpPr>
        <p:spPr>
          <a:xfrm>
            <a:off x="3101600" y="4698625"/>
            <a:ext cx="59436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050">
                <a:solidFill>
                  <a:schemeClr val="dk1"/>
                </a:solidFill>
              </a:rPr>
              <a:t>Expected number of difference in views per day using Bayesian Inference</a:t>
            </a:r>
            <a:endParaRPr b="1"/>
          </a:p>
        </p:txBody>
      </p:sp>
      <p:pic>
        <p:nvPicPr>
          <p:cNvPr id="164" name="Google Shape;164;p29"/>
          <p:cNvPicPr preferRelativeResize="0"/>
          <p:nvPr/>
        </p:nvPicPr>
        <p:blipFill>
          <a:blip r:embed="rId3">
            <a:alphaModFix/>
          </a:blip>
          <a:stretch>
            <a:fillRect/>
          </a:stretch>
        </p:blipFill>
        <p:spPr>
          <a:xfrm>
            <a:off x="0" y="938625"/>
            <a:ext cx="5943600" cy="1866900"/>
          </a:xfrm>
          <a:prstGeom prst="rect">
            <a:avLst/>
          </a:prstGeom>
          <a:noFill/>
          <a:ln cap="flat" cmpd="sng" w="25400">
            <a:solidFill>
              <a:srgbClr val="000000"/>
            </a:solidFill>
            <a:prstDash val="solid"/>
            <a:miter lim="8000"/>
            <a:headEnd len="sm" w="sm" type="none"/>
            <a:tailEnd len="sm" w="sm" type="none"/>
          </a:ln>
        </p:spPr>
      </p:pic>
      <p:pic>
        <p:nvPicPr>
          <p:cNvPr id="165" name="Google Shape;165;p29"/>
          <p:cNvPicPr preferRelativeResize="0"/>
          <p:nvPr/>
        </p:nvPicPr>
        <p:blipFill>
          <a:blip r:embed="rId4">
            <a:alphaModFix/>
          </a:blip>
          <a:stretch>
            <a:fillRect/>
          </a:stretch>
        </p:blipFill>
        <p:spPr>
          <a:xfrm>
            <a:off x="3101600" y="2940250"/>
            <a:ext cx="5598091" cy="17583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nvSpPr>
        <p:spPr>
          <a:xfrm>
            <a:off x="69800" y="1071750"/>
            <a:ext cx="8614200" cy="3000000"/>
          </a:xfrm>
          <a:prstGeom prst="rect">
            <a:avLst/>
          </a:prstGeom>
          <a:noFill/>
          <a:ln>
            <a:noFill/>
          </a:ln>
        </p:spPr>
        <p:txBody>
          <a:bodyPr anchorCtr="0" anchor="t" bIns="91425" lIns="91425" spcFirstLastPara="1" rIns="91425" wrap="square" tIns="91425">
            <a:noAutofit/>
          </a:bodyPr>
          <a:lstStyle/>
          <a:p>
            <a:pPr indent="-327025" lvl="0" marL="457200" rtl="0" algn="l">
              <a:lnSpc>
                <a:spcPct val="100000"/>
              </a:lnSpc>
              <a:spcBef>
                <a:spcPts val="1100"/>
              </a:spcBef>
              <a:spcAft>
                <a:spcPts val="0"/>
              </a:spcAft>
              <a:buClr>
                <a:schemeClr val="dk1"/>
              </a:buClr>
              <a:buSzPts val="1550"/>
              <a:buChar char="●"/>
            </a:pPr>
            <a:r>
              <a:rPr lang="en" sz="1550">
                <a:solidFill>
                  <a:schemeClr val="dk1"/>
                </a:solidFill>
              </a:rPr>
              <a:t>The difference in Views per day from the sample data clearly shows that between day 5 / 6 a spike in difference occurred which was predicted by model of expected number of views. The mean of the difference in views is 8.2M</a:t>
            </a:r>
            <a:endParaRPr sz="1550">
              <a:solidFill>
                <a:schemeClr val="dk1"/>
              </a:solidFill>
            </a:endParaRPr>
          </a:p>
          <a:p>
            <a:pPr indent="0" lvl="0" marL="0" rtl="0" algn="l">
              <a:lnSpc>
                <a:spcPct val="100000"/>
              </a:lnSpc>
              <a:spcBef>
                <a:spcPts val="1100"/>
              </a:spcBef>
              <a:spcAft>
                <a:spcPts val="0"/>
              </a:spcAft>
              <a:buNone/>
            </a:pPr>
            <a:r>
              <a:t/>
            </a:r>
            <a:endParaRPr sz="1550">
              <a:solidFill>
                <a:schemeClr val="dk1"/>
              </a:solidFill>
            </a:endParaRPr>
          </a:p>
          <a:p>
            <a:pPr indent="-327025" lvl="0" marL="457200" rtl="0" algn="l">
              <a:lnSpc>
                <a:spcPct val="100000"/>
              </a:lnSpc>
              <a:spcBef>
                <a:spcPts val="1100"/>
              </a:spcBef>
              <a:spcAft>
                <a:spcPts val="0"/>
              </a:spcAft>
              <a:buClr>
                <a:schemeClr val="dk1"/>
              </a:buClr>
              <a:buSzPts val="1550"/>
              <a:buChar char="●"/>
            </a:pPr>
            <a:r>
              <a:rPr lang="en" sz="1550">
                <a:solidFill>
                  <a:schemeClr val="dk1"/>
                </a:solidFill>
              </a:rPr>
              <a:t>The Bayesian model for the expected value of differences in the views show that there are three dips in the difference of views at three different points. Day 5. 10, 21 </a:t>
            </a:r>
            <a:endParaRPr sz="1550">
              <a:solidFill>
                <a:schemeClr val="dk1"/>
              </a:solidFill>
            </a:endParaRPr>
          </a:p>
          <a:p>
            <a:pPr indent="0" lvl="0" marL="0" rtl="0" algn="l">
              <a:lnSpc>
                <a:spcPct val="100000"/>
              </a:lnSpc>
              <a:spcBef>
                <a:spcPts val="1100"/>
              </a:spcBef>
              <a:spcAft>
                <a:spcPts val="0"/>
              </a:spcAft>
              <a:buNone/>
            </a:pPr>
            <a:r>
              <a:t/>
            </a:r>
            <a:endParaRPr sz="1550">
              <a:solidFill>
                <a:schemeClr val="dk1"/>
              </a:solidFill>
            </a:endParaRPr>
          </a:p>
          <a:p>
            <a:pPr indent="-327025" lvl="0" marL="457200" rtl="0" algn="l">
              <a:lnSpc>
                <a:spcPct val="100000"/>
              </a:lnSpc>
              <a:spcBef>
                <a:spcPts val="1100"/>
              </a:spcBef>
              <a:spcAft>
                <a:spcPts val="0"/>
              </a:spcAft>
              <a:buClr>
                <a:schemeClr val="dk1"/>
              </a:buClr>
              <a:buSzPts val="1550"/>
              <a:buChar char="●"/>
            </a:pPr>
            <a:r>
              <a:rPr lang="en" sz="1550">
                <a:solidFill>
                  <a:schemeClr val="dk1"/>
                </a:solidFill>
              </a:rPr>
              <a:t>As any popular video eventually starts declining in viewership as time passes, this model gives a glimpse of when the most views can be achieved and when the decline starts</a:t>
            </a:r>
            <a:r>
              <a:rPr lang="en" sz="1100">
                <a:solidFill>
                  <a:schemeClr val="dk1"/>
                </a:solidFill>
              </a:rPr>
              <a:t>.</a:t>
            </a:r>
            <a:endParaRPr sz="1550">
              <a:solidFill>
                <a:schemeClr val="dk1"/>
              </a:solidFill>
            </a:endParaRPr>
          </a:p>
        </p:txBody>
      </p:sp>
      <p:sp>
        <p:nvSpPr>
          <p:cNvPr id="171" name="Google Shape;171;p30"/>
          <p:cNvSpPr txBox="1"/>
          <p:nvPr/>
        </p:nvSpPr>
        <p:spPr>
          <a:xfrm>
            <a:off x="69800" y="119650"/>
            <a:ext cx="8527200" cy="10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Analysis of Scenario 3(b)</a:t>
            </a:r>
            <a:endParaRPr b="1"/>
          </a:p>
          <a:p>
            <a:pPr indent="0" lvl="0" marL="0" rtl="0" algn="l">
              <a:lnSpc>
                <a:spcPct val="115000"/>
              </a:lnSpc>
              <a:spcBef>
                <a:spcPts val="1100"/>
              </a:spcBef>
              <a:spcAft>
                <a:spcPts val="0"/>
              </a:spcAft>
              <a:buNone/>
            </a:pPr>
            <a:r>
              <a:rPr lang="en" sz="1550">
                <a:solidFill>
                  <a:schemeClr val="dk1"/>
                </a:solidFill>
              </a:rPr>
              <a:t>A bar plots in previous slide are to visualize the progress  in number of differences in views as the days progress</a:t>
            </a:r>
            <a:endParaRPr sz="1500"/>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Machine Learning</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900">
                <a:solidFill>
                  <a:schemeClr val="dk1"/>
                </a:solidFill>
              </a:rPr>
              <a:t>Scenario:</a:t>
            </a:r>
            <a:r>
              <a:rPr b="1" lang="en" sz="2100">
                <a:solidFill>
                  <a:schemeClr val="dk1"/>
                </a:solidFill>
              </a:rPr>
              <a:t> </a:t>
            </a:r>
            <a:endParaRPr b="1" sz="2100">
              <a:solidFill>
                <a:schemeClr val="dk1"/>
              </a:solidFill>
            </a:endParaRPr>
          </a:p>
          <a:p>
            <a:pPr indent="-346075" lvl="0" marL="457200" rtl="0" algn="l">
              <a:spcBef>
                <a:spcPts val="600"/>
              </a:spcBef>
              <a:spcAft>
                <a:spcPts val="0"/>
              </a:spcAft>
              <a:buClr>
                <a:schemeClr val="dk1"/>
              </a:buClr>
              <a:buSzPts val="1850"/>
              <a:buChar char="●"/>
            </a:pPr>
            <a:r>
              <a:rPr lang="en" sz="1850">
                <a:solidFill>
                  <a:schemeClr val="dk1"/>
                </a:solidFill>
              </a:rPr>
              <a:t>YouTube (the Client) would like to identify which group of videos is popular i.e. which group gets the most views and engagement from the viewers. </a:t>
            </a:r>
            <a:endParaRPr sz="1850">
              <a:solidFill>
                <a:schemeClr val="dk1"/>
              </a:solidFill>
            </a:endParaRPr>
          </a:p>
          <a:p>
            <a:pPr indent="-346075" lvl="0" marL="457200" rtl="0" algn="l">
              <a:spcBef>
                <a:spcPts val="0"/>
              </a:spcBef>
              <a:spcAft>
                <a:spcPts val="0"/>
              </a:spcAft>
              <a:buClr>
                <a:schemeClr val="dk1"/>
              </a:buClr>
              <a:buSzPts val="1850"/>
              <a:buChar char="●"/>
            </a:pPr>
            <a:r>
              <a:rPr lang="en" sz="1850">
                <a:solidFill>
                  <a:schemeClr val="dk1"/>
                </a:solidFill>
              </a:rPr>
              <a:t>YouTube is looking to minimize Type II errors of the prediction model i.e. labeling videos that are popular as not popular should be kept at a minimum</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purpose of this project is two folds:</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Find the most viewed genre of YouTube videos in an economically challenged country like Mexico and an economically stable country like the USA? By focusing on this data YouTube can advertise to the audience of these countries with the videos that can potentially get them more followers/subscribers and in turn more ad revenue</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Predict popularity class of YouTube videos and use the information to push popular content to new markets and engage more audiences. </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new feature was created to weigh-in each video’s engagement capabilities </a:t>
            </a:r>
            <a:endParaRPr/>
          </a:p>
          <a:p>
            <a:pPr indent="0" lvl="0" marL="0" rtl="0" algn="ctr">
              <a:spcBef>
                <a:spcPts val="1600"/>
              </a:spcBef>
              <a:spcAft>
                <a:spcPts val="0"/>
              </a:spcAft>
              <a:buNone/>
            </a:pPr>
            <a:r>
              <a:rPr i="1" lang="en" sz="1500"/>
              <a:t>Engagement Score (En)= Number of likes + Number of dislikes + 2* Number of comment_count</a:t>
            </a:r>
            <a:endParaRPr i="1" sz="1500"/>
          </a:p>
          <a:p>
            <a:pPr indent="-342900" lvl="0" marL="457200" rtl="0" algn="l">
              <a:spcBef>
                <a:spcPts val="1100"/>
              </a:spcBef>
              <a:spcAft>
                <a:spcPts val="0"/>
              </a:spcAft>
              <a:buSzPts val="1800"/>
              <a:buChar char="●"/>
            </a:pPr>
            <a:r>
              <a:rPr lang="en"/>
              <a:t>Additional features added are, title_length, channel_title_length, 10 most common words in the title, publish day, year, date and hour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100"/>
              </a:spcBef>
              <a:spcAft>
                <a:spcPts val="0"/>
              </a:spcAft>
              <a:buSzPts val="1800"/>
              <a:buChar char="●"/>
            </a:pPr>
            <a:r>
              <a:rPr lang="en"/>
              <a:t>Log of En and Views was used as input to KMeans clustering method to identify classes in the data </a:t>
            </a:r>
            <a:endParaRPr/>
          </a:p>
          <a:p>
            <a:pPr indent="-342900" lvl="0" marL="457200" rtl="0" algn="l">
              <a:spcBef>
                <a:spcPts val="0"/>
              </a:spcBef>
              <a:spcAft>
                <a:spcPts val="0"/>
              </a:spcAft>
              <a:buSzPts val="1800"/>
              <a:buChar char="●"/>
            </a:pPr>
            <a:r>
              <a:rPr lang="en"/>
              <a:t>Three clusters produced the best boundaries for the classes</a:t>
            </a:r>
            <a:endParaRPr/>
          </a:p>
          <a:p>
            <a:pPr indent="-342900" lvl="0" marL="457200" rtl="0" algn="l">
              <a:spcBef>
                <a:spcPts val="0"/>
              </a:spcBef>
              <a:spcAft>
                <a:spcPts val="0"/>
              </a:spcAft>
              <a:buSzPts val="1800"/>
              <a:buChar char="●"/>
            </a:pPr>
            <a:r>
              <a:rPr lang="en"/>
              <a:t>The class distribution was imbalanced </a:t>
            </a:r>
            <a:endParaRPr/>
          </a:p>
          <a:p>
            <a:pPr indent="0" lvl="0" marL="0" rtl="0" algn="l">
              <a:spcBef>
                <a:spcPts val="1100"/>
              </a:spcBef>
              <a:spcAft>
                <a:spcPts val="7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1028700" y="342900"/>
            <a:ext cx="7962901" cy="3086100"/>
          </a:xfrm>
          <a:prstGeom prst="rect">
            <a:avLst/>
          </a:prstGeom>
          <a:noFill/>
          <a:ln>
            <a:noFill/>
          </a:ln>
        </p:spPr>
      </p:pic>
      <p:graphicFrame>
        <p:nvGraphicFramePr>
          <p:cNvPr id="195" name="Google Shape;195;p34"/>
          <p:cNvGraphicFramePr/>
          <p:nvPr/>
        </p:nvGraphicFramePr>
        <p:xfrm>
          <a:off x="239300" y="3429000"/>
          <a:ext cx="3000000" cy="3000000"/>
        </p:xfrm>
        <a:graphic>
          <a:graphicData uri="http://schemas.openxmlformats.org/drawingml/2006/table">
            <a:tbl>
              <a:tblPr>
                <a:noFill/>
                <a:tableStyleId>{185565F7-E889-44D5-A9CA-B440EA30F382}</a:tableStyleId>
              </a:tblPr>
              <a:tblGrid>
                <a:gridCol w="1485900"/>
                <a:gridCol w="1485900"/>
                <a:gridCol w="1485900"/>
                <a:gridCol w="1485900"/>
              </a:tblGrid>
              <a:tr h="12700">
                <a:tc>
                  <a:txBody>
                    <a:bodyPr/>
                    <a:lstStyle/>
                    <a:p>
                      <a:pPr indent="0" lvl="0" marL="0" rtl="0" algn="l">
                        <a:spcBef>
                          <a:spcPts val="0"/>
                        </a:spcBef>
                        <a:spcAft>
                          <a:spcPts val="0"/>
                        </a:spcAft>
                        <a:buNone/>
                      </a:pPr>
                      <a:r>
                        <a:t/>
                      </a:r>
                      <a:endParaRPr sz="1050" u="sng"/>
                    </a:p>
                  </a:txBody>
                  <a:tcPr marT="63500" marB="63500" marR="63500" marL="63500"/>
                </a:tc>
                <a:tc>
                  <a:txBody>
                    <a:bodyPr/>
                    <a:lstStyle/>
                    <a:p>
                      <a:pPr indent="0" lvl="0" marL="0" rtl="0" algn="ctr">
                        <a:spcBef>
                          <a:spcPts val="0"/>
                        </a:spcBef>
                        <a:spcAft>
                          <a:spcPts val="0"/>
                        </a:spcAft>
                        <a:buNone/>
                      </a:pPr>
                      <a:r>
                        <a:rPr b="1" lang="en" sz="1050"/>
                        <a:t>Number of Views (e</a:t>
                      </a:r>
                      <a:r>
                        <a:rPr b="1" baseline="30000" lang="en" sz="1050"/>
                        <a:t>x</a:t>
                      </a:r>
                      <a:r>
                        <a:rPr b="1" lang="en" sz="1100"/>
                        <a:t>)</a:t>
                      </a:r>
                      <a:endParaRPr b="1" sz="1100"/>
                    </a:p>
                  </a:txBody>
                  <a:tcPr marT="63500" marB="63500" marR="63500" marL="63500"/>
                </a:tc>
                <a:tc>
                  <a:txBody>
                    <a:bodyPr/>
                    <a:lstStyle/>
                    <a:p>
                      <a:pPr indent="0" lvl="0" marL="0" rtl="0" algn="ctr">
                        <a:spcBef>
                          <a:spcPts val="0"/>
                        </a:spcBef>
                        <a:spcAft>
                          <a:spcPts val="0"/>
                        </a:spcAft>
                        <a:buNone/>
                      </a:pPr>
                      <a:r>
                        <a:rPr b="1" lang="en" sz="1050"/>
                        <a:t>Engagement Score (e</a:t>
                      </a:r>
                      <a:r>
                        <a:rPr b="1" baseline="30000" lang="en" sz="1050"/>
                        <a:t>y</a:t>
                      </a:r>
                      <a:r>
                        <a:rPr b="1" lang="en" sz="1100"/>
                        <a:t>)</a:t>
                      </a:r>
                      <a:endParaRPr b="1" sz="1050"/>
                    </a:p>
                  </a:txBody>
                  <a:tcPr marT="63500" marB="63500" marR="63500" marL="63500"/>
                </a:tc>
                <a:tc>
                  <a:txBody>
                    <a:bodyPr/>
                    <a:lstStyle/>
                    <a:p>
                      <a:pPr indent="0" lvl="0" marL="0" rtl="0" algn="ctr">
                        <a:spcBef>
                          <a:spcPts val="0"/>
                        </a:spcBef>
                        <a:spcAft>
                          <a:spcPts val="0"/>
                        </a:spcAft>
                        <a:buNone/>
                      </a:pPr>
                      <a:r>
                        <a:rPr b="1" lang="en" sz="1050"/>
                        <a:t>Video Count</a:t>
                      </a:r>
                      <a:endParaRPr b="1" sz="1050"/>
                    </a:p>
                  </a:txBody>
                  <a:tcPr marT="63500" marB="63500" marR="63500" marL="63500"/>
                </a:tc>
              </a:tr>
              <a:tr h="12700">
                <a:tc>
                  <a:txBody>
                    <a:bodyPr/>
                    <a:lstStyle/>
                    <a:p>
                      <a:pPr indent="0" lvl="0" marL="0" rtl="0" algn="l">
                        <a:spcBef>
                          <a:spcPts val="0"/>
                        </a:spcBef>
                        <a:spcAft>
                          <a:spcPts val="0"/>
                        </a:spcAft>
                        <a:buNone/>
                      </a:pPr>
                      <a:r>
                        <a:rPr b="1" lang="en" sz="1050"/>
                        <a:t>Class 1</a:t>
                      </a:r>
                      <a:endParaRPr b="1" sz="1050"/>
                    </a:p>
                  </a:txBody>
                  <a:tcPr marT="63500" marB="63500" marR="63500" marL="63500"/>
                </a:tc>
                <a:tc>
                  <a:txBody>
                    <a:bodyPr/>
                    <a:lstStyle/>
                    <a:p>
                      <a:pPr indent="0" lvl="0" marL="0" rtl="0" algn="ctr">
                        <a:spcBef>
                          <a:spcPts val="0"/>
                        </a:spcBef>
                        <a:spcAft>
                          <a:spcPts val="0"/>
                        </a:spcAft>
                        <a:buNone/>
                      </a:pPr>
                      <a:r>
                        <a:rPr lang="en" sz="1050"/>
                        <a:t>&gt;=1.2 M</a:t>
                      </a:r>
                      <a:endParaRPr sz="1050"/>
                    </a:p>
                  </a:txBody>
                  <a:tcPr marT="63500" marB="63500" marR="63500" marL="63500"/>
                </a:tc>
                <a:tc>
                  <a:txBody>
                    <a:bodyPr/>
                    <a:lstStyle/>
                    <a:p>
                      <a:pPr indent="0" lvl="0" marL="0" rtl="0" algn="ctr">
                        <a:spcBef>
                          <a:spcPts val="0"/>
                        </a:spcBef>
                        <a:spcAft>
                          <a:spcPts val="0"/>
                        </a:spcAft>
                        <a:buNone/>
                      </a:pPr>
                      <a:r>
                        <a:rPr lang="en" sz="1050"/>
                        <a:t>&gt;= 60 K</a:t>
                      </a:r>
                      <a:endParaRPr sz="1050"/>
                    </a:p>
                  </a:txBody>
                  <a:tcPr marT="63500" marB="63500" marR="63500" marL="63500"/>
                </a:tc>
                <a:tc>
                  <a:txBody>
                    <a:bodyPr/>
                    <a:lstStyle/>
                    <a:p>
                      <a:pPr indent="0" lvl="0" marL="0" rtl="0" algn="ctr">
                        <a:spcBef>
                          <a:spcPts val="0"/>
                        </a:spcBef>
                        <a:spcAft>
                          <a:spcPts val="0"/>
                        </a:spcAft>
                        <a:buNone/>
                      </a:pPr>
                      <a:r>
                        <a:rPr lang="en" sz="1050"/>
                        <a:t>9152</a:t>
                      </a:r>
                      <a:endParaRPr sz="1050"/>
                    </a:p>
                  </a:txBody>
                  <a:tcPr marT="63500" marB="63500" marR="63500" marL="63500"/>
                </a:tc>
              </a:tr>
              <a:tr h="12700">
                <a:tc>
                  <a:txBody>
                    <a:bodyPr/>
                    <a:lstStyle/>
                    <a:p>
                      <a:pPr indent="0" lvl="0" marL="0" rtl="0" algn="l">
                        <a:spcBef>
                          <a:spcPts val="0"/>
                        </a:spcBef>
                        <a:spcAft>
                          <a:spcPts val="0"/>
                        </a:spcAft>
                        <a:buNone/>
                      </a:pPr>
                      <a:r>
                        <a:rPr b="1" lang="en" sz="1050"/>
                        <a:t>Class 2</a:t>
                      </a:r>
                      <a:endParaRPr b="1" sz="1050"/>
                    </a:p>
                  </a:txBody>
                  <a:tcPr marT="63500" marB="63500" marR="63500" marL="63500"/>
                </a:tc>
                <a:tc>
                  <a:txBody>
                    <a:bodyPr/>
                    <a:lstStyle/>
                    <a:p>
                      <a:pPr indent="0" lvl="0" marL="0" rtl="0" algn="ctr">
                        <a:spcBef>
                          <a:spcPts val="0"/>
                        </a:spcBef>
                        <a:spcAft>
                          <a:spcPts val="0"/>
                        </a:spcAft>
                        <a:buNone/>
                      </a:pPr>
                      <a:r>
                        <a:rPr lang="en" sz="1050"/>
                        <a:t>0.2 M &lt;= Views &lt; 1.2 M</a:t>
                      </a:r>
                      <a:endParaRPr sz="1050"/>
                    </a:p>
                  </a:txBody>
                  <a:tcPr marT="63500" marB="63500" marR="63500" marL="63500"/>
                </a:tc>
                <a:tc>
                  <a:txBody>
                    <a:bodyPr/>
                    <a:lstStyle/>
                    <a:p>
                      <a:pPr indent="0" lvl="0" marL="0" rtl="0" algn="ctr">
                        <a:spcBef>
                          <a:spcPts val="0"/>
                        </a:spcBef>
                        <a:spcAft>
                          <a:spcPts val="0"/>
                        </a:spcAft>
                        <a:buNone/>
                      </a:pPr>
                      <a:r>
                        <a:rPr lang="en" sz="1050"/>
                        <a:t>2900 &lt;= En &lt; 60K</a:t>
                      </a:r>
                      <a:endParaRPr sz="1050"/>
                    </a:p>
                  </a:txBody>
                  <a:tcPr marT="63500" marB="63500" marR="63500" marL="63500"/>
                </a:tc>
                <a:tc>
                  <a:txBody>
                    <a:bodyPr/>
                    <a:lstStyle/>
                    <a:p>
                      <a:pPr indent="0" lvl="0" marL="0" rtl="0" algn="ctr">
                        <a:spcBef>
                          <a:spcPts val="0"/>
                        </a:spcBef>
                        <a:spcAft>
                          <a:spcPts val="0"/>
                        </a:spcAft>
                        <a:buNone/>
                      </a:pPr>
                      <a:r>
                        <a:rPr lang="en" sz="1050"/>
                        <a:t>13,851</a:t>
                      </a:r>
                      <a:endParaRPr sz="1050"/>
                    </a:p>
                  </a:txBody>
                  <a:tcPr marT="63500" marB="63500" marR="63500" marL="63500"/>
                </a:tc>
              </a:tr>
              <a:tr h="12700">
                <a:tc>
                  <a:txBody>
                    <a:bodyPr/>
                    <a:lstStyle/>
                    <a:p>
                      <a:pPr indent="0" lvl="0" marL="0" rtl="0" algn="l">
                        <a:spcBef>
                          <a:spcPts val="0"/>
                        </a:spcBef>
                        <a:spcAft>
                          <a:spcPts val="0"/>
                        </a:spcAft>
                        <a:buNone/>
                      </a:pPr>
                      <a:r>
                        <a:rPr b="1" lang="en" sz="1050"/>
                        <a:t>Class 0 </a:t>
                      </a:r>
                      <a:endParaRPr b="1" sz="1050"/>
                    </a:p>
                  </a:txBody>
                  <a:tcPr marT="63500" marB="63500" marR="63500" marL="63500"/>
                </a:tc>
                <a:tc>
                  <a:txBody>
                    <a:bodyPr/>
                    <a:lstStyle/>
                    <a:p>
                      <a:pPr indent="0" lvl="0" marL="0" rtl="0" algn="ctr">
                        <a:spcBef>
                          <a:spcPts val="0"/>
                        </a:spcBef>
                        <a:spcAft>
                          <a:spcPts val="0"/>
                        </a:spcAft>
                        <a:buNone/>
                      </a:pPr>
                      <a:r>
                        <a:rPr lang="en" sz="1050"/>
                        <a:t>&lt; 0.2 M</a:t>
                      </a:r>
                      <a:endParaRPr sz="1050"/>
                    </a:p>
                  </a:txBody>
                  <a:tcPr marT="63500" marB="63500" marR="63500" marL="63500"/>
                </a:tc>
                <a:tc>
                  <a:txBody>
                    <a:bodyPr/>
                    <a:lstStyle/>
                    <a:p>
                      <a:pPr indent="0" lvl="0" marL="0" rtl="0" algn="ctr">
                        <a:spcBef>
                          <a:spcPts val="0"/>
                        </a:spcBef>
                        <a:spcAft>
                          <a:spcPts val="0"/>
                        </a:spcAft>
                        <a:buNone/>
                      </a:pPr>
                      <a:r>
                        <a:rPr lang="en" sz="1050"/>
                        <a:t> &lt; 2900</a:t>
                      </a:r>
                      <a:endParaRPr sz="1050"/>
                    </a:p>
                  </a:txBody>
                  <a:tcPr marT="63500" marB="63500" marR="63500" marL="63500"/>
                </a:tc>
                <a:tc>
                  <a:txBody>
                    <a:bodyPr/>
                    <a:lstStyle/>
                    <a:p>
                      <a:pPr indent="0" lvl="0" marL="0" rtl="0" algn="ctr">
                        <a:spcBef>
                          <a:spcPts val="0"/>
                        </a:spcBef>
                        <a:spcAft>
                          <a:spcPts val="0"/>
                        </a:spcAft>
                        <a:buNone/>
                      </a:pPr>
                      <a:r>
                        <a:rPr lang="en" sz="1050"/>
                        <a:t>12,150</a:t>
                      </a:r>
                      <a:endParaRPr sz="1050"/>
                    </a:p>
                  </a:txBody>
                  <a:tcPr marT="63500" marB="63500" marR="63500" marL="63500"/>
                </a:tc>
              </a:tr>
            </a:tbl>
          </a:graphicData>
        </a:graphic>
      </p:graphicFrame>
      <p:sp>
        <p:nvSpPr>
          <p:cNvPr id="196" name="Google Shape;196;p34"/>
          <p:cNvSpPr txBox="1"/>
          <p:nvPr/>
        </p:nvSpPr>
        <p:spPr>
          <a:xfrm>
            <a:off x="7093750" y="3957650"/>
            <a:ext cx="1617900" cy="87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Imbalanced Classes - Problematic for classification</a:t>
            </a:r>
            <a:endParaRPr b="1" sz="1200"/>
          </a:p>
        </p:txBody>
      </p:sp>
      <p:cxnSp>
        <p:nvCxnSpPr>
          <p:cNvPr id="197" name="Google Shape;197;p34"/>
          <p:cNvCxnSpPr>
            <a:stCxn id="196" idx="1"/>
          </p:cNvCxnSpPr>
          <p:nvPr/>
        </p:nvCxnSpPr>
        <p:spPr>
          <a:xfrm rot="10800000">
            <a:off x="6332950" y="4389800"/>
            <a:ext cx="760800" cy="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SMOTE (</a:t>
            </a:r>
            <a:r>
              <a:rPr lang="en">
                <a:solidFill>
                  <a:schemeClr val="dk1"/>
                </a:solidFill>
              </a:rPr>
              <a:t>Synthetic Minority Oversampling  Technique) was used to balance the imbalanced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GridSeachCV was used to find best parameters for an estimator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Accuracy Score: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KNN: 58.34</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Random Forest: 63.91</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Gradient Boost: 54.84</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AdaBoost: 52.65</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None of the test set accuracy scores are very high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Random Forest is better than others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6"/>
          <p:cNvPicPr preferRelativeResize="0"/>
          <p:nvPr/>
        </p:nvPicPr>
        <p:blipFill>
          <a:blip r:embed="rId3">
            <a:alphaModFix/>
          </a:blip>
          <a:stretch>
            <a:fillRect/>
          </a:stretch>
        </p:blipFill>
        <p:spPr>
          <a:xfrm>
            <a:off x="152400" y="152400"/>
            <a:ext cx="4676775" cy="2876550"/>
          </a:xfrm>
          <a:prstGeom prst="rect">
            <a:avLst/>
          </a:prstGeom>
          <a:noFill/>
          <a:ln cap="flat" cmpd="sng" w="9525">
            <a:solidFill>
              <a:schemeClr val="dk2"/>
            </a:solidFill>
            <a:prstDash val="solid"/>
            <a:round/>
            <a:headEnd len="sm" w="sm" type="none"/>
            <a:tailEnd len="sm" w="sm" type="none"/>
          </a:ln>
        </p:spPr>
      </p:pic>
      <p:pic>
        <p:nvPicPr>
          <p:cNvPr id="209" name="Google Shape;209;p36"/>
          <p:cNvPicPr preferRelativeResize="0"/>
          <p:nvPr/>
        </p:nvPicPr>
        <p:blipFill>
          <a:blip r:embed="rId4">
            <a:alphaModFix/>
          </a:blip>
          <a:stretch>
            <a:fillRect/>
          </a:stretch>
        </p:blipFill>
        <p:spPr>
          <a:xfrm>
            <a:off x="4479125" y="2262368"/>
            <a:ext cx="4360075" cy="268175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7"/>
          <p:cNvPicPr preferRelativeResize="0"/>
          <p:nvPr/>
        </p:nvPicPr>
        <p:blipFill>
          <a:blip r:embed="rId3">
            <a:alphaModFix/>
          </a:blip>
          <a:stretch>
            <a:fillRect/>
          </a:stretch>
        </p:blipFill>
        <p:spPr>
          <a:xfrm>
            <a:off x="152400" y="152400"/>
            <a:ext cx="4676775" cy="2876550"/>
          </a:xfrm>
          <a:prstGeom prst="rect">
            <a:avLst/>
          </a:prstGeom>
          <a:noFill/>
          <a:ln cap="flat" cmpd="sng" w="9525">
            <a:solidFill>
              <a:schemeClr val="dk2"/>
            </a:solidFill>
            <a:prstDash val="solid"/>
            <a:round/>
            <a:headEnd len="sm" w="sm" type="none"/>
            <a:tailEnd len="sm" w="sm" type="none"/>
          </a:ln>
        </p:spPr>
      </p:pic>
      <p:pic>
        <p:nvPicPr>
          <p:cNvPr id="215" name="Google Shape;215;p37"/>
          <p:cNvPicPr preferRelativeResize="0"/>
          <p:nvPr/>
        </p:nvPicPr>
        <p:blipFill>
          <a:blip r:embed="rId4">
            <a:alphaModFix/>
          </a:blip>
          <a:stretch>
            <a:fillRect/>
          </a:stretch>
        </p:blipFill>
        <p:spPr>
          <a:xfrm>
            <a:off x="4324350" y="2378875"/>
            <a:ext cx="4676775" cy="2586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221" name="Google Shape;221;p38"/>
          <p:cNvSpPr txBox="1"/>
          <p:nvPr>
            <p:ph idx="1" type="body"/>
          </p:nvPr>
        </p:nvSpPr>
        <p:spPr>
          <a:xfrm>
            <a:off x="258125" y="938150"/>
            <a:ext cx="8520600" cy="300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Class 1 is most important - more views and more engagement</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graphicFrame>
        <p:nvGraphicFramePr>
          <p:cNvPr id="222" name="Google Shape;222;p38"/>
          <p:cNvGraphicFramePr/>
          <p:nvPr/>
        </p:nvGraphicFramePr>
        <p:xfrm>
          <a:off x="1507925" y="1840988"/>
          <a:ext cx="3000000" cy="3000000"/>
        </p:xfrm>
        <a:graphic>
          <a:graphicData uri="http://schemas.openxmlformats.org/drawingml/2006/table">
            <a:tbl>
              <a:tblPr>
                <a:noFill/>
                <a:tableStyleId>{185565F7-E889-44D5-A9CA-B440EA30F382}</a:tableStyleId>
              </a:tblPr>
              <a:tblGrid>
                <a:gridCol w="1629225"/>
                <a:gridCol w="1629225"/>
                <a:gridCol w="1629225"/>
                <a:gridCol w="1629225"/>
              </a:tblGrid>
              <a:tr h="407875">
                <a:tc>
                  <a:txBody>
                    <a:bodyPr/>
                    <a:lstStyle/>
                    <a:p>
                      <a:pPr indent="0" lvl="0" marL="0" rtl="0" algn="l">
                        <a:spcBef>
                          <a:spcPts val="0"/>
                        </a:spcBef>
                        <a:spcAft>
                          <a:spcPts val="0"/>
                        </a:spcAft>
                        <a:buNone/>
                      </a:pPr>
                      <a:r>
                        <a:t/>
                      </a:r>
                      <a:endParaRPr sz="1050"/>
                    </a:p>
                  </a:txBody>
                  <a:tcPr marT="63500" marB="63500" marR="63500" marL="63500"/>
                </a:tc>
                <a:tc>
                  <a:txBody>
                    <a:bodyPr/>
                    <a:lstStyle/>
                    <a:p>
                      <a:pPr indent="0" lvl="0" marL="0" rtl="0" algn="l">
                        <a:spcBef>
                          <a:spcPts val="0"/>
                        </a:spcBef>
                        <a:spcAft>
                          <a:spcPts val="0"/>
                        </a:spcAft>
                        <a:buNone/>
                      </a:pPr>
                      <a:r>
                        <a:rPr b="1" lang="en" sz="1050"/>
                        <a:t>Precision</a:t>
                      </a:r>
                      <a:endParaRPr b="1" sz="1050"/>
                    </a:p>
                  </a:txBody>
                  <a:tcPr marT="63500" marB="63500" marR="63500" marL="63500"/>
                </a:tc>
                <a:tc>
                  <a:txBody>
                    <a:bodyPr/>
                    <a:lstStyle/>
                    <a:p>
                      <a:pPr indent="0" lvl="0" marL="0" rtl="0" algn="l">
                        <a:spcBef>
                          <a:spcPts val="0"/>
                        </a:spcBef>
                        <a:spcAft>
                          <a:spcPts val="0"/>
                        </a:spcAft>
                        <a:buNone/>
                      </a:pPr>
                      <a:r>
                        <a:rPr b="1" lang="en" sz="1050"/>
                        <a:t>Recall</a:t>
                      </a:r>
                      <a:endParaRPr b="1" sz="1050"/>
                    </a:p>
                  </a:txBody>
                  <a:tcPr marT="63500" marB="63500" marR="63500" marL="63500"/>
                </a:tc>
                <a:tc>
                  <a:txBody>
                    <a:bodyPr/>
                    <a:lstStyle/>
                    <a:p>
                      <a:pPr indent="0" lvl="0" marL="0" rtl="0" algn="l">
                        <a:spcBef>
                          <a:spcPts val="0"/>
                        </a:spcBef>
                        <a:spcAft>
                          <a:spcPts val="0"/>
                        </a:spcAft>
                        <a:buNone/>
                      </a:pPr>
                      <a:r>
                        <a:rPr b="1" lang="en" sz="1050"/>
                        <a:t>F-Score</a:t>
                      </a:r>
                      <a:endParaRPr b="1" sz="1050"/>
                    </a:p>
                  </a:txBody>
                  <a:tcPr marT="63500" marB="63500" marR="63500" marL="63500"/>
                </a:tc>
              </a:tr>
              <a:tr h="407875">
                <a:tc>
                  <a:txBody>
                    <a:bodyPr/>
                    <a:lstStyle/>
                    <a:p>
                      <a:pPr indent="0" lvl="0" marL="0" rtl="0" algn="l">
                        <a:spcBef>
                          <a:spcPts val="0"/>
                        </a:spcBef>
                        <a:spcAft>
                          <a:spcPts val="0"/>
                        </a:spcAft>
                        <a:buNone/>
                      </a:pPr>
                      <a:r>
                        <a:rPr b="1" lang="en" sz="1050"/>
                        <a:t>KNN</a:t>
                      </a:r>
                      <a:endParaRPr b="1" sz="1050"/>
                    </a:p>
                  </a:txBody>
                  <a:tcPr marT="63500" marB="63500" marR="63500" marL="63500"/>
                </a:tc>
                <a:tc>
                  <a:txBody>
                    <a:bodyPr/>
                    <a:lstStyle/>
                    <a:p>
                      <a:pPr indent="0" lvl="0" marL="0" rtl="0" algn="l">
                        <a:spcBef>
                          <a:spcPts val="0"/>
                        </a:spcBef>
                        <a:spcAft>
                          <a:spcPts val="0"/>
                        </a:spcAft>
                        <a:buNone/>
                      </a:pPr>
                      <a:r>
                        <a:rPr lang="en" sz="1050"/>
                        <a:t>0.4</a:t>
                      </a:r>
                      <a:endParaRPr sz="1050"/>
                    </a:p>
                  </a:txBody>
                  <a:tcPr marT="63500" marB="63500" marR="63500" marL="63500"/>
                </a:tc>
                <a:tc>
                  <a:txBody>
                    <a:bodyPr/>
                    <a:lstStyle/>
                    <a:p>
                      <a:pPr indent="0" lvl="0" marL="0" rtl="0" algn="l">
                        <a:spcBef>
                          <a:spcPts val="0"/>
                        </a:spcBef>
                        <a:spcAft>
                          <a:spcPts val="0"/>
                        </a:spcAft>
                        <a:buNone/>
                      </a:pPr>
                      <a:r>
                        <a:rPr lang="en" sz="1050"/>
                        <a:t>0.41</a:t>
                      </a:r>
                      <a:endParaRPr sz="1050"/>
                    </a:p>
                  </a:txBody>
                  <a:tcPr marT="63500" marB="63500" marR="63500" marL="63500"/>
                </a:tc>
                <a:tc>
                  <a:txBody>
                    <a:bodyPr/>
                    <a:lstStyle/>
                    <a:p>
                      <a:pPr indent="0" lvl="0" marL="0" rtl="0" algn="l">
                        <a:spcBef>
                          <a:spcPts val="0"/>
                        </a:spcBef>
                        <a:spcAft>
                          <a:spcPts val="0"/>
                        </a:spcAft>
                        <a:buNone/>
                      </a:pPr>
                      <a:r>
                        <a:rPr lang="en" sz="1050"/>
                        <a:t>0.41</a:t>
                      </a:r>
                      <a:endParaRPr sz="1050"/>
                    </a:p>
                  </a:txBody>
                  <a:tcPr marT="63500" marB="63500" marR="63500" marL="63500"/>
                </a:tc>
              </a:tr>
              <a:tr h="407875">
                <a:tc>
                  <a:txBody>
                    <a:bodyPr/>
                    <a:lstStyle/>
                    <a:p>
                      <a:pPr indent="0" lvl="0" marL="0" rtl="0" algn="l">
                        <a:spcBef>
                          <a:spcPts val="0"/>
                        </a:spcBef>
                        <a:spcAft>
                          <a:spcPts val="0"/>
                        </a:spcAft>
                        <a:buNone/>
                      </a:pPr>
                      <a:r>
                        <a:rPr b="1" lang="en" sz="1050"/>
                        <a:t>Random Forest</a:t>
                      </a:r>
                      <a:endParaRPr b="1" sz="1050"/>
                    </a:p>
                  </a:txBody>
                  <a:tcPr marT="63500" marB="63500" marR="63500" marL="63500"/>
                </a:tc>
                <a:tc>
                  <a:txBody>
                    <a:bodyPr/>
                    <a:lstStyle/>
                    <a:p>
                      <a:pPr indent="0" lvl="0" marL="0" rtl="0" algn="l">
                        <a:spcBef>
                          <a:spcPts val="0"/>
                        </a:spcBef>
                        <a:spcAft>
                          <a:spcPts val="0"/>
                        </a:spcAft>
                        <a:buNone/>
                      </a:pPr>
                      <a:r>
                        <a:rPr lang="en" sz="1050"/>
                        <a:t>0.59</a:t>
                      </a:r>
                      <a:endParaRPr sz="1050"/>
                    </a:p>
                  </a:txBody>
                  <a:tcPr marT="63500" marB="63500" marR="63500" marL="63500"/>
                </a:tc>
                <a:tc>
                  <a:txBody>
                    <a:bodyPr/>
                    <a:lstStyle/>
                    <a:p>
                      <a:pPr indent="0" lvl="0" marL="0" rtl="0" algn="l">
                        <a:spcBef>
                          <a:spcPts val="0"/>
                        </a:spcBef>
                        <a:spcAft>
                          <a:spcPts val="0"/>
                        </a:spcAft>
                        <a:buNone/>
                      </a:pPr>
                      <a:r>
                        <a:rPr lang="en" sz="1050"/>
                        <a:t>0.68</a:t>
                      </a:r>
                      <a:endParaRPr sz="1050"/>
                    </a:p>
                  </a:txBody>
                  <a:tcPr marT="63500" marB="63500" marR="63500" marL="63500"/>
                </a:tc>
                <a:tc>
                  <a:txBody>
                    <a:bodyPr/>
                    <a:lstStyle/>
                    <a:p>
                      <a:pPr indent="0" lvl="0" marL="0" rtl="0" algn="l">
                        <a:spcBef>
                          <a:spcPts val="0"/>
                        </a:spcBef>
                        <a:spcAft>
                          <a:spcPts val="0"/>
                        </a:spcAft>
                        <a:buNone/>
                      </a:pPr>
                      <a:r>
                        <a:rPr lang="en" sz="1050"/>
                        <a:t>0.63</a:t>
                      </a:r>
                      <a:endParaRPr sz="1050"/>
                    </a:p>
                  </a:txBody>
                  <a:tcPr marT="63500" marB="63500" marR="63500" marL="63500"/>
                </a:tc>
              </a:tr>
              <a:tr h="407875">
                <a:tc>
                  <a:txBody>
                    <a:bodyPr/>
                    <a:lstStyle/>
                    <a:p>
                      <a:pPr indent="0" lvl="0" marL="0" rtl="0" algn="l">
                        <a:spcBef>
                          <a:spcPts val="0"/>
                        </a:spcBef>
                        <a:spcAft>
                          <a:spcPts val="0"/>
                        </a:spcAft>
                        <a:buNone/>
                      </a:pPr>
                      <a:r>
                        <a:rPr b="1" lang="en" sz="1050"/>
                        <a:t>Gradient Boost</a:t>
                      </a:r>
                      <a:endParaRPr b="1" sz="1050"/>
                    </a:p>
                  </a:txBody>
                  <a:tcPr marT="63500" marB="63500" marR="63500" marL="63500"/>
                </a:tc>
                <a:tc>
                  <a:txBody>
                    <a:bodyPr/>
                    <a:lstStyle/>
                    <a:p>
                      <a:pPr indent="0" lvl="0" marL="0" rtl="0" algn="l">
                        <a:spcBef>
                          <a:spcPts val="0"/>
                        </a:spcBef>
                        <a:spcAft>
                          <a:spcPts val="0"/>
                        </a:spcAft>
                        <a:buNone/>
                      </a:pPr>
                      <a:r>
                        <a:rPr lang="en" sz="1050"/>
                        <a:t>0.53</a:t>
                      </a:r>
                      <a:endParaRPr sz="1050"/>
                    </a:p>
                  </a:txBody>
                  <a:tcPr marT="63500" marB="63500" marR="63500" marL="63500"/>
                </a:tc>
                <a:tc>
                  <a:txBody>
                    <a:bodyPr/>
                    <a:lstStyle/>
                    <a:p>
                      <a:pPr indent="0" lvl="0" marL="0" rtl="0" algn="l">
                        <a:spcBef>
                          <a:spcPts val="0"/>
                        </a:spcBef>
                        <a:spcAft>
                          <a:spcPts val="0"/>
                        </a:spcAft>
                        <a:buNone/>
                      </a:pPr>
                      <a:r>
                        <a:rPr lang="en" sz="1050"/>
                        <a:t>0.64</a:t>
                      </a:r>
                      <a:endParaRPr sz="1050"/>
                    </a:p>
                  </a:txBody>
                  <a:tcPr marT="63500" marB="63500" marR="63500" marL="63500"/>
                </a:tc>
                <a:tc>
                  <a:txBody>
                    <a:bodyPr/>
                    <a:lstStyle/>
                    <a:p>
                      <a:pPr indent="0" lvl="0" marL="0" rtl="0" algn="l">
                        <a:spcBef>
                          <a:spcPts val="0"/>
                        </a:spcBef>
                        <a:spcAft>
                          <a:spcPts val="0"/>
                        </a:spcAft>
                        <a:buNone/>
                      </a:pPr>
                      <a:r>
                        <a:rPr lang="en" sz="1050"/>
                        <a:t>0.58</a:t>
                      </a:r>
                      <a:endParaRPr sz="1050"/>
                    </a:p>
                  </a:txBody>
                  <a:tcPr marT="63500" marB="63500" marR="63500" marL="63500"/>
                </a:tc>
              </a:tr>
              <a:tr h="407875">
                <a:tc>
                  <a:txBody>
                    <a:bodyPr/>
                    <a:lstStyle/>
                    <a:p>
                      <a:pPr indent="0" lvl="0" marL="0" rtl="0" algn="l">
                        <a:spcBef>
                          <a:spcPts val="0"/>
                        </a:spcBef>
                        <a:spcAft>
                          <a:spcPts val="0"/>
                        </a:spcAft>
                        <a:buNone/>
                      </a:pPr>
                      <a:r>
                        <a:rPr b="1" lang="en" sz="1050"/>
                        <a:t>AdaBoost</a:t>
                      </a:r>
                      <a:endParaRPr b="1" sz="1050"/>
                    </a:p>
                  </a:txBody>
                  <a:tcPr marT="63500" marB="63500" marR="63500" marL="63500"/>
                </a:tc>
                <a:tc>
                  <a:txBody>
                    <a:bodyPr/>
                    <a:lstStyle/>
                    <a:p>
                      <a:pPr indent="0" lvl="0" marL="0" rtl="0" algn="l">
                        <a:spcBef>
                          <a:spcPts val="0"/>
                        </a:spcBef>
                        <a:spcAft>
                          <a:spcPts val="0"/>
                        </a:spcAft>
                        <a:buNone/>
                      </a:pPr>
                      <a:r>
                        <a:rPr lang="en" sz="1050"/>
                        <a:t>0.62</a:t>
                      </a:r>
                      <a:endParaRPr sz="1050"/>
                    </a:p>
                  </a:txBody>
                  <a:tcPr marT="63500" marB="63500" marR="63500" marL="63500"/>
                </a:tc>
                <a:tc>
                  <a:txBody>
                    <a:bodyPr/>
                    <a:lstStyle/>
                    <a:p>
                      <a:pPr indent="0" lvl="0" marL="0" rtl="0" algn="l">
                        <a:spcBef>
                          <a:spcPts val="0"/>
                        </a:spcBef>
                        <a:spcAft>
                          <a:spcPts val="0"/>
                        </a:spcAft>
                        <a:buNone/>
                      </a:pPr>
                      <a:r>
                        <a:rPr lang="en" sz="1050"/>
                        <a:t>0.52</a:t>
                      </a:r>
                      <a:endParaRPr sz="1050"/>
                    </a:p>
                  </a:txBody>
                  <a:tcPr marT="63500" marB="63500" marR="63500" marL="63500"/>
                </a:tc>
                <a:tc>
                  <a:txBody>
                    <a:bodyPr/>
                    <a:lstStyle/>
                    <a:p>
                      <a:pPr indent="0" lvl="0" marL="0" rtl="0" algn="l">
                        <a:spcBef>
                          <a:spcPts val="0"/>
                        </a:spcBef>
                        <a:spcAft>
                          <a:spcPts val="0"/>
                        </a:spcAft>
                        <a:buNone/>
                      </a:pPr>
                      <a:r>
                        <a:rPr lang="en" sz="1050"/>
                        <a:t>0.57</a:t>
                      </a:r>
                      <a:endParaRPr sz="1050"/>
                    </a:p>
                  </a:txBody>
                  <a:tcPr marT="63500" marB="63500" marR="63500" marL="63500"/>
                </a:tc>
              </a:tr>
            </a:tbl>
          </a:graphicData>
        </a:graphic>
      </p:graphicFrame>
      <p:sp>
        <p:nvSpPr>
          <p:cNvPr id="223" name="Google Shape;223;p38"/>
          <p:cNvSpPr txBox="1"/>
          <p:nvPr/>
        </p:nvSpPr>
        <p:spPr>
          <a:xfrm>
            <a:off x="310750" y="4050500"/>
            <a:ext cx="2904000" cy="109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AdaBoost - Recall (0.52) and F-Score is best </a:t>
            </a:r>
            <a:endParaRPr/>
          </a:p>
          <a:p>
            <a:pPr indent="-317500" lvl="0" marL="457200" rtl="0" algn="l">
              <a:spcBef>
                <a:spcPts val="0"/>
              </a:spcBef>
              <a:spcAft>
                <a:spcPts val="0"/>
              </a:spcAft>
              <a:buSzPts val="1400"/>
              <a:buChar char="●"/>
            </a:pPr>
            <a:r>
              <a:rPr lang="en"/>
              <a:t>Type II errors will be kept at minimum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Data Mining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solidFill>
                  <a:schemeClr val="dk1"/>
                </a:solidFill>
              </a:rPr>
              <a:t>Kaggle has an enormous amount of data on YouTube’s Video Statistics. It can be found at </a:t>
            </a:r>
            <a:r>
              <a:rPr lang="en" sz="2100" u="sng">
                <a:solidFill>
                  <a:srgbClr val="1155CC"/>
                </a:solidFill>
                <a:hlinkClick r:id="rId3"/>
              </a:rPr>
              <a:t>Trending YouTube Video Statistics</a:t>
            </a:r>
            <a:endParaRPr sz="2100">
              <a:solidFill>
                <a:schemeClr val="dk1"/>
              </a:solidFill>
            </a:endParaRPr>
          </a:p>
          <a:p>
            <a:pPr indent="0" lvl="0" marL="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The data includes 16 columns (fields) in its raw form for both the USA and Mexico. There are a total of 40,949 records found in the USA csv file and 40,451 records found in Mexico csv files. The data for the most part is clean</a:t>
            </a:r>
            <a:endParaRPr sz="2800"/>
          </a:p>
          <a:p>
            <a:pPr indent="0" lvl="0" marL="0" rtl="0" algn="l">
              <a:spcBef>
                <a:spcPts val="0"/>
              </a:spcBef>
              <a:spcAft>
                <a:spcPts val="1600"/>
              </a:spcAft>
              <a:buNone/>
            </a:pPr>
            <a:r>
              <a:rPr lang="en" sz="2800"/>
              <a:t>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Wrangling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Columns  that were not </a:t>
            </a:r>
            <a:r>
              <a:rPr lang="en"/>
              <a:t>relevant</a:t>
            </a:r>
            <a:r>
              <a:rPr lang="en"/>
              <a:t> to this analysis were dropped </a:t>
            </a:r>
            <a:endParaRPr/>
          </a:p>
          <a:p>
            <a:pPr indent="-342900" lvl="1" marL="914400" rtl="0" algn="l">
              <a:spcBef>
                <a:spcPts val="0"/>
              </a:spcBef>
              <a:spcAft>
                <a:spcPts val="0"/>
              </a:spcAft>
              <a:buSzPts val="1800"/>
              <a:buChar char="○"/>
            </a:pPr>
            <a:r>
              <a:rPr lang="en" sz="1800">
                <a:solidFill>
                  <a:schemeClr val="dk1"/>
                </a:solidFill>
                <a:highlight>
                  <a:srgbClr val="FFFFFF"/>
                </a:highlight>
              </a:rPr>
              <a:t>‘Video_id ,thumbnail_link, description, tags, channel_title</a:t>
            </a:r>
            <a:endParaRPr sz="1800">
              <a:solidFill>
                <a:schemeClr val="dk1"/>
              </a:solidFill>
              <a:highlight>
                <a:srgbClr val="FFFFFF"/>
              </a:highlight>
            </a:endParaRPr>
          </a:p>
          <a:p>
            <a:pPr indent="-342900" lvl="0" marL="457200" rtl="0" algn="l">
              <a:spcBef>
                <a:spcPts val="0"/>
              </a:spcBef>
              <a:spcAft>
                <a:spcPts val="0"/>
              </a:spcAft>
              <a:buSzPts val="1800"/>
              <a:buChar char="●"/>
            </a:pPr>
            <a:r>
              <a:rPr lang="en"/>
              <a:t>The data doesn’t  contain category(genre) by name. A json file, available </a:t>
            </a:r>
            <a:r>
              <a:rPr lang="en">
                <a:uFill>
                  <a:noFill/>
                </a:uFill>
                <a:hlinkClick r:id="rId3"/>
              </a:rPr>
              <a:t>here</a:t>
            </a:r>
            <a:r>
              <a:rPr lang="en"/>
              <a:t>, was downloaded and used to map category names to category id. </a:t>
            </a:r>
            <a:endParaRPr/>
          </a:p>
          <a:p>
            <a:pPr indent="-342900" lvl="0" marL="457200" rtl="0" algn="l">
              <a:spcBef>
                <a:spcPts val="0"/>
              </a:spcBef>
              <a:spcAft>
                <a:spcPts val="0"/>
              </a:spcAft>
              <a:buClr>
                <a:schemeClr val="dk1"/>
              </a:buClr>
              <a:buSzPts val="1800"/>
              <a:buChar char="●"/>
            </a:pPr>
            <a:r>
              <a:rPr lang="en"/>
              <a:t>Dropped the rows with NaN in the category name as those would have not represented any genre and added noise.</a:t>
            </a:r>
            <a:endParaRPr/>
          </a:p>
          <a:p>
            <a:pPr indent="-342900" lvl="0" marL="457200" rtl="0" algn="l">
              <a:spcBef>
                <a:spcPts val="0"/>
              </a:spcBef>
              <a:spcAft>
                <a:spcPts val="0"/>
              </a:spcAft>
              <a:buClr>
                <a:schemeClr val="dk1"/>
              </a:buClr>
              <a:buSzPts val="1800"/>
              <a:buChar char="●"/>
            </a:pPr>
            <a:r>
              <a:rPr lang="en"/>
              <a:t>Mexico data frame was appended to the USA data frame. Reset_index was performed. All the rows that were duplicates were dropped from the data. </a:t>
            </a:r>
            <a:endParaRPr/>
          </a:p>
          <a:p>
            <a:pPr indent="-342900" lvl="0" marL="457200" rtl="0" algn="l">
              <a:spcBef>
                <a:spcPts val="0"/>
              </a:spcBef>
              <a:spcAft>
                <a:spcPts val="0"/>
              </a:spcAft>
              <a:buClr>
                <a:schemeClr val="dk1"/>
              </a:buClr>
              <a:buSzPts val="1800"/>
              <a:buChar char="●"/>
            </a:pPr>
            <a:r>
              <a:rPr lang="en"/>
              <a:t>Trending_date and Publish_time columns were changed to DateTime data type</a:t>
            </a:r>
            <a:r>
              <a:rPr lang="en">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t/>
            </a:r>
            <a:endParaRPr sz="15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Exploratory Analysis</a:t>
            </a:r>
            <a:endParaRPr/>
          </a:p>
        </p:txBody>
      </p:sp>
      <p:sp>
        <p:nvSpPr>
          <p:cNvPr id="79" name="Google Shape;79;p17"/>
          <p:cNvSpPr txBox="1"/>
          <p:nvPr>
            <p:ph idx="1" type="body"/>
          </p:nvPr>
        </p:nvSpPr>
        <p:spPr>
          <a:xfrm>
            <a:off x="311700" y="1152475"/>
            <a:ext cx="8520600" cy="38211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To see the video viewing trend in both countries, several graphical analysis were performed</a:t>
            </a:r>
            <a:endParaRPr sz="2300"/>
          </a:p>
          <a:p>
            <a:pPr indent="-374650" lvl="0" marL="457200" rtl="0" algn="l">
              <a:spcBef>
                <a:spcPts val="0"/>
              </a:spcBef>
              <a:spcAft>
                <a:spcPts val="0"/>
              </a:spcAft>
              <a:buSzPts val="2300"/>
              <a:buChar char="●"/>
            </a:pPr>
            <a:r>
              <a:rPr lang="en" sz="2300"/>
              <a:t>Some of the questions asked were</a:t>
            </a:r>
            <a:endParaRPr sz="2300"/>
          </a:p>
          <a:p>
            <a:pPr indent="-374650" lvl="1" marL="914400" rtl="0" algn="l">
              <a:spcBef>
                <a:spcPts val="0"/>
              </a:spcBef>
              <a:spcAft>
                <a:spcPts val="0"/>
              </a:spcAft>
              <a:buSzPts val="2300"/>
              <a:buChar char="○"/>
            </a:pPr>
            <a:r>
              <a:rPr lang="en" sz="1600">
                <a:solidFill>
                  <a:schemeClr val="dk1"/>
                </a:solidFill>
                <a:highlight>
                  <a:srgbClr val="FFFFFF"/>
                </a:highlight>
              </a:rPr>
              <a:t>How many unique videos were in each category and how many average views each one received?</a:t>
            </a:r>
            <a:endParaRPr sz="1600">
              <a:solidFill>
                <a:schemeClr val="dk1"/>
              </a:solidFill>
              <a:highlight>
                <a:srgbClr val="FFFFFF"/>
              </a:highlight>
            </a:endParaRPr>
          </a:p>
          <a:p>
            <a:pPr indent="-330200" lvl="1" marL="914400" rtl="0" algn="l">
              <a:spcBef>
                <a:spcPts val="0"/>
              </a:spcBef>
              <a:spcAft>
                <a:spcPts val="0"/>
              </a:spcAft>
              <a:buClr>
                <a:schemeClr val="dk1"/>
              </a:buClr>
              <a:buSzPts val="1600"/>
              <a:buChar char="○"/>
            </a:pPr>
            <a:r>
              <a:rPr lang="en" sz="1600">
                <a:solidFill>
                  <a:schemeClr val="dk1"/>
                </a:solidFill>
                <a:highlight>
                  <a:srgbClr val="FFFFFF"/>
                </a:highlight>
              </a:rPr>
              <a:t>For each category how were the average views different from 2017 and 2018?</a:t>
            </a:r>
            <a:endParaRPr sz="1600">
              <a:solidFill>
                <a:schemeClr val="dk1"/>
              </a:solidFill>
              <a:highlight>
                <a:srgbClr val="FFFFFF"/>
              </a:highlight>
            </a:endParaRPr>
          </a:p>
          <a:p>
            <a:pPr indent="-330200" lvl="1" marL="914400" rtl="0" algn="l">
              <a:spcBef>
                <a:spcPts val="0"/>
              </a:spcBef>
              <a:spcAft>
                <a:spcPts val="0"/>
              </a:spcAft>
              <a:buClr>
                <a:schemeClr val="dk1"/>
              </a:buClr>
              <a:buSzPts val="1600"/>
              <a:buChar char="○"/>
            </a:pPr>
            <a:r>
              <a:rPr lang="en" sz="1600">
                <a:solidFill>
                  <a:schemeClr val="dk1"/>
                </a:solidFill>
                <a:highlight>
                  <a:srgbClr val="FFFFFF"/>
                </a:highlight>
              </a:rPr>
              <a:t>Which categories showed prominent changes in 2018 compared to 2017?</a:t>
            </a:r>
            <a:endParaRPr sz="1600">
              <a:solidFill>
                <a:schemeClr val="dk1"/>
              </a:solidFill>
              <a:highlight>
                <a:srgbClr val="FFFFFF"/>
              </a:highlight>
            </a:endParaRPr>
          </a:p>
          <a:p>
            <a:pPr indent="-330200" lvl="1" marL="914400" rtl="0" algn="l">
              <a:spcBef>
                <a:spcPts val="0"/>
              </a:spcBef>
              <a:spcAft>
                <a:spcPts val="0"/>
              </a:spcAft>
              <a:buClr>
                <a:schemeClr val="dk1"/>
              </a:buClr>
              <a:buSzPts val="1600"/>
              <a:buChar char="○"/>
            </a:pPr>
            <a:r>
              <a:rPr lang="en" sz="1600">
                <a:solidFill>
                  <a:schemeClr val="dk1"/>
                </a:solidFill>
                <a:highlight>
                  <a:srgbClr val="FFFFFF"/>
                </a:highlight>
              </a:rPr>
              <a:t>Were there any correlations between video’s views, likes, dislikes and comment count?</a:t>
            </a:r>
            <a:endParaRPr sz="2300"/>
          </a:p>
          <a:p>
            <a:pPr indent="0" lvl="0" marL="91440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nvSpPr>
        <p:spPr>
          <a:xfrm>
            <a:off x="0" y="0"/>
            <a:ext cx="4990800" cy="514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700">
                <a:solidFill>
                  <a:schemeClr val="dk1"/>
                </a:solidFill>
              </a:rPr>
              <a:t>Mexico -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Unique Videos vs Average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Views, 2017 - 2018</a:t>
            </a:r>
            <a:endParaRPr b="1" sz="2000"/>
          </a:p>
        </p:txBody>
      </p:sp>
      <p:pic>
        <p:nvPicPr>
          <p:cNvPr id="85" name="Google Shape;85;p18"/>
          <p:cNvPicPr preferRelativeResize="0"/>
          <p:nvPr/>
        </p:nvPicPr>
        <p:blipFill>
          <a:blip r:embed="rId3">
            <a:alphaModFix/>
          </a:blip>
          <a:stretch>
            <a:fillRect/>
          </a:stretch>
        </p:blipFill>
        <p:spPr>
          <a:xfrm>
            <a:off x="3200400" y="69825"/>
            <a:ext cx="5943600" cy="2638425"/>
          </a:xfrm>
          <a:prstGeom prst="rect">
            <a:avLst/>
          </a:prstGeom>
          <a:noFill/>
          <a:ln cap="flat" cmpd="sng" w="25400">
            <a:solidFill>
              <a:srgbClr val="000000"/>
            </a:solidFill>
            <a:prstDash val="solid"/>
            <a:miter lim="8000"/>
            <a:headEnd len="sm" w="sm" type="none"/>
            <a:tailEnd len="sm" w="sm" type="none"/>
          </a:ln>
        </p:spPr>
      </p:pic>
      <p:pic>
        <p:nvPicPr>
          <p:cNvPr id="86" name="Google Shape;86;p18"/>
          <p:cNvPicPr preferRelativeResize="0"/>
          <p:nvPr/>
        </p:nvPicPr>
        <p:blipFill>
          <a:blip r:embed="rId4">
            <a:alphaModFix/>
          </a:blip>
          <a:stretch>
            <a:fillRect/>
          </a:stretch>
        </p:blipFill>
        <p:spPr>
          <a:xfrm>
            <a:off x="152400" y="2571750"/>
            <a:ext cx="5795475" cy="2419350"/>
          </a:xfrm>
          <a:prstGeom prst="rect">
            <a:avLst/>
          </a:prstGeom>
          <a:noFill/>
          <a:ln cap="flat" cmpd="sng" w="25400">
            <a:solidFill>
              <a:srgbClr val="000000"/>
            </a:solidFill>
            <a:prstDash val="solid"/>
            <a:miter lim="8000"/>
            <a:headEnd len="sm" w="sm" type="none"/>
            <a:tailEnd len="sm" w="sm" type="none"/>
          </a:ln>
        </p:spPr>
      </p:pic>
      <p:sp>
        <p:nvSpPr>
          <p:cNvPr id="87" name="Google Shape;87;p18"/>
          <p:cNvSpPr txBox="1"/>
          <p:nvPr/>
        </p:nvSpPr>
        <p:spPr>
          <a:xfrm>
            <a:off x="6358075" y="3008125"/>
            <a:ext cx="2409900" cy="17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Ratios:</a:t>
            </a:r>
            <a:endParaRPr sz="1100"/>
          </a:p>
          <a:p>
            <a:pPr indent="0" lvl="0" marL="0" rtl="0" algn="l">
              <a:spcBef>
                <a:spcPts val="0"/>
              </a:spcBef>
              <a:spcAft>
                <a:spcPts val="0"/>
              </a:spcAft>
              <a:buNone/>
            </a:pPr>
            <a:r>
              <a:rPr lang="en" sz="1100"/>
              <a:t>2017:</a:t>
            </a:r>
            <a:endParaRPr sz="1100"/>
          </a:p>
          <a:p>
            <a:pPr indent="0" lvl="0" marL="0" rtl="0" algn="l">
              <a:spcBef>
                <a:spcPts val="0"/>
              </a:spcBef>
              <a:spcAft>
                <a:spcPts val="0"/>
              </a:spcAft>
              <a:buNone/>
            </a:pPr>
            <a:r>
              <a:rPr lang="en" sz="1100"/>
              <a:t>Entertainment: 121 av views/video</a:t>
            </a:r>
            <a:endParaRPr sz="1100"/>
          </a:p>
          <a:p>
            <a:pPr indent="0" lvl="0" marL="0" rtl="0" algn="l">
              <a:spcBef>
                <a:spcPts val="0"/>
              </a:spcBef>
              <a:spcAft>
                <a:spcPts val="0"/>
              </a:spcAft>
              <a:buNone/>
            </a:pPr>
            <a:r>
              <a:rPr lang="en" sz="1100"/>
              <a:t>Music: 1790 av views/video</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2018:</a:t>
            </a:r>
            <a:endParaRPr sz="1100"/>
          </a:p>
          <a:p>
            <a:pPr indent="0" lvl="0" marL="0" rtl="0" algn="l">
              <a:spcBef>
                <a:spcPts val="0"/>
              </a:spcBef>
              <a:spcAft>
                <a:spcPts val="0"/>
              </a:spcAft>
              <a:buNone/>
            </a:pPr>
            <a:r>
              <a:rPr lang="en" sz="1100">
                <a:solidFill>
                  <a:schemeClr val="dk1"/>
                </a:solidFill>
              </a:rPr>
              <a:t>Entertainment:  32 av views/video</a:t>
            </a:r>
            <a:endParaRPr sz="1100">
              <a:solidFill>
                <a:schemeClr val="dk1"/>
              </a:solidFill>
            </a:endParaRPr>
          </a:p>
          <a:p>
            <a:pPr indent="0" lvl="0" marL="0" rtl="0" algn="l">
              <a:spcBef>
                <a:spcPts val="0"/>
              </a:spcBef>
              <a:spcAft>
                <a:spcPts val="0"/>
              </a:spcAft>
              <a:buNone/>
            </a:pPr>
            <a:r>
              <a:rPr lang="en" sz="1100">
                <a:solidFill>
                  <a:schemeClr val="dk1"/>
                </a:solidFill>
              </a:rPr>
              <a:t>Music:  751 av views/video</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3006675" y="135300"/>
            <a:ext cx="5943600" cy="2676525"/>
          </a:xfrm>
          <a:prstGeom prst="rect">
            <a:avLst/>
          </a:prstGeom>
          <a:noFill/>
          <a:ln cap="flat" cmpd="sng" w="25400">
            <a:solidFill>
              <a:srgbClr val="000000"/>
            </a:solidFill>
            <a:prstDash val="solid"/>
            <a:miter lim="8000"/>
            <a:headEnd len="sm" w="sm" type="none"/>
            <a:tailEnd len="sm" w="sm" type="none"/>
          </a:ln>
        </p:spPr>
      </p:pic>
      <p:sp>
        <p:nvSpPr>
          <p:cNvPr id="93" name="Google Shape;93;p19"/>
          <p:cNvSpPr txBox="1"/>
          <p:nvPr/>
        </p:nvSpPr>
        <p:spPr>
          <a:xfrm>
            <a:off x="0" y="0"/>
            <a:ext cx="3000000" cy="12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700">
                <a:solidFill>
                  <a:schemeClr val="dk1"/>
                </a:solidFill>
              </a:rPr>
              <a:t>USA</a:t>
            </a:r>
            <a:r>
              <a:rPr b="1" lang="en" sz="1700">
                <a:solidFill>
                  <a:schemeClr val="dk1"/>
                </a:solidFill>
              </a:rPr>
              <a:t> -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Unique Videos vs Average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Views, 2017 - 2018</a:t>
            </a:r>
            <a:endParaRPr/>
          </a:p>
        </p:txBody>
      </p:sp>
      <p:pic>
        <p:nvPicPr>
          <p:cNvPr id="94" name="Google Shape;94;p19"/>
          <p:cNvPicPr preferRelativeResize="0"/>
          <p:nvPr/>
        </p:nvPicPr>
        <p:blipFill>
          <a:blip r:embed="rId4">
            <a:alphaModFix/>
          </a:blip>
          <a:stretch>
            <a:fillRect/>
          </a:stretch>
        </p:blipFill>
        <p:spPr>
          <a:xfrm>
            <a:off x="152400" y="2571750"/>
            <a:ext cx="6154400" cy="2419350"/>
          </a:xfrm>
          <a:prstGeom prst="rect">
            <a:avLst/>
          </a:prstGeom>
          <a:noFill/>
          <a:ln cap="flat" cmpd="sng" w="25400">
            <a:solidFill>
              <a:srgbClr val="000000"/>
            </a:solidFill>
            <a:prstDash val="solid"/>
            <a:miter lim="8000"/>
            <a:headEnd len="sm" w="sm" type="none"/>
            <a:tailEnd len="sm" w="sm" type="none"/>
          </a:ln>
        </p:spPr>
      </p:pic>
      <p:sp>
        <p:nvSpPr>
          <p:cNvPr id="95" name="Google Shape;95;p19"/>
          <p:cNvSpPr txBox="1"/>
          <p:nvPr/>
        </p:nvSpPr>
        <p:spPr>
          <a:xfrm>
            <a:off x="6454500" y="2986700"/>
            <a:ext cx="2409900" cy="17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Ratios:</a:t>
            </a:r>
            <a:endParaRPr sz="1100"/>
          </a:p>
          <a:p>
            <a:pPr indent="0" lvl="0" marL="0" rtl="0" algn="l">
              <a:spcBef>
                <a:spcPts val="0"/>
              </a:spcBef>
              <a:spcAft>
                <a:spcPts val="0"/>
              </a:spcAft>
              <a:buNone/>
            </a:pPr>
            <a:r>
              <a:rPr lang="en" sz="1100"/>
              <a:t>2017:</a:t>
            </a:r>
            <a:endParaRPr sz="1100"/>
          </a:p>
          <a:p>
            <a:pPr indent="0" lvl="0" marL="0" rtl="0" algn="l">
              <a:spcBef>
                <a:spcPts val="0"/>
              </a:spcBef>
              <a:spcAft>
                <a:spcPts val="0"/>
              </a:spcAft>
              <a:buNone/>
            </a:pPr>
            <a:r>
              <a:rPr lang="en" sz="1100"/>
              <a:t>Entertainment: 2900 av views/video</a:t>
            </a:r>
            <a:endParaRPr sz="1100"/>
          </a:p>
          <a:p>
            <a:pPr indent="0" lvl="0" marL="0" rtl="0" algn="l">
              <a:spcBef>
                <a:spcPts val="0"/>
              </a:spcBef>
              <a:spcAft>
                <a:spcPts val="0"/>
              </a:spcAft>
              <a:buNone/>
            </a:pPr>
            <a:r>
              <a:rPr lang="en" sz="1100"/>
              <a:t>Music:  10,301 av views/video</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2018:</a:t>
            </a:r>
            <a:endParaRPr sz="1100"/>
          </a:p>
          <a:p>
            <a:pPr indent="0" lvl="0" marL="0" rtl="0" algn="l">
              <a:spcBef>
                <a:spcPts val="0"/>
              </a:spcBef>
              <a:spcAft>
                <a:spcPts val="0"/>
              </a:spcAft>
              <a:buNone/>
            </a:pPr>
            <a:r>
              <a:rPr lang="en" sz="1100">
                <a:solidFill>
                  <a:schemeClr val="dk1"/>
                </a:solidFill>
              </a:rPr>
              <a:t>Entertainment:  1886 av views/video</a:t>
            </a:r>
            <a:endParaRPr sz="1100">
              <a:solidFill>
                <a:schemeClr val="dk1"/>
              </a:solidFill>
            </a:endParaRPr>
          </a:p>
          <a:p>
            <a:pPr indent="0" lvl="0" marL="0" rtl="0" algn="l">
              <a:spcBef>
                <a:spcPts val="0"/>
              </a:spcBef>
              <a:spcAft>
                <a:spcPts val="0"/>
              </a:spcAft>
              <a:buNone/>
            </a:pPr>
            <a:r>
              <a:rPr lang="en" sz="1100">
                <a:solidFill>
                  <a:schemeClr val="dk1"/>
                </a:solidFill>
              </a:rPr>
              <a:t>Music:  13,394 av views/video</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Videos vs Average Views - Analysis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Mexican audience prefers to watch new content (more unique videos per category) than American audience </a:t>
            </a:r>
            <a:endParaRPr/>
          </a:p>
          <a:p>
            <a:pPr indent="-342900" lvl="0" marL="457200" rtl="0" algn="l">
              <a:spcBef>
                <a:spcPts val="0"/>
              </a:spcBef>
              <a:spcAft>
                <a:spcPts val="0"/>
              </a:spcAft>
              <a:buSzPts val="1800"/>
              <a:buChar char="●"/>
            </a:pPr>
            <a:r>
              <a:rPr lang="en"/>
              <a:t>American audiences watch same videos again and again (more average views per category)</a:t>
            </a:r>
            <a:endParaRPr/>
          </a:p>
          <a:p>
            <a:pPr indent="-342900" lvl="0" marL="457200" rtl="0" algn="l">
              <a:spcBef>
                <a:spcPts val="0"/>
              </a:spcBef>
              <a:spcAft>
                <a:spcPts val="0"/>
              </a:spcAft>
              <a:buSzPts val="1800"/>
              <a:buChar char="●"/>
            </a:pPr>
            <a:r>
              <a:rPr lang="en"/>
              <a:t>Even though there are more unique videos in Mexico dataframe, the average number of views (overall) is less than the USA</a:t>
            </a:r>
            <a:endParaRPr/>
          </a:p>
          <a:p>
            <a:pPr indent="-342900" lvl="0" marL="457200" rtl="0" algn="l">
              <a:spcBef>
                <a:spcPts val="0"/>
              </a:spcBef>
              <a:spcAft>
                <a:spcPts val="0"/>
              </a:spcAft>
              <a:buSzPts val="1800"/>
              <a:buChar char="●"/>
            </a:pPr>
            <a:r>
              <a:rPr lang="en"/>
              <a:t>Music category has the most average views every year in both countries </a:t>
            </a:r>
            <a:endParaRPr/>
          </a:p>
          <a:p>
            <a:pPr indent="-342900" lvl="0" marL="457200" rtl="0" algn="l">
              <a:spcBef>
                <a:spcPts val="0"/>
              </a:spcBef>
              <a:spcAft>
                <a:spcPts val="0"/>
              </a:spcAft>
              <a:buSzPts val="1800"/>
              <a:buChar char="●"/>
            </a:pPr>
            <a:r>
              <a:rPr lang="en"/>
              <a:t>Pets &amp; Animal category seems to be second to the Music in Mexico (average views)</a:t>
            </a:r>
            <a:endParaRPr/>
          </a:p>
          <a:p>
            <a:pPr indent="-342900" lvl="0" marL="457200" rtl="0" algn="l">
              <a:spcBef>
                <a:spcPts val="0"/>
              </a:spcBef>
              <a:spcAft>
                <a:spcPts val="0"/>
              </a:spcAft>
              <a:buSzPts val="1800"/>
              <a:buChar char="●"/>
            </a:pPr>
            <a:r>
              <a:rPr lang="en"/>
              <a:t>Film &amp; Animation is second in terms of average views in the USA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3126325" y="495675"/>
            <a:ext cx="5943600" cy="2495350"/>
          </a:xfrm>
          <a:prstGeom prst="rect">
            <a:avLst/>
          </a:prstGeom>
          <a:noFill/>
          <a:ln cap="flat" cmpd="sng" w="25400">
            <a:solidFill>
              <a:srgbClr val="000000"/>
            </a:solidFill>
            <a:prstDash val="solid"/>
            <a:miter lim="8000"/>
            <a:headEnd len="sm" w="sm" type="none"/>
            <a:tailEnd len="sm" w="sm" type="none"/>
          </a:ln>
        </p:spPr>
      </p:pic>
      <p:pic>
        <p:nvPicPr>
          <p:cNvPr id="107" name="Google Shape;107;p21"/>
          <p:cNvPicPr preferRelativeResize="0"/>
          <p:nvPr/>
        </p:nvPicPr>
        <p:blipFill>
          <a:blip r:embed="rId4">
            <a:alphaModFix/>
          </a:blip>
          <a:stretch>
            <a:fillRect/>
          </a:stretch>
        </p:blipFill>
        <p:spPr>
          <a:xfrm>
            <a:off x="152400" y="2717575"/>
            <a:ext cx="5197276" cy="2425925"/>
          </a:xfrm>
          <a:prstGeom prst="rect">
            <a:avLst/>
          </a:prstGeom>
          <a:noFill/>
          <a:ln cap="flat" cmpd="sng" w="25400">
            <a:solidFill>
              <a:srgbClr val="000000"/>
            </a:solidFill>
            <a:prstDash val="solid"/>
            <a:miter lim="8000"/>
            <a:headEnd len="sm" w="sm" type="none"/>
            <a:tailEnd len="sm" w="sm" type="none"/>
          </a:ln>
        </p:spPr>
      </p:pic>
      <p:sp>
        <p:nvSpPr>
          <p:cNvPr id="108" name="Google Shape;108;p21"/>
          <p:cNvSpPr txBox="1"/>
          <p:nvPr/>
        </p:nvSpPr>
        <p:spPr>
          <a:xfrm>
            <a:off x="0" y="300050"/>
            <a:ext cx="3000000" cy="17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700">
                <a:solidFill>
                  <a:schemeClr val="dk1"/>
                </a:solidFill>
              </a:rPr>
              <a:t>Year to Year Difference in Average Views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2017 - 2018</a:t>
            </a:r>
            <a:endParaRPr b="1"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