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95"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E762DF-A6B8-4D89-BE83-3DA6D27AE41A}">
          <p14:sldIdLst>
            <p14:sldId id="256"/>
            <p14:sldId id="272"/>
            <p14:sldId id="273"/>
            <p14:sldId id="274"/>
            <p14:sldId id="275"/>
            <p14:sldId id="276"/>
            <p14:sldId id="277"/>
            <p14:sldId id="278"/>
            <p14:sldId id="279"/>
            <p14:sldId id="280"/>
            <p14:sldId id="281"/>
            <p14:sldId id="282"/>
            <p14:sldId id="295"/>
            <p14:sldId id="283"/>
            <p14:sldId id="284"/>
            <p14:sldId id="285"/>
            <p14:sldId id="286"/>
            <p14:sldId id="287"/>
            <p14:sldId id="288"/>
            <p14:sldId id="289"/>
            <p14:sldId id="290"/>
            <p14:sldId id="291"/>
            <p14:sldId id="292"/>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1" autoAdjust="0"/>
    <p:restoredTop sz="94660"/>
  </p:normalViewPr>
  <p:slideViewPr>
    <p:cSldViewPr snapToGrid="0">
      <p:cViewPr varScale="1">
        <p:scale>
          <a:sx n="66" d="100"/>
          <a:sy n="66" d="100"/>
        </p:scale>
        <p:origin x="24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1235BB-060D-4B7F-AC47-8BF571F53C7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FF2537B-3691-4229-A523-BD2C3803972F}">
      <dgm:prSet/>
      <dgm:spPr/>
      <dgm:t>
        <a:bodyPr/>
        <a:lstStyle/>
        <a:p>
          <a:r>
            <a:rPr lang="en-US"/>
            <a:t>A definition: Definitions are sets of necessary conditions that are jointly sufficient.</a:t>
          </a:r>
        </a:p>
      </dgm:t>
    </dgm:pt>
    <dgm:pt modelId="{BE936E51-DA20-4901-B640-9478F2FF7468}" type="parTrans" cxnId="{AC528C4F-7EEC-4DA1-8EC1-C764B7B7806A}">
      <dgm:prSet/>
      <dgm:spPr/>
      <dgm:t>
        <a:bodyPr/>
        <a:lstStyle/>
        <a:p>
          <a:endParaRPr lang="en-US"/>
        </a:p>
      </dgm:t>
    </dgm:pt>
    <dgm:pt modelId="{FE72A2A7-029D-450B-8AA5-1C73BE2A4721}" type="sibTrans" cxnId="{AC528C4F-7EEC-4DA1-8EC1-C764B7B7806A}">
      <dgm:prSet/>
      <dgm:spPr/>
      <dgm:t>
        <a:bodyPr/>
        <a:lstStyle/>
        <a:p>
          <a:endParaRPr lang="en-US"/>
        </a:p>
      </dgm:t>
    </dgm:pt>
    <dgm:pt modelId="{E440E680-A55C-4E21-AE1D-883BDEA4771E}">
      <dgm:prSet/>
      <dgm:spPr/>
      <dgm:t>
        <a:bodyPr/>
        <a:lstStyle/>
        <a:p>
          <a:r>
            <a:rPr lang="en-US"/>
            <a:t>Bachelor ==  Man, unmarried.</a:t>
          </a:r>
        </a:p>
      </dgm:t>
    </dgm:pt>
    <dgm:pt modelId="{90972968-F544-431E-A6D5-6322AB8A148D}" type="parTrans" cxnId="{1034225C-582A-4E2B-82EA-0A4E7DAD6C39}">
      <dgm:prSet/>
      <dgm:spPr/>
      <dgm:t>
        <a:bodyPr/>
        <a:lstStyle/>
        <a:p>
          <a:endParaRPr lang="en-US"/>
        </a:p>
      </dgm:t>
    </dgm:pt>
    <dgm:pt modelId="{0E570878-717B-42CB-9A35-8A8F0798BDB5}" type="sibTrans" cxnId="{1034225C-582A-4E2B-82EA-0A4E7DAD6C39}">
      <dgm:prSet/>
      <dgm:spPr/>
      <dgm:t>
        <a:bodyPr/>
        <a:lstStyle/>
        <a:p>
          <a:endParaRPr lang="en-US"/>
        </a:p>
      </dgm:t>
    </dgm:pt>
    <dgm:pt modelId="{DDA66B94-4C52-4C58-ADC1-E27E0ECDDD5D}">
      <dgm:prSet/>
      <dgm:spPr/>
      <dgm:t>
        <a:bodyPr/>
        <a:lstStyle/>
        <a:p>
          <a:r>
            <a:rPr lang="en-US"/>
            <a:t>Every object is either within a category or not</a:t>
          </a:r>
        </a:p>
      </dgm:t>
    </dgm:pt>
    <dgm:pt modelId="{1DA2567C-F165-4B3F-BE80-9A366DDD3CCD}" type="parTrans" cxnId="{957AF16A-42E5-47FB-A68A-E4B53522F116}">
      <dgm:prSet/>
      <dgm:spPr/>
      <dgm:t>
        <a:bodyPr/>
        <a:lstStyle/>
        <a:p>
          <a:endParaRPr lang="en-US"/>
        </a:p>
      </dgm:t>
    </dgm:pt>
    <dgm:pt modelId="{20246294-1974-4512-90D9-09AE26720BAB}" type="sibTrans" cxnId="{957AF16A-42E5-47FB-A68A-E4B53522F116}">
      <dgm:prSet/>
      <dgm:spPr/>
      <dgm:t>
        <a:bodyPr/>
        <a:lstStyle/>
        <a:p>
          <a:endParaRPr lang="en-US"/>
        </a:p>
      </dgm:t>
    </dgm:pt>
    <dgm:pt modelId="{555288E2-C0FB-4A6D-86A3-9805C51B65E6}">
      <dgm:prSet/>
      <dgm:spPr/>
      <dgm:t>
        <a:bodyPr/>
        <a:lstStyle/>
        <a:p>
          <a:r>
            <a:rPr lang="en-US"/>
            <a:t>Implications</a:t>
          </a:r>
        </a:p>
      </dgm:t>
    </dgm:pt>
    <dgm:pt modelId="{57E2F26F-146A-4BC8-A95B-D00A0C0D143E}" type="parTrans" cxnId="{F8013656-B691-4EBE-B2A4-F627BF7E484B}">
      <dgm:prSet/>
      <dgm:spPr/>
      <dgm:t>
        <a:bodyPr/>
        <a:lstStyle/>
        <a:p>
          <a:endParaRPr lang="en-US"/>
        </a:p>
      </dgm:t>
    </dgm:pt>
    <dgm:pt modelId="{0831C0DB-EAA6-4C4F-81F8-D86F011E8F33}" type="sibTrans" cxnId="{F8013656-B691-4EBE-B2A4-F627BF7E484B}">
      <dgm:prSet/>
      <dgm:spPr/>
      <dgm:t>
        <a:bodyPr/>
        <a:lstStyle/>
        <a:p>
          <a:endParaRPr lang="en-US"/>
        </a:p>
      </dgm:t>
    </dgm:pt>
    <dgm:pt modelId="{BA3A7AA6-A5D5-4F61-9DF5-6DAEC06B7017}">
      <dgm:prSet/>
      <dgm:spPr/>
      <dgm:t>
        <a:bodyPr/>
        <a:lstStyle/>
        <a:p>
          <a:r>
            <a:rPr lang="en-US" dirty="0"/>
            <a:t>There are no different levels of category membership – all members are equivalent to others. </a:t>
          </a:r>
        </a:p>
      </dgm:t>
    </dgm:pt>
    <dgm:pt modelId="{D9BD5A50-E7C0-41DB-9B4E-F9409123F4EC}" type="parTrans" cxnId="{8FCAD6F9-415A-49CC-8440-388CF641A6D7}">
      <dgm:prSet/>
      <dgm:spPr/>
      <dgm:t>
        <a:bodyPr/>
        <a:lstStyle/>
        <a:p>
          <a:endParaRPr lang="en-US"/>
        </a:p>
      </dgm:t>
    </dgm:pt>
    <dgm:pt modelId="{D82CA415-1C22-4316-BD48-5A316C9131CD}" type="sibTrans" cxnId="{8FCAD6F9-415A-49CC-8440-388CF641A6D7}">
      <dgm:prSet/>
      <dgm:spPr/>
      <dgm:t>
        <a:bodyPr/>
        <a:lstStyle/>
        <a:p>
          <a:endParaRPr lang="en-US"/>
        </a:p>
      </dgm:t>
    </dgm:pt>
    <dgm:pt modelId="{FE4B1A7F-8B40-48E2-AFA5-ED8759703E6E}">
      <dgm:prSet/>
      <dgm:spPr/>
      <dgm:t>
        <a:bodyPr/>
        <a:lstStyle/>
        <a:p>
          <a:r>
            <a:rPr lang="en-US"/>
            <a:t>what is learned? The set of defining features! </a:t>
          </a:r>
        </a:p>
      </dgm:t>
    </dgm:pt>
    <dgm:pt modelId="{DB3A2581-54C9-4DDD-95C4-FC8A833EFCF0}" type="parTrans" cxnId="{AAC90119-21E7-40A9-944B-19D526159F3C}">
      <dgm:prSet/>
      <dgm:spPr/>
      <dgm:t>
        <a:bodyPr/>
        <a:lstStyle/>
        <a:p>
          <a:endParaRPr lang="en-US"/>
        </a:p>
      </dgm:t>
    </dgm:pt>
    <dgm:pt modelId="{C88B33F4-0729-400B-B035-67B3A3CFC8A5}" type="sibTrans" cxnId="{AAC90119-21E7-40A9-944B-19D526159F3C}">
      <dgm:prSet/>
      <dgm:spPr/>
      <dgm:t>
        <a:bodyPr/>
        <a:lstStyle/>
        <a:p>
          <a:endParaRPr lang="en-US"/>
        </a:p>
      </dgm:t>
    </dgm:pt>
    <dgm:pt modelId="{D1E44B06-FABB-422C-A8CE-C129DBED33E7}">
      <dgm:prSet/>
      <dgm:spPr/>
      <dgm:t>
        <a:bodyPr/>
        <a:lstStyle/>
        <a:p>
          <a:r>
            <a:rPr lang="en-US"/>
            <a:t>Advantage</a:t>
          </a:r>
        </a:p>
      </dgm:t>
    </dgm:pt>
    <dgm:pt modelId="{227DDC6D-5202-479E-94E0-8A0D7FBDA036}" type="parTrans" cxnId="{6827DC3C-02A8-4525-8D53-1CE410C13CD1}">
      <dgm:prSet/>
      <dgm:spPr/>
      <dgm:t>
        <a:bodyPr/>
        <a:lstStyle/>
        <a:p>
          <a:endParaRPr lang="en-US"/>
        </a:p>
      </dgm:t>
    </dgm:pt>
    <dgm:pt modelId="{7CDE0D1F-D6A3-4F73-9E7D-BADF2E55BBCE}" type="sibTrans" cxnId="{6827DC3C-02A8-4525-8D53-1CE410C13CD1}">
      <dgm:prSet/>
      <dgm:spPr/>
      <dgm:t>
        <a:bodyPr/>
        <a:lstStyle/>
        <a:p>
          <a:endParaRPr lang="en-US"/>
        </a:p>
      </dgm:t>
    </dgm:pt>
    <dgm:pt modelId="{1F24446D-9217-4936-A1FC-0506D4ECAD71}">
      <dgm:prSet/>
      <dgm:spPr/>
      <dgm:t>
        <a:bodyPr/>
        <a:lstStyle/>
        <a:p>
          <a:r>
            <a:rPr lang="en-US" dirty="0"/>
            <a:t>This classical view of concept structure / word meaning  has the advantage of supporting hierarchical structure and inheritance.</a:t>
          </a:r>
        </a:p>
      </dgm:t>
    </dgm:pt>
    <dgm:pt modelId="{ED87EA8B-1F1B-4564-8A11-C4BFCDBC1BE5}" type="parTrans" cxnId="{472C023F-A77F-4035-8038-66383ECEEDB8}">
      <dgm:prSet/>
      <dgm:spPr/>
      <dgm:t>
        <a:bodyPr/>
        <a:lstStyle/>
        <a:p>
          <a:endParaRPr lang="en-US"/>
        </a:p>
      </dgm:t>
    </dgm:pt>
    <dgm:pt modelId="{E4127AD2-8719-4891-9D3B-F74EAE08E55B}" type="sibTrans" cxnId="{472C023F-A77F-4035-8038-66383ECEEDB8}">
      <dgm:prSet/>
      <dgm:spPr/>
      <dgm:t>
        <a:bodyPr/>
        <a:lstStyle/>
        <a:p>
          <a:endParaRPr lang="en-US"/>
        </a:p>
      </dgm:t>
    </dgm:pt>
    <dgm:pt modelId="{44811ECF-D18B-4F7A-A873-CE12DCB09078}" type="pres">
      <dgm:prSet presAssocID="{5B1235BB-060D-4B7F-AC47-8BF571F53C75}" presName="Name0" presStyleCnt="0">
        <dgm:presLayoutVars>
          <dgm:dir/>
          <dgm:animLvl val="lvl"/>
          <dgm:resizeHandles val="exact"/>
        </dgm:presLayoutVars>
      </dgm:prSet>
      <dgm:spPr/>
    </dgm:pt>
    <dgm:pt modelId="{E4D695AF-073A-4B52-8236-CF86187E4BC1}" type="pres">
      <dgm:prSet presAssocID="{8FF2537B-3691-4229-A523-BD2C3803972F}" presName="linNode" presStyleCnt="0"/>
      <dgm:spPr/>
    </dgm:pt>
    <dgm:pt modelId="{BA32B3F1-7419-4396-892D-E4DA15AB477A}" type="pres">
      <dgm:prSet presAssocID="{8FF2537B-3691-4229-A523-BD2C3803972F}" presName="parentText" presStyleLbl="node1" presStyleIdx="0" presStyleCnt="3">
        <dgm:presLayoutVars>
          <dgm:chMax val="1"/>
          <dgm:bulletEnabled val="1"/>
        </dgm:presLayoutVars>
      </dgm:prSet>
      <dgm:spPr/>
    </dgm:pt>
    <dgm:pt modelId="{6D528B93-7098-49DB-99E6-EECDDB51E4BB}" type="pres">
      <dgm:prSet presAssocID="{8FF2537B-3691-4229-A523-BD2C3803972F}" presName="descendantText" presStyleLbl="alignAccFollowNode1" presStyleIdx="0" presStyleCnt="3">
        <dgm:presLayoutVars>
          <dgm:bulletEnabled val="1"/>
        </dgm:presLayoutVars>
      </dgm:prSet>
      <dgm:spPr/>
    </dgm:pt>
    <dgm:pt modelId="{423B0D7C-2C29-4D73-93C6-26999021F3FB}" type="pres">
      <dgm:prSet presAssocID="{FE72A2A7-029D-450B-8AA5-1C73BE2A4721}" presName="sp" presStyleCnt="0"/>
      <dgm:spPr/>
    </dgm:pt>
    <dgm:pt modelId="{1B89005C-34A4-4EF4-8B1A-048A1F56D098}" type="pres">
      <dgm:prSet presAssocID="{555288E2-C0FB-4A6D-86A3-9805C51B65E6}" presName="linNode" presStyleCnt="0"/>
      <dgm:spPr/>
    </dgm:pt>
    <dgm:pt modelId="{1522B43D-0F4C-471B-ADE4-4CE646717840}" type="pres">
      <dgm:prSet presAssocID="{555288E2-C0FB-4A6D-86A3-9805C51B65E6}" presName="parentText" presStyleLbl="node1" presStyleIdx="1" presStyleCnt="3">
        <dgm:presLayoutVars>
          <dgm:chMax val="1"/>
          <dgm:bulletEnabled val="1"/>
        </dgm:presLayoutVars>
      </dgm:prSet>
      <dgm:spPr/>
    </dgm:pt>
    <dgm:pt modelId="{08382D04-E23C-492C-A6A1-5C4112C7F98C}" type="pres">
      <dgm:prSet presAssocID="{555288E2-C0FB-4A6D-86A3-9805C51B65E6}" presName="descendantText" presStyleLbl="alignAccFollowNode1" presStyleIdx="1" presStyleCnt="3">
        <dgm:presLayoutVars>
          <dgm:bulletEnabled val="1"/>
        </dgm:presLayoutVars>
      </dgm:prSet>
      <dgm:spPr/>
    </dgm:pt>
    <dgm:pt modelId="{FEC06443-75B3-4AAF-A821-81944AA0EAC4}" type="pres">
      <dgm:prSet presAssocID="{0831C0DB-EAA6-4C4F-81F8-D86F011E8F33}" presName="sp" presStyleCnt="0"/>
      <dgm:spPr/>
    </dgm:pt>
    <dgm:pt modelId="{CCC1B428-AC64-48D6-9CE7-70A3FD8B70DA}" type="pres">
      <dgm:prSet presAssocID="{D1E44B06-FABB-422C-A8CE-C129DBED33E7}" presName="linNode" presStyleCnt="0"/>
      <dgm:spPr/>
    </dgm:pt>
    <dgm:pt modelId="{BFE920E5-6900-460D-A624-6203162ECCEF}" type="pres">
      <dgm:prSet presAssocID="{D1E44B06-FABB-422C-A8CE-C129DBED33E7}" presName="parentText" presStyleLbl="node1" presStyleIdx="2" presStyleCnt="3">
        <dgm:presLayoutVars>
          <dgm:chMax val="1"/>
          <dgm:bulletEnabled val="1"/>
        </dgm:presLayoutVars>
      </dgm:prSet>
      <dgm:spPr/>
    </dgm:pt>
    <dgm:pt modelId="{F1301C7F-C871-4A93-896F-BCD6EF22E6E1}" type="pres">
      <dgm:prSet presAssocID="{D1E44B06-FABB-422C-A8CE-C129DBED33E7}" presName="descendantText" presStyleLbl="alignAccFollowNode1" presStyleIdx="2" presStyleCnt="3">
        <dgm:presLayoutVars>
          <dgm:bulletEnabled val="1"/>
        </dgm:presLayoutVars>
      </dgm:prSet>
      <dgm:spPr/>
    </dgm:pt>
  </dgm:ptLst>
  <dgm:cxnLst>
    <dgm:cxn modelId="{AAC90119-21E7-40A9-944B-19D526159F3C}" srcId="{555288E2-C0FB-4A6D-86A3-9805C51B65E6}" destId="{FE4B1A7F-8B40-48E2-AFA5-ED8759703E6E}" srcOrd="1" destOrd="0" parTransId="{DB3A2581-54C9-4DDD-95C4-FC8A833EFCF0}" sibTransId="{C88B33F4-0729-400B-B035-67B3A3CFC8A5}"/>
    <dgm:cxn modelId="{232FAA35-9ACA-4992-B94B-D366231179DE}" type="presOf" srcId="{5B1235BB-060D-4B7F-AC47-8BF571F53C75}" destId="{44811ECF-D18B-4F7A-A873-CE12DCB09078}" srcOrd="0" destOrd="0" presId="urn:microsoft.com/office/officeart/2005/8/layout/vList5"/>
    <dgm:cxn modelId="{E7FAEA39-8408-484B-8183-988470AD73C9}" type="presOf" srcId="{BA3A7AA6-A5D5-4F61-9DF5-6DAEC06B7017}" destId="{08382D04-E23C-492C-A6A1-5C4112C7F98C}" srcOrd="0" destOrd="0" presId="urn:microsoft.com/office/officeart/2005/8/layout/vList5"/>
    <dgm:cxn modelId="{6827DC3C-02A8-4525-8D53-1CE410C13CD1}" srcId="{5B1235BB-060D-4B7F-AC47-8BF571F53C75}" destId="{D1E44B06-FABB-422C-A8CE-C129DBED33E7}" srcOrd="2" destOrd="0" parTransId="{227DDC6D-5202-479E-94E0-8A0D7FBDA036}" sibTransId="{7CDE0D1F-D6A3-4F73-9E7D-BADF2E55BBCE}"/>
    <dgm:cxn modelId="{472C023F-A77F-4035-8038-66383ECEEDB8}" srcId="{D1E44B06-FABB-422C-A8CE-C129DBED33E7}" destId="{1F24446D-9217-4936-A1FC-0506D4ECAD71}" srcOrd="0" destOrd="0" parTransId="{ED87EA8B-1F1B-4564-8A11-C4BFCDBC1BE5}" sibTransId="{E4127AD2-8719-4891-9D3B-F74EAE08E55B}"/>
    <dgm:cxn modelId="{1034225C-582A-4E2B-82EA-0A4E7DAD6C39}" srcId="{8FF2537B-3691-4229-A523-BD2C3803972F}" destId="{E440E680-A55C-4E21-AE1D-883BDEA4771E}" srcOrd="0" destOrd="0" parTransId="{90972968-F544-431E-A6D5-6322AB8A148D}" sibTransId="{0E570878-717B-42CB-9A35-8A8F0798BDB5}"/>
    <dgm:cxn modelId="{957AF16A-42E5-47FB-A68A-E4B53522F116}" srcId="{8FF2537B-3691-4229-A523-BD2C3803972F}" destId="{DDA66B94-4C52-4C58-ADC1-E27E0ECDDD5D}" srcOrd="1" destOrd="0" parTransId="{1DA2567C-F165-4B3F-BE80-9A366DDD3CCD}" sibTransId="{20246294-1974-4512-90D9-09AE26720BAB}"/>
    <dgm:cxn modelId="{AC528C4F-7EEC-4DA1-8EC1-C764B7B7806A}" srcId="{5B1235BB-060D-4B7F-AC47-8BF571F53C75}" destId="{8FF2537B-3691-4229-A523-BD2C3803972F}" srcOrd="0" destOrd="0" parTransId="{BE936E51-DA20-4901-B640-9478F2FF7468}" sibTransId="{FE72A2A7-029D-450B-8AA5-1C73BE2A4721}"/>
    <dgm:cxn modelId="{F8013656-B691-4EBE-B2A4-F627BF7E484B}" srcId="{5B1235BB-060D-4B7F-AC47-8BF571F53C75}" destId="{555288E2-C0FB-4A6D-86A3-9805C51B65E6}" srcOrd="1" destOrd="0" parTransId="{57E2F26F-146A-4BC8-A95B-D00A0C0D143E}" sibTransId="{0831C0DB-EAA6-4C4F-81F8-D86F011E8F33}"/>
    <dgm:cxn modelId="{C826E281-31C7-4AA9-A27D-63EBEC3310CE}" type="presOf" srcId="{8FF2537B-3691-4229-A523-BD2C3803972F}" destId="{BA32B3F1-7419-4396-892D-E4DA15AB477A}" srcOrd="0" destOrd="0" presId="urn:microsoft.com/office/officeart/2005/8/layout/vList5"/>
    <dgm:cxn modelId="{D99E1D91-9093-4851-8C42-476CB013B89D}" type="presOf" srcId="{FE4B1A7F-8B40-48E2-AFA5-ED8759703E6E}" destId="{08382D04-E23C-492C-A6A1-5C4112C7F98C}" srcOrd="0" destOrd="1" presId="urn:microsoft.com/office/officeart/2005/8/layout/vList5"/>
    <dgm:cxn modelId="{1C8D77D6-CC27-4D3E-816B-756CB9623741}" type="presOf" srcId="{DDA66B94-4C52-4C58-ADC1-E27E0ECDDD5D}" destId="{6D528B93-7098-49DB-99E6-EECDDB51E4BB}" srcOrd="0" destOrd="1" presId="urn:microsoft.com/office/officeart/2005/8/layout/vList5"/>
    <dgm:cxn modelId="{2AF616D7-4652-453A-95E8-02C561E6BC1A}" type="presOf" srcId="{E440E680-A55C-4E21-AE1D-883BDEA4771E}" destId="{6D528B93-7098-49DB-99E6-EECDDB51E4BB}" srcOrd="0" destOrd="0" presId="urn:microsoft.com/office/officeart/2005/8/layout/vList5"/>
    <dgm:cxn modelId="{AE273AE3-2060-4051-BB32-217EAF1A7D88}" type="presOf" srcId="{555288E2-C0FB-4A6D-86A3-9805C51B65E6}" destId="{1522B43D-0F4C-471B-ADE4-4CE646717840}" srcOrd="0" destOrd="0" presId="urn:microsoft.com/office/officeart/2005/8/layout/vList5"/>
    <dgm:cxn modelId="{7750D2E5-7AA8-4A98-931E-8F3985F285E3}" type="presOf" srcId="{1F24446D-9217-4936-A1FC-0506D4ECAD71}" destId="{F1301C7F-C871-4A93-896F-BCD6EF22E6E1}" srcOrd="0" destOrd="0" presId="urn:microsoft.com/office/officeart/2005/8/layout/vList5"/>
    <dgm:cxn modelId="{11BFCFF9-683B-4D3B-811E-588B59E9400B}" type="presOf" srcId="{D1E44B06-FABB-422C-A8CE-C129DBED33E7}" destId="{BFE920E5-6900-460D-A624-6203162ECCEF}" srcOrd="0" destOrd="0" presId="urn:microsoft.com/office/officeart/2005/8/layout/vList5"/>
    <dgm:cxn modelId="{8FCAD6F9-415A-49CC-8440-388CF641A6D7}" srcId="{555288E2-C0FB-4A6D-86A3-9805C51B65E6}" destId="{BA3A7AA6-A5D5-4F61-9DF5-6DAEC06B7017}" srcOrd="0" destOrd="0" parTransId="{D9BD5A50-E7C0-41DB-9B4E-F9409123F4EC}" sibTransId="{D82CA415-1C22-4316-BD48-5A316C9131CD}"/>
    <dgm:cxn modelId="{390DE1FB-FB0F-4B53-8D79-46D5E5B2D035}" type="presParOf" srcId="{44811ECF-D18B-4F7A-A873-CE12DCB09078}" destId="{E4D695AF-073A-4B52-8236-CF86187E4BC1}" srcOrd="0" destOrd="0" presId="urn:microsoft.com/office/officeart/2005/8/layout/vList5"/>
    <dgm:cxn modelId="{FAC83F1F-3050-4E76-99C0-20F75889624F}" type="presParOf" srcId="{E4D695AF-073A-4B52-8236-CF86187E4BC1}" destId="{BA32B3F1-7419-4396-892D-E4DA15AB477A}" srcOrd="0" destOrd="0" presId="urn:microsoft.com/office/officeart/2005/8/layout/vList5"/>
    <dgm:cxn modelId="{057309BB-233A-453B-85EC-43F1B1D48BBA}" type="presParOf" srcId="{E4D695AF-073A-4B52-8236-CF86187E4BC1}" destId="{6D528B93-7098-49DB-99E6-EECDDB51E4BB}" srcOrd="1" destOrd="0" presId="urn:microsoft.com/office/officeart/2005/8/layout/vList5"/>
    <dgm:cxn modelId="{2033F5DE-AF4B-43C5-8459-53AE11A2AC02}" type="presParOf" srcId="{44811ECF-D18B-4F7A-A873-CE12DCB09078}" destId="{423B0D7C-2C29-4D73-93C6-26999021F3FB}" srcOrd="1" destOrd="0" presId="urn:microsoft.com/office/officeart/2005/8/layout/vList5"/>
    <dgm:cxn modelId="{03A419FC-EFFA-409D-9201-BC1587A3E6E2}" type="presParOf" srcId="{44811ECF-D18B-4F7A-A873-CE12DCB09078}" destId="{1B89005C-34A4-4EF4-8B1A-048A1F56D098}" srcOrd="2" destOrd="0" presId="urn:microsoft.com/office/officeart/2005/8/layout/vList5"/>
    <dgm:cxn modelId="{C7E96ED7-7CCF-474A-9C3B-BFDD4574A126}" type="presParOf" srcId="{1B89005C-34A4-4EF4-8B1A-048A1F56D098}" destId="{1522B43D-0F4C-471B-ADE4-4CE646717840}" srcOrd="0" destOrd="0" presId="urn:microsoft.com/office/officeart/2005/8/layout/vList5"/>
    <dgm:cxn modelId="{7132A7F7-C61E-4BCA-9EE9-9A9685DAB2D2}" type="presParOf" srcId="{1B89005C-34A4-4EF4-8B1A-048A1F56D098}" destId="{08382D04-E23C-492C-A6A1-5C4112C7F98C}" srcOrd="1" destOrd="0" presId="urn:microsoft.com/office/officeart/2005/8/layout/vList5"/>
    <dgm:cxn modelId="{95BBD8F4-2874-409A-BA94-9F26954C7379}" type="presParOf" srcId="{44811ECF-D18B-4F7A-A873-CE12DCB09078}" destId="{FEC06443-75B3-4AAF-A821-81944AA0EAC4}" srcOrd="3" destOrd="0" presId="urn:microsoft.com/office/officeart/2005/8/layout/vList5"/>
    <dgm:cxn modelId="{79FBAAE3-A858-4808-BC6C-998DFDDBED42}" type="presParOf" srcId="{44811ECF-D18B-4F7A-A873-CE12DCB09078}" destId="{CCC1B428-AC64-48D6-9CE7-70A3FD8B70DA}" srcOrd="4" destOrd="0" presId="urn:microsoft.com/office/officeart/2005/8/layout/vList5"/>
    <dgm:cxn modelId="{4315C729-D7D7-4419-917E-77E33BECF250}" type="presParOf" srcId="{CCC1B428-AC64-48D6-9CE7-70A3FD8B70DA}" destId="{BFE920E5-6900-460D-A624-6203162ECCEF}" srcOrd="0" destOrd="0" presId="urn:microsoft.com/office/officeart/2005/8/layout/vList5"/>
    <dgm:cxn modelId="{156BF1FE-B991-4D75-A23F-66EEE729E93C}" type="presParOf" srcId="{CCC1B428-AC64-48D6-9CE7-70A3FD8B70DA}" destId="{F1301C7F-C871-4A93-896F-BCD6EF22E6E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24DC5-B257-4275-8E5D-9E2188D6CC6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72FFB975-A733-46B5-8CC7-23499118C928}">
      <dgm:prSet/>
      <dgm:spPr/>
      <dgm:t>
        <a:bodyPr/>
        <a:lstStyle/>
        <a:p>
          <a:r>
            <a:rPr lang="en-US"/>
            <a:t>Dog: a member of the canine species, that is domesticated. Useful for AI. Can inherit the default features of the canine class, add a few exceptions if non-default. </a:t>
          </a:r>
        </a:p>
      </dgm:t>
    </dgm:pt>
    <dgm:pt modelId="{1FE181E6-D8A1-470C-A200-0DD849BF760E}" type="parTrans" cxnId="{4AEC6550-30FC-47A6-9A9E-06D1F5C981DD}">
      <dgm:prSet/>
      <dgm:spPr/>
      <dgm:t>
        <a:bodyPr/>
        <a:lstStyle/>
        <a:p>
          <a:endParaRPr lang="en-US"/>
        </a:p>
      </dgm:t>
    </dgm:pt>
    <dgm:pt modelId="{F6E4FA3E-BA27-4F03-B3A5-0BE4D25A6D0D}" type="sibTrans" cxnId="{4AEC6550-30FC-47A6-9A9E-06D1F5C981DD}">
      <dgm:prSet/>
      <dgm:spPr/>
      <dgm:t>
        <a:bodyPr/>
        <a:lstStyle/>
        <a:p>
          <a:endParaRPr lang="en-US"/>
        </a:p>
      </dgm:t>
    </dgm:pt>
    <dgm:pt modelId="{6D73199D-11F5-4D94-BFFF-C5BFCA22812E}">
      <dgm:prSet/>
      <dgm:spPr/>
      <dgm:t>
        <a:bodyPr/>
        <a:lstStyle/>
        <a:p>
          <a:r>
            <a:rPr lang="en-US"/>
            <a:t>Flesh out: Define canine (then mammal, vertebrate, animal, organism, etc’ in the taxonomy).</a:t>
          </a:r>
        </a:p>
      </dgm:t>
    </dgm:pt>
    <dgm:pt modelId="{C79FAA1A-607F-4D9B-A8C0-2E9848C4C005}" type="parTrans" cxnId="{B198F1FF-AF1A-4DBE-9C43-737527EC9BE1}">
      <dgm:prSet/>
      <dgm:spPr/>
      <dgm:t>
        <a:bodyPr/>
        <a:lstStyle/>
        <a:p>
          <a:endParaRPr lang="en-US"/>
        </a:p>
      </dgm:t>
    </dgm:pt>
    <dgm:pt modelId="{E47DE9C2-09FD-422D-82E0-FC4846B919B5}" type="sibTrans" cxnId="{B198F1FF-AF1A-4DBE-9C43-737527EC9BE1}">
      <dgm:prSet/>
      <dgm:spPr/>
      <dgm:t>
        <a:bodyPr/>
        <a:lstStyle/>
        <a:p>
          <a:endParaRPr lang="en-US"/>
        </a:p>
      </dgm:t>
    </dgm:pt>
    <dgm:pt modelId="{33CF92D2-D9CD-41F9-95BF-C1BA81236ABB}">
      <dgm:prSet/>
      <dgm:spPr/>
      <dgm:t>
        <a:bodyPr/>
        <a:lstStyle/>
        <a:p>
          <a:r>
            <a:rPr lang="en-US"/>
            <a:t>Add some reference to visual features</a:t>
          </a:r>
        </a:p>
      </dgm:t>
    </dgm:pt>
    <dgm:pt modelId="{11D82DCA-E8A7-4EF7-A683-46051579189D}" type="parTrans" cxnId="{8E0B6598-8535-41AE-B0F4-BF826970FAFC}">
      <dgm:prSet/>
      <dgm:spPr/>
      <dgm:t>
        <a:bodyPr/>
        <a:lstStyle/>
        <a:p>
          <a:endParaRPr lang="en-US"/>
        </a:p>
      </dgm:t>
    </dgm:pt>
    <dgm:pt modelId="{86C251D9-EDD0-403B-B349-3A5C5997B0AE}" type="sibTrans" cxnId="{8E0B6598-8535-41AE-B0F4-BF826970FAFC}">
      <dgm:prSet/>
      <dgm:spPr/>
      <dgm:t>
        <a:bodyPr/>
        <a:lstStyle/>
        <a:p>
          <a:endParaRPr lang="en-US"/>
        </a:p>
      </dgm:t>
    </dgm:pt>
    <dgm:pt modelId="{AE7C81B5-1690-405F-99B8-52BFD4402309}">
      <dgm:prSet/>
      <dgm:spPr/>
      <dgm:t>
        <a:bodyPr/>
        <a:lstStyle/>
        <a:p>
          <a:r>
            <a:rPr lang="en-US"/>
            <a:t>Anderson’s propositional representations captured this sort of attempt</a:t>
          </a:r>
        </a:p>
      </dgm:t>
    </dgm:pt>
    <dgm:pt modelId="{C81F640B-0FED-4671-964C-E089ED77E867}" type="parTrans" cxnId="{AA09FDCC-701B-491D-8FB8-AE1BD0654ABA}">
      <dgm:prSet/>
      <dgm:spPr/>
      <dgm:t>
        <a:bodyPr/>
        <a:lstStyle/>
        <a:p>
          <a:endParaRPr lang="en-US"/>
        </a:p>
      </dgm:t>
    </dgm:pt>
    <dgm:pt modelId="{96A0A49E-2EDF-460E-B13D-E0E96123B3E7}" type="sibTrans" cxnId="{AA09FDCC-701B-491D-8FB8-AE1BD0654ABA}">
      <dgm:prSet/>
      <dgm:spPr/>
      <dgm:t>
        <a:bodyPr/>
        <a:lstStyle/>
        <a:p>
          <a:endParaRPr lang="en-US"/>
        </a:p>
      </dgm:t>
    </dgm:pt>
    <dgm:pt modelId="{434F540C-4F9A-4D73-B1BC-9B4D1B128CAF}" type="pres">
      <dgm:prSet presAssocID="{38624DC5-B257-4275-8E5D-9E2188D6CC6C}" presName="outerComposite" presStyleCnt="0">
        <dgm:presLayoutVars>
          <dgm:chMax val="5"/>
          <dgm:dir/>
          <dgm:resizeHandles val="exact"/>
        </dgm:presLayoutVars>
      </dgm:prSet>
      <dgm:spPr/>
    </dgm:pt>
    <dgm:pt modelId="{D942A88C-B278-4A78-B888-75C0EA9E341A}" type="pres">
      <dgm:prSet presAssocID="{38624DC5-B257-4275-8E5D-9E2188D6CC6C}" presName="dummyMaxCanvas" presStyleCnt="0">
        <dgm:presLayoutVars/>
      </dgm:prSet>
      <dgm:spPr/>
    </dgm:pt>
    <dgm:pt modelId="{8F1E936A-AE5C-4F58-A925-7D690D5A2894}" type="pres">
      <dgm:prSet presAssocID="{38624DC5-B257-4275-8E5D-9E2188D6CC6C}" presName="FourNodes_1" presStyleLbl="node1" presStyleIdx="0" presStyleCnt="4">
        <dgm:presLayoutVars>
          <dgm:bulletEnabled val="1"/>
        </dgm:presLayoutVars>
      </dgm:prSet>
      <dgm:spPr/>
    </dgm:pt>
    <dgm:pt modelId="{8432FF5D-44EE-4406-B2EE-9B095DD19B4E}" type="pres">
      <dgm:prSet presAssocID="{38624DC5-B257-4275-8E5D-9E2188D6CC6C}" presName="FourNodes_2" presStyleLbl="node1" presStyleIdx="1" presStyleCnt="4">
        <dgm:presLayoutVars>
          <dgm:bulletEnabled val="1"/>
        </dgm:presLayoutVars>
      </dgm:prSet>
      <dgm:spPr/>
    </dgm:pt>
    <dgm:pt modelId="{3EF9F3B3-A2C6-4BFF-9996-ED877BE7D8D6}" type="pres">
      <dgm:prSet presAssocID="{38624DC5-B257-4275-8E5D-9E2188D6CC6C}" presName="FourNodes_3" presStyleLbl="node1" presStyleIdx="2" presStyleCnt="4">
        <dgm:presLayoutVars>
          <dgm:bulletEnabled val="1"/>
        </dgm:presLayoutVars>
      </dgm:prSet>
      <dgm:spPr/>
    </dgm:pt>
    <dgm:pt modelId="{F70F5806-DA3B-4BF3-B90F-DF0ABEE8C9F2}" type="pres">
      <dgm:prSet presAssocID="{38624DC5-B257-4275-8E5D-9E2188D6CC6C}" presName="FourNodes_4" presStyleLbl="node1" presStyleIdx="3" presStyleCnt="4">
        <dgm:presLayoutVars>
          <dgm:bulletEnabled val="1"/>
        </dgm:presLayoutVars>
      </dgm:prSet>
      <dgm:spPr/>
    </dgm:pt>
    <dgm:pt modelId="{9CA163A2-2C44-47AF-A9B6-064D56B6FFB9}" type="pres">
      <dgm:prSet presAssocID="{38624DC5-B257-4275-8E5D-9E2188D6CC6C}" presName="FourConn_1-2" presStyleLbl="fgAccFollowNode1" presStyleIdx="0" presStyleCnt="3">
        <dgm:presLayoutVars>
          <dgm:bulletEnabled val="1"/>
        </dgm:presLayoutVars>
      </dgm:prSet>
      <dgm:spPr/>
    </dgm:pt>
    <dgm:pt modelId="{51348E2C-74C7-449D-A337-43B078A0207D}" type="pres">
      <dgm:prSet presAssocID="{38624DC5-B257-4275-8E5D-9E2188D6CC6C}" presName="FourConn_2-3" presStyleLbl="fgAccFollowNode1" presStyleIdx="1" presStyleCnt="3">
        <dgm:presLayoutVars>
          <dgm:bulletEnabled val="1"/>
        </dgm:presLayoutVars>
      </dgm:prSet>
      <dgm:spPr/>
    </dgm:pt>
    <dgm:pt modelId="{B67E2468-5B4D-48DD-BA22-B30EECBEED83}" type="pres">
      <dgm:prSet presAssocID="{38624DC5-B257-4275-8E5D-9E2188D6CC6C}" presName="FourConn_3-4" presStyleLbl="fgAccFollowNode1" presStyleIdx="2" presStyleCnt="3">
        <dgm:presLayoutVars>
          <dgm:bulletEnabled val="1"/>
        </dgm:presLayoutVars>
      </dgm:prSet>
      <dgm:spPr/>
    </dgm:pt>
    <dgm:pt modelId="{5F993F3B-C3E5-4461-AAF9-1D12763D17E1}" type="pres">
      <dgm:prSet presAssocID="{38624DC5-B257-4275-8E5D-9E2188D6CC6C}" presName="FourNodes_1_text" presStyleLbl="node1" presStyleIdx="3" presStyleCnt="4">
        <dgm:presLayoutVars>
          <dgm:bulletEnabled val="1"/>
        </dgm:presLayoutVars>
      </dgm:prSet>
      <dgm:spPr/>
    </dgm:pt>
    <dgm:pt modelId="{CB0C4003-1B36-48B2-82A7-2FDB1B1E5067}" type="pres">
      <dgm:prSet presAssocID="{38624DC5-B257-4275-8E5D-9E2188D6CC6C}" presName="FourNodes_2_text" presStyleLbl="node1" presStyleIdx="3" presStyleCnt="4">
        <dgm:presLayoutVars>
          <dgm:bulletEnabled val="1"/>
        </dgm:presLayoutVars>
      </dgm:prSet>
      <dgm:spPr/>
    </dgm:pt>
    <dgm:pt modelId="{F48133BB-E572-4394-B81E-8F6322309B78}" type="pres">
      <dgm:prSet presAssocID="{38624DC5-B257-4275-8E5D-9E2188D6CC6C}" presName="FourNodes_3_text" presStyleLbl="node1" presStyleIdx="3" presStyleCnt="4">
        <dgm:presLayoutVars>
          <dgm:bulletEnabled val="1"/>
        </dgm:presLayoutVars>
      </dgm:prSet>
      <dgm:spPr/>
    </dgm:pt>
    <dgm:pt modelId="{143E869C-4D3D-42DD-AC94-2A3D3B14BCCB}" type="pres">
      <dgm:prSet presAssocID="{38624DC5-B257-4275-8E5D-9E2188D6CC6C}" presName="FourNodes_4_text" presStyleLbl="node1" presStyleIdx="3" presStyleCnt="4">
        <dgm:presLayoutVars>
          <dgm:bulletEnabled val="1"/>
        </dgm:presLayoutVars>
      </dgm:prSet>
      <dgm:spPr/>
    </dgm:pt>
  </dgm:ptLst>
  <dgm:cxnLst>
    <dgm:cxn modelId="{6B36F508-04EE-44A4-9DAF-BDC819B6CFB7}" type="presOf" srcId="{AE7C81B5-1690-405F-99B8-52BFD4402309}" destId="{F70F5806-DA3B-4BF3-B90F-DF0ABEE8C9F2}" srcOrd="0" destOrd="0" presId="urn:microsoft.com/office/officeart/2005/8/layout/vProcess5"/>
    <dgm:cxn modelId="{E3002D1F-CB2D-401A-8045-64AE6F48B8A1}" type="presOf" srcId="{33CF92D2-D9CD-41F9-95BF-C1BA81236ABB}" destId="{3EF9F3B3-A2C6-4BFF-9996-ED877BE7D8D6}" srcOrd="0" destOrd="0" presId="urn:microsoft.com/office/officeart/2005/8/layout/vProcess5"/>
    <dgm:cxn modelId="{1BCF8E44-2B50-492F-9A7B-9322ACF7752A}" type="presOf" srcId="{F6E4FA3E-BA27-4F03-B3A5-0BE4D25A6D0D}" destId="{9CA163A2-2C44-47AF-A9B6-064D56B6FFB9}" srcOrd="0" destOrd="0" presId="urn:microsoft.com/office/officeart/2005/8/layout/vProcess5"/>
    <dgm:cxn modelId="{705A9048-40AC-4346-A654-9D0CB2C91928}" type="presOf" srcId="{33CF92D2-D9CD-41F9-95BF-C1BA81236ABB}" destId="{F48133BB-E572-4394-B81E-8F6322309B78}" srcOrd="1" destOrd="0" presId="urn:microsoft.com/office/officeart/2005/8/layout/vProcess5"/>
    <dgm:cxn modelId="{4AEC6550-30FC-47A6-9A9E-06D1F5C981DD}" srcId="{38624DC5-B257-4275-8E5D-9E2188D6CC6C}" destId="{72FFB975-A733-46B5-8CC7-23499118C928}" srcOrd="0" destOrd="0" parTransId="{1FE181E6-D8A1-470C-A200-0DD849BF760E}" sibTransId="{F6E4FA3E-BA27-4F03-B3A5-0BE4D25A6D0D}"/>
    <dgm:cxn modelId="{85C8C753-647F-4900-BFC6-CF0E624A7BC0}" type="presOf" srcId="{86C251D9-EDD0-403B-B349-3A5C5997B0AE}" destId="{B67E2468-5B4D-48DD-BA22-B30EECBEED83}" srcOrd="0" destOrd="0" presId="urn:microsoft.com/office/officeart/2005/8/layout/vProcess5"/>
    <dgm:cxn modelId="{31169655-8C9F-4FA3-B100-3A07401008C5}" type="presOf" srcId="{72FFB975-A733-46B5-8CC7-23499118C928}" destId="{5F993F3B-C3E5-4461-AAF9-1D12763D17E1}" srcOrd="1" destOrd="0" presId="urn:microsoft.com/office/officeart/2005/8/layout/vProcess5"/>
    <dgm:cxn modelId="{8E0B6598-8535-41AE-B0F4-BF826970FAFC}" srcId="{38624DC5-B257-4275-8E5D-9E2188D6CC6C}" destId="{33CF92D2-D9CD-41F9-95BF-C1BA81236ABB}" srcOrd="2" destOrd="0" parTransId="{11D82DCA-E8A7-4EF7-A683-46051579189D}" sibTransId="{86C251D9-EDD0-403B-B349-3A5C5997B0AE}"/>
    <dgm:cxn modelId="{13667FAC-7392-4445-90D7-CAE62C5E4509}" type="presOf" srcId="{72FFB975-A733-46B5-8CC7-23499118C928}" destId="{8F1E936A-AE5C-4F58-A925-7D690D5A2894}" srcOrd="0" destOrd="0" presId="urn:microsoft.com/office/officeart/2005/8/layout/vProcess5"/>
    <dgm:cxn modelId="{AFCFCBBA-A963-490B-BAC6-4D265F820D7D}" type="presOf" srcId="{6D73199D-11F5-4D94-BFFF-C5BFCA22812E}" destId="{CB0C4003-1B36-48B2-82A7-2FDB1B1E5067}" srcOrd="1" destOrd="0" presId="urn:microsoft.com/office/officeart/2005/8/layout/vProcess5"/>
    <dgm:cxn modelId="{DF42EABE-1B62-4E3E-9103-9D036BA39843}" type="presOf" srcId="{E47DE9C2-09FD-422D-82E0-FC4846B919B5}" destId="{51348E2C-74C7-449D-A337-43B078A0207D}" srcOrd="0" destOrd="0" presId="urn:microsoft.com/office/officeart/2005/8/layout/vProcess5"/>
    <dgm:cxn modelId="{AA09FDCC-701B-491D-8FB8-AE1BD0654ABA}" srcId="{38624DC5-B257-4275-8E5D-9E2188D6CC6C}" destId="{AE7C81B5-1690-405F-99B8-52BFD4402309}" srcOrd="3" destOrd="0" parTransId="{C81F640B-0FED-4671-964C-E089ED77E867}" sibTransId="{96A0A49E-2EDF-460E-B13D-E0E96123B3E7}"/>
    <dgm:cxn modelId="{9CD953D4-54D0-420E-9E86-50F9E5532422}" type="presOf" srcId="{6D73199D-11F5-4D94-BFFF-C5BFCA22812E}" destId="{8432FF5D-44EE-4406-B2EE-9B095DD19B4E}" srcOrd="0" destOrd="0" presId="urn:microsoft.com/office/officeart/2005/8/layout/vProcess5"/>
    <dgm:cxn modelId="{712F8BDC-26C1-4A0C-82B2-8BDA9E4EF71C}" type="presOf" srcId="{38624DC5-B257-4275-8E5D-9E2188D6CC6C}" destId="{434F540C-4F9A-4D73-B1BC-9B4D1B128CAF}" srcOrd="0" destOrd="0" presId="urn:microsoft.com/office/officeart/2005/8/layout/vProcess5"/>
    <dgm:cxn modelId="{B6C5ADFE-4D0D-4896-87AD-C9589CC37070}" type="presOf" srcId="{AE7C81B5-1690-405F-99B8-52BFD4402309}" destId="{143E869C-4D3D-42DD-AC94-2A3D3B14BCCB}" srcOrd="1" destOrd="0" presId="urn:microsoft.com/office/officeart/2005/8/layout/vProcess5"/>
    <dgm:cxn modelId="{B198F1FF-AF1A-4DBE-9C43-737527EC9BE1}" srcId="{38624DC5-B257-4275-8E5D-9E2188D6CC6C}" destId="{6D73199D-11F5-4D94-BFFF-C5BFCA22812E}" srcOrd="1" destOrd="0" parTransId="{C79FAA1A-607F-4D9B-A8C0-2E9848C4C005}" sibTransId="{E47DE9C2-09FD-422D-82E0-FC4846B919B5}"/>
    <dgm:cxn modelId="{6C0D6DA4-3E71-49AF-BE11-59F206C93028}" type="presParOf" srcId="{434F540C-4F9A-4D73-B1BC-9B4D1B128CAF}" destId="{D942A88C-B278-4A78-B888-75C0EA9E341A}" srcOrd="0" destOrd="0" presId="urn:microsoft.com/office/officeart/2005/8/layout/vProcess5"/>
    <dgm:cxn modelId="{3E9A90DB-9959-4455-B768-502E29DC6EBD}" type="presParOf" srcId="{434F540C-4F9A-4D73-B1BC-9B4D1B128CAF}" destId="{8F1E936A-AE5C-4F58-A925-7D690D5A2894}" srcOrd="1" destOrd="0" presId="urn:microsoft.com/office/officeart/2005/8/layout/vProcess5"/>
    <dgm:cxn modelId="{28053349-023D-4583-AF48-5723DF44ED7C}" type="presParOf" srcId="{434F540C-4F9A-4D73-B1BC-9B4D1B128CAF}" destId="{8432FF5D-44EE-4406-B2EE-9B095DD19B4E}" srcOrd="2" destOrd="0" presId="urn:microsoft.com/office/officeart/2005/8/layout/vProcess5"/>
    <dgm:cxn modelId="{644432CC-0581-4D0E-871B-B87AE264FF65}" type="presParOf" srcId="{434F540C-4F9A-4D73-B1BC-9B4D1B128CAF}" destId="{3EF9F3B3-A2C6-4BFF-9996-ED877BE7D8D6}" srcOrd="3" destOrd="0" presId="urn:microsoft.com/office/officeart/2005/8/layout/vProcess5"/>
    <dgm:cxn modelId="{4114B0F9-4E36-40E1-BC99-98F28105C32E}" type="presParOf" srcId="{434F540C-4F9A-4D73-B1BC-9B4D1B128CAF}" destId="{F70F5806-DA3B-4BF3-B90F-DF0ABEE8C9F2}" srcOrd="4" destOrd="0" presId="urn:microsoft.com/office/officeart/2005/8/layout/vProcess5"/>
    <dgm:cxn modelId="{39FA0464-0873-4938-918D-25DB07AC5EA0}" type="presParOf" srcId="{434F540C-4F9A-4D73-B1BC-9B4D1B128CAF}" destId="{9CA163A2-2C44-47AF-A9B6-064D56B6FFB9}" srcOrd="5" destOrd="0" presId="urn:microsoft.com/office/officeart/2005/8/layout/vProcess5"/>
    <dgm:cxn modelId="{6497CEAA-9B70-4B1D-94A4-3AD680137B27}" type="presParOf" srcId="{434F540C-4F9A-4D73-B1BC-9B4D1B128CAF}" destId="{51348E2C-74C7-449D-A337-43B078A0207D}" srcOrd="6" destOrd="0" presId="urn:microsoft.com/office/officeart/2005/8/layout/vProcess5"/>
    <dgm:cxn modelId="{A8F4B18E-197A-48E2-BDB4-754BC9212283}" type="presParOf" srcId="{434F540C-4F9A-4D73-B1BC-9B4D1B128CAF}" destId="{B67E2468-5B4D-48DD-BA22-B30EECBEED83}" srcOrd="7" destOrd="0" presId="urn:microsoft.com/office/officeart/2005/8/layout/vProcess5"/>
    <dgm:cxn modelId="{FA093A03-1E00-4E88-B5E1-D053E048CAA7}" type="presParOf" srcId="{434F540C-4F9A-4D73-B1BC-9B4D1B128CAF}" destId="{5F993F3B-C3E5-4461-AAF9-1D12763D17E1}" srcOrd="8" destOrd="0" presId="urn:microsoft.com/office/officeart/2005/8/layout/vProcess5"/>
    <dgm:cxn modelId="{1740748C-2384-4D18-B541-29AF36B503F8}" type="presParOf" srcId="{434F540C-4F9A-4D73-B1BC-9B4D1B128CAF}" destId="{CB0C4003-1B36-48B2-82A7-2FDB1B1E5067}" srcOrd="9" destOrd="0" presId="urn:microsoft.com/office/officeart/2005/8/layout/vProcess5"/>
    <dgm:cxn modelId="{6B0619D4-7F52-422E-A8B9-6FB6B8B4F4D1}" type="presParOf" srcId="{434F540C-4F9A-4D73-B1BC-9B4D1B128CAF}" destId="{F48133BB-E572-4394-B81E-8F6322309B78}" srcOrd="10" destOrd="0" presId="urn:microsoft.com/office/officeart/2005/8/layout/vProcess5"/>
    <dgm:cxn modelId="{26A3510D-A24C-4EF8-888A-E1215D2519BF}" type="presParOf" srcId="{434F540C-4F9A-4D73-B1BC-9B4D1B128CAF}" destId="{143E869C-4D3D-42DD-AC94-2A3D3B14BCC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164B0D-04CA-4A47-868C-979A8AC62F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8277A3-7625-4B42-ACEB-D46D5E2D71C2}">
      <dgm:prSet/>
      <dgm:spPr/>
      <dgm:t>
        <a:bodyPr/>
        <a:lstStyle/>
        <a:p>
          <a:r>
            <a:rPr lang="en-US"/>
            <a:t>Idea: A prototype of a category is a (hypothetical) member of a category for which all the values are the default or most popular. Shown by Rosch and Mervis.</a:t>
          </a:r>
        </a:p>
      </dgm:t>
    </dgm:pt>
    <dgm:pt modelId="{1A0396E9-329C-4D31-B6AF-F44DBF9A7E2E}" type="parTrans" cxnId="{8E089A9F-AF0F-4DED-A1F1-C1833C8ABA7F}">
      <dgm:prSet/>
      <dgm:spPr/>
      <dgm:t>
        <a:bodyPr/>
        <a:lstStyle/>
        <a:p>
          <a:endParaRPr lang="en-US"/>
        </a:p>
      </dgm:t>
    </dgm:pt>
    <dgm:pt modelId="{BBC0DDB2-48F1-4CC0-B637-851D1F8A2F61}" type="sibTrans" cxnId="{8E089A9F-AF0F-4DED-A1F1-C1833C8ABA7F}">
      <dgm:prSet/>
      <dgm:spPr/>
      <dgm:t>
        <a:bodyPr/>
        <a:lstStyle/>
        <a:p>
          <a:endParaRPr lang="en-US"/>
        </a:p>
      </dgm:t>
    </dgm:pt>
    <dgm:pt modelId="{5E6FF8F9-2FE2-4100-BB64-3592A40B93DB}">
      <dgm:prSet/>
      <dgm:spPr/>
      <dgm:t>
        <a:bodyPr/>
        <a:lstStyle/>
        <a:p>
          <a:r>
            <a:rPr lang="en-US"/>
            <a:t>Data 1: Had feature listing for various items (in different categories)</a:t>
          </a:r>
        </a:p>
      </dgm:t>
    </dgm:pt>
    <dgm:pt modelId="{4A4AC61C-01B6-4010-ADEC-2004D8DE0F19}" type="parTrans" cxnId="{9973D762-9347-42D0-B794-3DDC5AF2B81A}">
      <dgm:prSet/>
      <dgm:spPr/>
      <dgm:t>
        <a:bodyPr/>
        <a:lstStyle/>
        <a:p>
          <a:endParaRPr lang="en-US"/>
        </a:p>
      </dgm:t>
    </dgm:pt>
    <dgm:pt modelId="{64D61FEF-577A-4DB0-89DD-57FEA97D40C8}" type="sibTrans" cxnId="{9973D762-9347-42D0-B794-3DDC5AF2B81A}">
      <dgm:prSet/>
      <dgm:spPr/>
      <dgm:t>
        <a:bodyPr/>
        <a:lstStyle/>
        <a:p>
          <a:endParaRPr lang="en-US"/>
        </a:p>
      </dgm:t>
    </dgm:pt>
    <dgm:pt modelId="{294F6A37-4768-4D51-9990-457CB1FE4BD2}">
      <dgm:prSet/>
      <dgm:spPr/>
      <dgm:t>
        <a:bodyPr/>
        <a:lstStyle/>
        <a:p>
          <a:r>
            <a:rPr lang="en-US"/>
            <a:t>Data 2: Asked people to rate how typical items were of category</a:t>
          </a:r>
        </a:p>
      </dgm:t>
    </dgm:pt>
    <dgm:pt modelId="{202A428B-BA91-4DC4-94AA-3A8229D427CC}" type="parTrans" cxnId="{B3783CC5-798E-4D4C-85BD-CC2E4748AE96}">
      <dgm:prSet/>
      <dgm:spPr/>
      <dgm:t>
        <a:bodyPr/>
        <a:lstStyle/>
        <a:p>
          <a:endParaRPr lang="en-US"/>
        </a:p>
      </dgm:t>
    </dgm:pt>
    <dgm:pt modelId="{D78CA5B4-A636-4AB4-89D5-8C36BCCC72A8}" type="sibTrans" cxnId="{B3783CC5-798E-4D4C-85BD-CC2E4748AE96}">
      <dgm:prSet/>
      <dgm:spPr/>
      <dgm:t>
        <a:bodyPr/>
        <a:lstStyle/>
        <a:p>
          <a:endParaRPr lang="en-US"/>
        </a:p>
      </dgm:t>
    </dgm:pt>
    <dgm:pt modelId="{715FDCEC-D666-4AF4-B3EC-8C36DC9F79A8}">
      <dgm:prSet/>
      <dgm:spPr/>
      <dgm:t>
        <a:bodyPr/>
        <a:lstStyle/>
        <a:p>
          <a:r>
            <a:rPr lang="en-US"/>
            <a:t>Analysis 1: Counted how many category members tended to share features listed</a:t>
          </a:r>
        </a:p>
      </dgm:t>
    </dgm:pt>
    <dgm:pt modelId="{55210EEE-1696-4E17-8B3C-551833308ED3}" type="parTrans" cxnId="{6164FA7B-D626-4364-91A3-E46CED7D8AF2}">
      <dgm:prSet/>
      <dgm:spPr/>
      <dgm:t>
        <a:bodyPr/>
        <a:lstStyle/>
        <a:p>
          <a:endParaRPr lang="en-US"/>
        </a:p>
      </dgm:t>
    </dgm:pt>
    <dgm:pt modelId="{61A7CE91-9F7B-4C24-9600-4AA4FFFBC85B}" type="sibTrans" cxnId="{6164FA7B-D626-4364-91A3-E46CED7D8AF2}">
      <dgm:prSet/>
      <dgm:spPr/>
      <dgm:t>
        <a:bodyPr/>
        <a:lstStyle/>
        <a:p>
          <a:endParaRPr lang="en-US"/>
        </a:p>
      </dgm:t>
    </dgm:pt>
    <dgm:pt modelId="{0C7D6C6A-1902-4210-96C2-D62EF4052892}">
      <dgm:prSet/>
      <dgm:spPr/>
      <dgm:t>
        <a:bodyPr/>
        <a:lstStyle/>
        <a:p>
          <a:r>
            <a:rPr lang="en-US"/>
            <a:t>Final (important) analysis: correlation: items that had more features shared with other items in the category were, independently, rated as more typical of the category (they cross-reference the typicality ratings against the number of shared features).</a:t>
          </a:r>
        </a:p>
      </dgm:t>
    </dgm:pt>
    <dgm:pt modelId="{05EF6277-F481-409B-8D1C-1A7950C25FC8}" type="parTrans" cxnId="{F9812B9A-7384-4874-9ACB-CB02ACFB3FFE}">
      <dgm:prSet/>
      <dgm:spPr/>
      <dgm:t>
        <a:bodyPr/>
        <a:lstStyle/>
        <a:p>
          <a:endParaRPr lang="en-US"/>
        </a:p>
      </dgm:t>
    </dgm:pt>
    <dgm:pt modelId="{3A58DAAB-DBC9-48BD-826C-8D1BC2106462}" type="sibTrans" cxnId="{F9812B9A-7384-4874-9ACB-CB02ACFB3FFE}">
      <dgm:prSet/>
      <dgm:spPr/>
      <dgm:t>
        <a:bodyPr/>
        <a:lstStyle/>
        <a:p>
          <a:endParaRPr lang="en-US"/>
        </a:p>
      </dgm:t>
    </dgm:pt>
    <dgm:pt modelId="{2F04B3FA-D27F-47EB-85E5-6500EE4C88BC}" type="pres">
      <dgm:prSet presAssocID="{39164B0D-04CA-4A47-868C-979A8AC62F0B}" presName="linear" presStyleCnt="0">
        <dgm:presLayoutVars>
          <dgm:animLvl val="lvl"/>
          <dgm:resizeHandles val="exact"/>
        </dgm:presLayoutVars>
      </dgm:prSet>
      <dgm:spPr/>
    </dgm:pt>
    <dgm:pt modelId="{52C4E4B3-FE59-460C-85C0-5D5044A1971D}" type="pres">
      <dgm:prSet presAssocID="{078277A3-7625-4B42-ACEB-D46D5E2D71C2}" presName="parentText" presStyleLbl="node1" presStyleIdx="0" presStyleCnt="5">
        <dgm:presLayoutVars>
          <dgm:chMax val="0"/>
          <dgm:bulletEnabled val="1"/>
        </dgm:presLayoutVars>
      </dgm:prSet>
      <dgm:spPr/>
    </dgm:pt>
    <dgm:pt modelId="{D19956F4-0D82-4299-B26A-3A697F8F03EE}" type="pres">
      <dgm:prSet presAssocID="{BBC0DDB2-48F1-4CC0-B637-851D1F8A2F61}" presName="spacer" presStyleCnt="0"/>
      <dgm:spPr/>
    </dgm:pt>
    <dgm:pt modelId="{C163D2C0-2FB2-45E7-82B2-4C539B0D7799}" type="pres">
      <dgm:prSet presAssocID="{5E6FF8F9-2FE2-4100-BB64-3592A40B93DB}" presName="parentText" presStyleLbl="node1" presStyleIdx="1" presStyleCnt="5">
        <dgm:presLayoutVars>
          <dgm:chMax val="0"/>
          <dgm:bulletEnabled val="1"/>
        </dgm:presLayoutVars>
      </dgm:prSet>
      <dgm:spPr/>
    </dgm:pt>
    <dgm:pt modelId="{896CACCA-A6B8-4EFA-B6FA-94D58856E359}" type="pres">
      <dgm:prSet presAssocID="{64D61FEF-577A-4DB0-89DD-57FEA97D40C8}" presName="spacer" presStyleCnt="0"/>
      <dgm:spPr/>
    </dgm:pt>
    <dgm:pt modelId="{CA655B5F-8005-4C2E-91D5-60180D7C2D3F}" type="pres">
      <dgm:prSet presAssocID="{294F6A37-4768-4D51-9990-457CB1FE4BD2}" presName="parentText" presStyleLbl="node1" presStyleIdx="2" presStyleCnt="5">
        <dgm:presLayoutVars>
          <dgm:chMax val="0"/>
          <dgm:bulletEnabled val="1"/>
        </dgm:presLayoutVars>
      </dgm:prSet>
      <dgm:spPr/>
    </dgm:pt>
    <dgm:pt modelId="{BF19B01B-DEF0-419E-BB19-F4C234EFF8A1}" type="pres">
      <dgm:prSet presAssocID="{D78CA5B4-A636-4AB4-89D5-8C36BCCC72A8}" presName="spacer" presStyleCnt="0"/>
      <dgm:spPr/>
    </dgm:pt>
    <dgm:pt modelId="{60597153-B187-4A2E-BED5-7DE0B99B0CF3}" type="pres">
      <dgm:prSet presAssocID="{715FDCEC-D666-4AF4-B3EC-8C36DC9F79A8}" presName="parentText" presStyleLbl="node1" presStyleIdx="3" presStyleCnt="5">
        <dgm:presLayoutVars>
          <dgm:chMax val="0"/>
          <dgm:bulletEnabled val="1"/>
        </dgm:presLayoutVars>
      </dgm:prSet>
      <dgm:spPr/>
    </dgm:pt>
    <dgm:pt modelId="{0716A09B-22B6-4670-9C48-E25BF513AA3F}" type="pres">
      <dgm:prSet presAssocID="{61A7CE91-9F7B-4C24-9600-4AA4FFFBC85B}" presName="spacer" presStyleCnt="0"/>
      <dgm:spPr/>
    </dgm:pt>
    <dgm:pt modelId="{DED85950-0F34-4814-BB96-C3F5FE4D36FF}" type="pres">
      <dgm:prSet presAssocID="{0C7D6C6A-1902-4210-96C2-D62EF4052892}" presName="parentText" presStyleLbl="node1" presStyleIdx="4" presStyleCnt="5">
        <dgm:presLayoutVars>
          <dgm:chMax val="0"/>
          <dgm:bulletEnabled val="1"/>
        </dgm:presLayoutVars>
      </dgm:prSet>
      <dgm:spPr/>
    </dgm:pt>
  </dgm:ptLst>
  <dgm:cxnLst>
    <dgm:cxn modelId="{857BB105-46DA-48FC-A5AD-765E1108E2E8}" type="presOf" srcId="{0C7D6C6A-1902-4210-96C2-D62EF4052892}" destId="{DED85950-0F34-4814-BB96-C3F5FE4D36FF}" srcOrd="0" destOrd="0" presId="urn:microsoft.com/office/officeart/2005/8/layout/vList2"/>
    <dgm:cxn modelId="{3C8A6435-01F4-4CCC-A075-E2FF76820A54}" type="presOf" srcId="{078277A3-7625-4B42-ACEB-D46D5E2D71C2}" destId="{52C4E4B3-FE59-460C-85C0-5D5044A1971D}" srcOrd="0" destOrd="0" presId="urn:microsoft.com/office/officeart/2005/8/layout/vList2"/>
    <dgm:cxn modelId="{9973D762-9347-42D0-B794-3DDC5AF2B81A}" srcId="{39164B0D-04CA-4A47-868C-979A8AC62F0B}" destId="{5E6FF8F9-2FE2-4100-BB64-3592A40B93DB}" srcOrd="1" destOrd="0" parTransId="{4A4AC61C-01B6-4010-ADEC-2004D8DE0F19}" sibTransId="{64D61FEF-577A-4DB0-89DD-57FEA97D40C8}"/>
    <dgm:cxn modelId="{3BFA1B6E-4AEB-4DC6-9DD7-7E28429B7A1F}" type="presOf" srcId="{5E6FF8F9-2FE2-4100-BB64-3592A40B93DB}" destId="{C163D2C0-2FB2-45E7-82B2-4C539B0D7799}" srcOrd="0" destOrd="0" presId="urn:microsoft.com/office/officeart/2005/8/layout/vList2"/>
    <dgm:cxn modelId="{2C238571-4A27-40AB-93A4-0F641055D6A7}" type="presOf" srcId="{39164B0D-04CA-4A47-868C-979A8AC62F0B}" destId="{2F04B3FA-D27F-47EB-85E5-6500EE4C88BC}" srcOrd="0" destOrd="0" presId="urn:microsoft.com/office/officeart/2005/8/layout/vList2"/>
    <dgm:cxn modelId="{6164FA7B-D626-4364-91A3-E46CED7D8AF2}" srcId="{39164B0D-04CA-4A47-868C-979A8AC62F0B}" destId="{715FDCEC-D666-4AF4-B3EC-8C36DC9F79A8}" srcOrd="3" destOrd="0" parTransId="{55210EEE-1696-4E17-8B3C-551833308ED3}" sibTransId="{61A7CE91-9F7B-4C24-9600-4AA4FFFBC85B}"/>
    <dgm:cxn modelId="{84267883-C739-4382-A790-5151628E7315}" type="presOf" srcId="{294F6A37-4768-4D51-9990-457CB1FE4BD2}" destId="{CA655B5F-8005-4C2E-91D5-60180D7C2D3F}" srcOrd="0" destOrd="0" presId="urn:microsoft.com/office/officeart/2005/8/layout/vList2"/>
    <dgm:cxn modelId="{F9812B9A-7384-4874-9ACB-CB02ACFB3FFE}" srcId="{39164B0D-04CA-4A47-868C-979A8AC62F0B}" destId="{0C7D6C6A-1902-4210-96C2-D62EF4052892}" srcOrd="4" destOrd="0" parTransId="{05EF6277-F481-409B-8D1C-1A7950C25FC8}" sibTransId="{3A58DAAB-DBC9-48BD-826C-8D1BC2106462}"/>
    <dgm:cxn modelId="{8E089A9F-AF0F-4DED-A1F1-C1833C8ABA7F}" srcId="{39164B0D-04CA-4A47-868C-979A8AC62F0B}" destId="{078277A3-7625-4B42-ACEB-D46D5E2D71C2}" srcOrd="0" destOrd="0" parTransId="{1A0396E9-329C-4D31-B6AF-F44DBF9A7E2E}" sibTransId="{BBC0DDB2-48F1-4CC0-B637-851D1F8A2F61}"/>
    <dgm:cxn modelId="{B3783CC5-798E-4D4C-85BD-CC2E4748AE96}" srcId="{39164B0D-04CA-4A47-868C-979A8AC62F0B}" destId="{294F6A37-4768-4D51-9990-457CB1FE4BD2}" srcOrd="2" destOrd="0" parTransId="{202A428B-BA91-4DC4-94AA-3A8229D427CC}" sibTransId="{D78CA5B4-A636-4AB4-89D5-8C36BCCC72A8}"/>
    <dgm:cxn modelId="{9BC0D0E1-9B36-4765-A39A-26C995E0A0B7}" type="presOf" srcId="{715FDCEC-D666-4AF4-B3EC-8C36DC9F79A8}" destId="{60597153-B187-4A2E-BED5-7DE0B99B0CF3}" srcOrd="0" destOrd="0" presId="urn:microsoft.com/office/officeart/2005/8/layout/vList2"/>
    <dgm:cxn modelId="{973A7498-F2A0-4C22-8D23-202293DB00B5}" type="presParOf" srcId="{2F04B3FA-D27F-47EB-85E5-6500EE4C88BC}" destId="{52C4E4B3-FE59-460C-85C0-5D5044A1971D}" srcOrd="0" destOrd="0" presId="urn:microsoft.com/office/officeart/2005/8/layout/vList2"/>
    <dgm:cxn modelId="{68F44C97-6C71-4519-BA31-8FCBBCB29F63}" type="presParOf" srcId="{2F04B3FA-D27F-47EB-85E5-6500EE4C88BC}" destId="{D19956F4-0D82-4299-B26A-3A697F8F03EE}" srcOrd="1" destOrd="0" presId="urn:microsoft.com/office/officeart/2005/8/layout/vList2"/>
    <dgm:cxn modelId="{990B069D-DB8E-4623-B6A1-85A021D545AE}" type="presParOf" srcId="{2F04B3FA-D27F-47EB-85E5-6500EE4C88BC}" destId="{C163D2C0-2FB2-45E7-82B2-4C539B0D7799}" srcOrd="2" destOrd="0" presId="urn:microsoft.com/office/officeart/2005/8/layout/vList2"/>
    <dgm:cxn modelId="{E897BFFB-4563-4945-AA89-AFBDE82D89D9}" type="presParOf" srcId="{2F04B3FA-D27F-47EB-85E5-6500EE4C88BC}" destId="{896CACCA-A6B8-4EFA-B6FA-94D58856E359}" srcOrd="3" destOrd="0" presId="urn:microsoft.com/office/officeart/2005/8/layout/vList2"/>
    <dgm:cxn modelId="{3A395DA4-3048-4EA5-9377-154A9046B889}" type="presParOf" srcId="{2F04B3FA-D27F-47EB-85E5-6500EE4C88BC}" destId="{CA655B5F-8005-4C2E-91D5-60180D7C2D3F}" srcOrd="4" destOrd="0" presId="urn:microsoft.com/office/officeart/2005/8/layout/vList2"/>
    <dgm:cxn modelId="{FEEEA744-6E67-4EA8-8723-C0F410B861B2}" type="presParOf" srcId="{2F04B3FA-D27F-47EB-85E5-6500EE4C88BC}" destId="{BF19B01B-DEF0-419E-BB19-F4C234EFF8A1}" srcOrd="5" destOrd="0" presId="urn:microsoft.com/office/officeart/2005/8/layout/vList2"/>
    <dgm:cxn modelId="{4EE5ADD3-5DF4-4314-BDBF-16F5F7613A68}" type="presParOf" srcId="{2F04B3FA-D27F-47EB-85E5-6500EE4C88BC}" destId="{60597153-B187-4A2E-BED5-7DE0B99B0CF3}" srcOrd="6" destOrd="0" presId="urn:microsoft.com/office/officeart/2005/8/layout/vList2"/>
    <dgm:cxn modelId="{0C558BA4-29AD-4B03-9064-86B8496563F3}" type="presParOf" srcId="{2F04B3FA-D27F-47EB-85E5-6500EE4C88BC}" destId="{0716A09B-22B6-4670-9C48-E25BF513AA3F}" srcOrd="7" destOrd="0" presId="urn:microsoft.com/office/officeart/2005/8/layout/vList2"/>
    <dgm:cxn modelId="{F8E7A805-8BF4-43E4-A09F-905FF21A99B4}" type="presParOf" srcId="{2F04B3FA-D27F-47EB-85E5-6500EE4C88BC}" destId="{DED85950-0F34-4814-BB96-C3F5FE4D36F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7284B1-2C2E-422C-ADDD-2AC5357869F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29607F4-DD2E-403F-AE0A-4FCB7D79D234}">
      <dgm:prSet/>
      <dgm:spPr/>
      <dgm:t>
        <a:bodyPr/>
        <a:lstStyle/>
        <a:p>
          <a:r>
            <a:rPr lang="en-US"/>
            <a:t>I see a Siamese Cat?</a:t>
          </a:r>
        </a:p>
      </dgm:t>
    </dgm:pt>
    <dgm:pt modelId="{08F9AA7C-9A3E-421C-AD18-52A75A91DDDA}" type="parTrans" cxnId="{A581FFA7-77B3-4057-A787-6963E4B12A02}">
      <dgm:prSet/>
      <dgm:spPr/>
      <dgm:t>
        <a:bodyPr/>
        <a:lstStyle/>
        <a:p>
          <a:endParaRPr lang="en-US"/>
        </a:p>
      </dgm:t>
    </dgm:pt>
    <dgm:pt modelId="{B6E47BE0-E769-477C-99F5-15242056C538}" type="sibTrans" cxnId="{A581FFA7-77B3-4057-A787-6963E4B12A02}">
      <dgm:prSet/>
      <dgm:spPr/>
      <dgm:t>
        <a:bodyPr/>
        <a:lstStyle/>
        <a:p>
          <a:endParaRPr lang="en-US"/>
        </a:p>
      </dgm:t>
    </dgm:pt>
    <dgm:pt modelId="{8B05C2B5-4042-4874-8806-2E53B73A711E}">
      <dgm:prSet/>
      <dgm:spPr/>
      <dgm:t>
        <a:bodyPr/>
        <a:lstStyle/>
        <a:p>
          <a:r>
            <a:rPr lang="en-US"/>
            <a:t>I see a Cat?</a:t>
          </a:r>
        </a:p>
      </dgm:t>
    </dgm:pt>
    <dgm:pt modelId="{B9030FBF-D379-4B8D-9AA2-7AD3C245FF07}" type="parTrans" cxnId="{5653A74E-0082-4790-9064-7C618F63EE0A}">
      <dgm:prSet/>
      <dgm:spPr/>
      <dgm:t>
        <a:bodyPr/>
        <a:lstStyle/>
        <a:p>
          <a:endParaRPr lang="en-US"/>
        </a:p>
      </dgm:t>
    </dgm:pt>
    <dgm:pt modelId="{757C4CDC-948F-4D8F-8961-7A190BFE35F4}" type="sibTrans" cxnId="{5653A74E-0082-4790-9064-7C618F63EE0A}">
      <dgm:prSet/>
      <dgm:spPr/>
      <dgm:t>
        <a:bodyPr/>
        <a:lstStyle/>
        <a:p>
          <a:endParaRPr lang="en-US"/>
        </a:p>
      </dgm:t>
    </dgm:pt>
    <dgm:pt modelId="{D7D10F91-62E0-4F62-B5FE-ED278FE7368B}">
      <dgm:prSet/>
      <dgm:spPr/>
      <dgm:t>
        <a:bodyPr/>
        <a:lstStyle/>
        <a:p>
          <a:r>
            <a:rPr lang="en-US"/>
            <a:t>I see an Animal?</a:t>
          </a:r>
        </a:p>
      </dgm:t>
    </dgm:pt>
    <dgm:pt modelId="{D663C275-DA18-44C2-BAAB-8525F16D4E77}" type="parTrans" cxnId="{58192CC9-302D-4838-8D1D-74622A7B6BF4}">
      <dgm:prSet/>
      <dgm:spPr/>
      <dgm:t>
        <a:bodyPr/>
        <a:lstStyle/>
        <a:p>
          <a:endParaRPr lang="en-US"/>
        </a:p>
      </dgm:t>
    </dgm:pt>
    <dgm:pt modelId="{B1350FF1-94D9-4306-B28D-7F5C73151FC8}" type="sibTrans" cxnId="{58192CC9-302D-4838-8D1D-74622A7B6BF4}">
      <dgm:prSet/>
      <dgm:spPr/>
      <dgm:t>
        <a:bodyPr/>
        <a:lstStyle/>
        <a:p>
          <a:endParaRPr lang="en-US"/>
        </a:p>
      </dgm:t>
    </dgm:pt>
    <dgm:pt modelId="{7FB96723-6C7F-4C2A-AF51-B4D65C04C13D}" type="pres">
      <dgm:prSet presAssocID="{2B7284B1-2C2E-422C-ADDD-2AC5357869F8}" presName="linear" presStyleCnt="0">
        <dgm:presLayoutVars>
          <dgm:animLvl val="lvl"/>
          <dgm:resizeHandles val="exact"/>
        </dgm:presLayoutVars>
      </dgm:prSet>
      <dgm:spPr/>
    </dgm:pt>
    <dgm:pt modelId="{92275BCC-95E6-48BE-B69D-F8489B76F704}" type="pres">
      <dgm:prSet presAssocID="{F29607F4-DD2E-403F-AE0A-4FCB7D79D234}" presName="parentText" presStyleLbl="node1" presStyleIdx="0" presStyleCnt="3">
        <dgm:presLayoutVars>
          <dgm:chMax val="0"/>
          <dgm:bulletEnabled val="1"/>
        </dgm:presLayoutVars>
      </dgm:prSet>
      <dgm:spPr/>
    </dgm:pt>
    <dgm:pt modelId="{0E48050C-737A-4E6E-8192-D3016B4A5D61}" type="pres">
      <dgm:prSet presAssocID="{B6E47BE0-E769-477C-99F5-15242056C538}" presName="spacer" presStyleCnt="0"/>
      <dgm:spPr/>
    </dgm:pt>
    <dgm:pt modelId="{7B08D222-CDA1-42EB-A78B-CA288D72F0E8}" type="pres">
      <dgm:prSet presAssocID="{8B05C2B5-4042-4874-8806-2E53B73A711E}" presName="parentText" presStyleLbl="node1" presStyleIdx="1" presStyleCnt="3">
        <dgm:presLayoutVars>
          <dgm:chMax val="0"/>
          <dgm:bulletEnabled val="1"/>
        </dgm:presLayoutVars>
      </dgm:prSet>
      <dgm:spPr/>
    </dgm:pt>
    <dgm:pt modelId="{C47B0DFF-8DC5-4333-A64A-369148F33D2B}" type="pres">
      <dgm:prSet presAssocID="{757C4CDC-948F-4D8F-8961-7A190BFE35F4}" presName="spacer" presStyleCnt="0"/>
      <dgm:spPr/>
    </dgm:pt>
    <dgm:pt modelId="{8CADB80A-AD06-4EC2-AE08-913AFA07B726}" type="pres">
      <dgm:prSet presAssocID="{D7D10F91-62E0-4F62-B5FE-ED278FE7368B}" presName="parentText" presStyleLbl="node1" presStyleIdx="2" presStyleCnt="3">
        <dgm:presLayoutVars>
          <dgm:chMax val="0"/>
          <dgm:bulletEnabled val="1"/>
        </dgm:presLayoutVars>
      </dgm:prSet>
      <dgm:spPr/>
    </dgm:pt>
  </dgm:ptLst>
  <dgm:cxnLst>
    <dgm:cxn modelId="{DF3D6930-5288-4E0E-8856-0786D0A0DC4C}" type="presOf" srcId="{F29607F4-DD2E-403F-AE0A-4FCB7D79D234}" destId="{92275BCC-95E6-48BE-B69D-F8489B76F704}" srcOrd="0" destOrd="0" presId="urn:microsoft.com/office/officeart/2005/8/layout/vList2"/>
    <dgm:cxn modelId="{5653A74E-0082-4790-9064-7C618F63EE0A}" srcId="{2B7284B1-2C2E-422C-ADDD-2AC5357869F8}" destId="{8B05C2B5-4042-4874-8806-2E53B73A711E}" srcOrd="1" destOrd="0" parTransId="{B9030FBF-D379-4B8D-9AA2-7AD3C245FF07}" sibTransId="{757C4CDC-948F-4D8F-8961-7A190BFE35F4}"/>
    <dgm:cxn modelId="{0FB19189-36C9-4EDD-8389-2B3C2C38908D}" type="presOf" srcId="{2B7284B1-2C2E-422C-ADDD-2AC5357869F8}" destId="{7FB96723-6C7F-4C2A-AF51-B4D65C04C13D}" srcOrd="0" destOrd="0" presId="urn:microsoft.com/office/officeart/2005/8/layout/vList2"/>
    <dgm:cxn modelId="{DF12B3A4-5872-4F7C-8783-B10EFB091863}" type="presOf" srcId="{8B05C2B5-4042-4874-8806-2E53B73A711E}" destId="{7B08D222-CDA1-42EB-A78B-CA288D72F0E8}" srcOrd="0" destOrd="0" presId="urn:microsoft.com/office/officeart/2005/8/layout/vList2"/>
    <dgm:cxn modelId="{A581FFA7-77B3-4057-A787-6963E4B12A02}" srcId="{2B7284B1-2C2E-422C-ADDD-2AC5357869F8}" destId="{F29607F4-DD2E-403F-AE0A-4FCB7D79D234}" srcOrd="0" destOrd="0" parTransId="{08F9AA7C-9A3E-421C-AD18-52A75A91DDDA}" sibTransId="{B6E47BE0-E769-477C-99F5-15242056C538}"/>
    <dgm:cxn modelId="{03F3AFB1-BBA9-4932-8D97-DBC9A720206A}" type="presOf" srcId="{D7D10F91-62E0-4F62-B5FE-ED278FE7368B}" destId="{8CADB80A-AD06-4EC2-AE08-913AFA07B726}" srcOrd="0" destOrd="0" presId="urn:microsoft.com/office/officeart/2005/8/layout/vList2"/>
    <dgm:cxn modelId="{58192CC9-302D-4838-8D1D-74622A7B6BF4}" srcId="{2B7284B1-2C2E-422C-ADDD-2AC5357869F8}" destId="{D7D10F91-62E0-4F62-B5FE-ED278FE7368B}" srcOrd="2" destOrd="0" parTransId="{D663C275-DA18-44C2-BAAB-8525F16D4E77}" sibTransId="{B1350FF1-94D9-4306-B28D-7F5C73151FC8}"/>
    <dgm:cxn modelId="{A4DC884E-5E35-450F-B5A7-64BA41E0BDCA}" type="presParOf" srcId="{7FB96723-6C7F-4C2A-AF51-B4D65C04C13D}" destId="{92275BCC-95E6-48BE-B69D-F8489B76F704}" srcOrd="0" destOrd="0" presId="urn:microsoft.com/office/officeart/2005/8/layout/vList2"/>
    <dgm:cxn modelId="{28B240CA-6DDF-4784-B82B-1F8A16A44016}" type="presParOf" srcId="{7FB96723-6C7F-4C2A-AF51-B4D65C04C13D}" destId="{0E48050C-737A-4E6E-8192-D3016B4A5D61}" srcOrd="1" destOrd="0" presId="urn:microsoft.com/office/officeart/2005/8/layout/vList2"/>
    <dgm:cxn modelId="{BC43C73D-D1E5-485E-A5F8-561D6BEE65A7}" type="presParOf" srcId="{7FB96723-6C7F-4C2A-AF51-B4D65C04C13D}" destId="{7B08D222-CDA1-42EB-A78B-CA288D72F0E8}" srcOrd="2" destOrd="0" presId="urn:microsoft.com/office/officeart/2005/8/layout/vList2"/>
    <dgm:cxn modelId="{F1A0CAC0-D664-46D8-9663-25D8FD2F15D3}" type="presParOf" srcId="{7FB96723-6C7F-4C2A-AF51-B4D65C04C13D}" destId="{C47B0DFF-8DC5-4333-A64A-369148F33D2B}" srcOrd="3" destOrd="0" presId="urn:microsoft.com/office/officeart/2005/8/layout/vList2"/>
    <dgm:cxn modelId="{4A37433A-82CB-4828-9B31-3308ED661872}" type="presParOf" srcId="{7FB96723-6C7F-4C2A-AF51-B4D65C04C13D}" destId="{8CADB80A-AD06-4EC2-AE08-913AFA07B72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28B93-7098-49DB-99E6-EECDDB51E4BB}">
      <dsp:nvSpPr>
        <dsp:cNvPr id="0" name=""/>
        <dsp:cNvSpPr/>
      </dsp:nvSpPr>
      <dsp:spPr>
        <a:xfrm rot="5400000">
          <a:off x="6613927" y="-2692108"/>
          <a:ext cx="107336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Bachelor ==  Man, unmarried.</a:t>
          </a:r>
        </a:p>
        <a:p>
          <a:pPr marL="171450" lvl="1" indent="-171450" algn="l" defTabSz="844550">
            <a:lnSpc>
              <a:spcPct val="90000"/>
            </a:lnSpc>
            <a:spcBef>
              <a:spcPct val="0"/>
            </a:spcBef>
            <a:spcAft>
              <a:spcPct val="15000"/>
            </a:spcAft>
            <a:buChar char="•"/>
          </a:pPr>
          <a:r>
            <a:rPr lang="en-US" sz="1900" kern="1200"/>
            <a:t>Every object is either within a category or not</a:t>
          </a:r>
        </a:p>
      </dsp:txBody>
      <dsp:txXfrm rot="-5400000">
        <a:off x="3785616" y="188600"/>
        <a:ext cx="6677587" cy="968566"/>
      </dsp:txXfrm>
    </dsp:sp>
    <dsp:sp modelId="{BA32B3F1-7419-4396-892D-E4DA15AB477A}">
      <dsp:nvSpPr>
        <dsp:cNvPr id="0" name=""/>
        <dsp:cNvSpPr/>
      </dsp:nvSpPr>
      <dsp:spPr>
        <a:xfrm>
          <a:off x="0" y="2032"/>
          <a:ext cx="3785616" cy="1341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A definition: Definitions are sets of necessary conditions that are jointly sufficient.</a:t>
          </a:r>
        </a:p>
      </dsp:txBody>
      <dsp:txXfrm>
        <a:off x="65496" y="67528"/>
        <a:ext cx="3654624" cy="1210708"/>
      </dsp:txXfrm>
    </dsp:sp>
    <dsp:sp modelId="{08382D04-E23C-492C-A6A1-5C4112C7F98C}">
      <dsp:nvSpPr>
        <dsp:cNvPr id="0" name=""/>
        <dsp:cNvSpPr/>
      </dsp:nvSpPr>
      <dsp:spPr>
        <a:xfrm rot="5400000">
          <a:off x="6613927" y="-1283323"/>
          <a:ext cx="107336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There are no different levels of category membership – all members are equivalent to others. </a:t>
          </a:r>
        </a:p>
        <a:p>
          <a:pPr marL="171450" lvl="1" indent="-171450" algn="l" defTabSz="844550">
            <a:lnSpc>
              <a:spcPct val="90000"/>
            </a:lnSpc>
            <a:spcBef>
              <a:spcPct val="0"/>
            </a:spcBef>
            <a:spcAft>
              <a:spcPct val="15000"/>
            </a:spcAft>
            <a:buChar char="•"/>
          </a:pPr>
          <a:r>
            <a:rPr lang="en-US" sz="1900" kern="1200"/>
            <a:t>what is learned? The set of defining features! </a:t>
          </a:r>
        </a:p>
      </dsp:txBody>
      <dsp:txXfrm rot="-5400000">
        <a:off x="3785616" y="1597385"/>
        <a:ext cx="6677587" cy="968566"/>
      </dsp:txXfrm>
    </dsp:sp>
    <dsp:sp modelId="{1522B43D-0F4C-471B-ADE4-4CE646717840}">
      <dsp:nvSpPr>
        <dsp:cNvPr id="0" name=""/>
        <dsp:cNvSpPr/>
      </dsp:nvSpPr>
      <dsp:spPr>
        <a:xfrm>
          <a:off x="0" y="1410818"/>
          <a:ext cx="3785616" cy="1341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Implications</a:t>
          </a:r>
        </a:p>
      </dsp:txBody>
      <dsp:txXfrm>
        <a:off x="65496" y="1476314"/>
        <a:ext cx="3654624" cy="1210708"/>
      </dsp:txXfrm>
    </dsp:sp>
    <dsp:sp modelId="{F1301C7F-C871-4A93-896F-BCD6EF22E6E1}">
      <dsp:nvSpPr>
        <dsp:cNvPr id="0" name=""/>
        <dsp:cNvSpPr/>
      </dsp:nvSpPr>
      <dsp:spPr>
        <a:xfrm rot="5400000">
          <a:off x="6613927" y="125462"/>
          <a:ext cx="107336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This classical view of concept structure / word meaning  has the advantage of supporting hierarchical structure and inheritance.</a:t>
          </a:r>
        </a:p>
      </dsp:txBody>
      <dsp:txXfrm rot="-5400000">
        <a:off x="3785616" y="3006171"/>
        <a:ext cx="6677587" cy="968566"/>
      </dsp:txXfrm>
    </dsp:sp>
    <dsp:sp modelId="{BFE920E5-6900-460D-A624-6203162ECCEF}">
      <dsp:nvSpPr>
        <dsp:cNvPr id="0" name=""/>
        <dsp:cNvSpPr/>
      </dsp:nvSpPr>
      <dsp:spPr>
        <a:xfrm>
          <a:off x="0" y="2819604"/>
          <a:ext cx="3785616" cy="1341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Advantage</a:t>
          </a:r>
        </a:p>
      </dsp:txBody>
      <dsp:txXfrm>
        <a:off x="65496" y="2885100"/>
        <a:ext cx="3654624" cy="1210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E936A-AE5C-4F58-A925-7D690D5A2894}">
      <dsp:nvSpPr>
        <dsp:cNvPr id="0" name=""/>
        <dsp:cNvSpPr/>
      </dsp:nvSpPr>
      <dsp:spPr>
        <a:xfrm>
          <a:off x="0" y="0"/>
          <a:ext cx="5321002" cy="11745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Dog: a member of the canine species, that is domesticated. Useful for AI. Can inherit the default features of the canine class, add a few exceptions if non-default. </a:t>
          </a:r>
        </a:p>
      </dsp:txBody>
      <dsp:txXfrm>
        <a:off x="34401" y="34401"/>
        <a:ext cx="3954346" cy="1105726"/>
      </dsp:txXfrm>
    </dsp:sp>
    <dsp:sp modelId="{8432FF5D-44EE-4406-B2EE-9B095DD19B4E}">
      <dsp:nvSpPr>
        <dsp:cNvPr id="0" name=""/>
        <dsp:cNvSpPr/>
      </dsp:nvSpPr>
      <dsp:spPr>
        <a:xfrm>
          <a:off x="445633" y="1388078"/>
          <a:ext cx="5321002" cy="11745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Flesh out: Define canine (then mammal, vertebrate, animal, organism, etc’ in the taxonomy).</a:t>
          </a:r>
        </a:p>
      </dsp:txBody>
      <dsp:txXfrm>
        <a:off x="480034" y="1422479"/>
        <a:ext cx="4043123" cy="1105726"/>
      </dsp:txXfrm>
    </dsp:sp>
    <dsp:sp modelId="{3EF9F3B3-A2C6-4BFF-9996-ED877BE7D8D6}">
      <dsp:nvSpPr>
        <dsp:cNvPr id="0" name=""/>
        <dsp:cNvSpPr/>
      </dsp:nvSpPr>
      <dsp:spPr>
        <a:xfrm>
          <a:off x="884616" y="2776157"/>
          <a:ext cx="5321002" cy="11745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Add some reference to visual features</a:t>
          </a:r>
        </a:p>
      </dsp:txBody>
      <dsp:txXfrm>
        <a:off x="919017" y="2810558"/>
        <a:ext cx="4049774" cy="1105726"/>
      </dsp:txXfrm>
    </dsp:sp>
    <dsp:sp modelId="{F70F5806-DA3B-4BF3-B90F-DF0ABEE8C9F2}">
      <dsp:nvSpPr>
        <dsp:cNvPr id="0" name=""/>
        <dsp:cNvSpPr/>
      </dsp:nvSpPr>
      <dsp:spPr>
        <a:xfrm>
          <a:off x="1330250" y="4164235"/>
          <a:ext cx="5321002" cy="117452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Anderson’s propositional representations captured this sort of attempt</a:t>
          </a:r>
        </a:p>
      </dsp:txBody>
      <dsp:txXfrm>
        <a:off x="1364651" y="4198636"/>
        <a:ext cx="4043123" cy="1105726"/>
      </dsp:txXfrm>
    </dsp:sp>
    <dsp:sp modelId="{9CA163A2-2C44-47AF-A9B6-064D56B6FFB9}">
      <dsp:nvSpPr>
        <dsp:cNvPr id="0" name=""/>
        <dsp:cNvSpPr/>
      </dsp:nvSpPr>
      <dsp:spPr>
        <a:xfrm>
          <a:off x="4557559" y="899581"/>
          <a:ext cx="763443" cy="76344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729334" y="899581"/>
        <a:ext cx="419893" cy="574491"/>
      </dsp:txXfrm>
    </dsp:sp>
    <dsp:sp modelId="{51348E2C-74C7-449D-A337-43B078A0207D}">
      <dsp:nvSpPr>
        <dsp:cNvPr id="0" name=""/>
        <dsp:cNvSpPr/>
      </dsp:nvSpPr>
      <dsp:spPr>
        <a:xfrm>
          <a:off x="5003193" y="2287660"/>
          <a:ext cx="763443" cy="76344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174968" y="2287660"/>
        <a:ext cx="419893" cy="574491"/>
      </dsp:txXfrm>
    </dsp:sp>
    <dsp:sp modelId="{B67E2468-5B4D-48DD-BA22-B30EECBEED83}">
      <dsp:nvSpPr>
        <dsp:cNvPr id="0" name=""/>
        <dsp:cNvSpPr/>
      </dsp:nvSpPr>
      <dsp:spPr>
        <a:xfrm>
          <a:off x="5442175" y="3675739"/>
          <a:ext cx="763443" cy="76344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613950" y="3675739"/>
        <a:ext cx="419893" cy="574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4E4B3-FE59-460C-85C0-5D5044A1971D}">
      <dsp:nvSpPr>
        <dsp:cNvPr id="0" name=""/>
        <dsp:cNvSpPr/>
      </dsp:nvSpPr>
      <dsp:spPr>
        <a:xfrm>
          <a:off x="0" y="41698"/>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Idea: A prototype of a category is a (hypothetical) member of a category for which all the values are the default or most popular. Shown by Rosch and Mervis.</a:t>
          </a:r>
        </a:p>
      </dsp:txBody>
      <dsp:txXfrm>
        <a:off x="38231" y="79929"/>
        <a:ext cx="10439138" cy="706706"/>
      </dsp:txXfrm>
    </dsp:sp>
    <dsp:sp modelId="{C163D2C0-2FB2-45E7-82B2-4C539B0D7799}">
      <dsp:nvSpPr>
        <dsp:cNvPr id="0" name=""/>
        <dsp:cNvSpPr/>
      </dsp:nvSpPr>
      <dsp:spPr>
        <a:xfrm>
          <a:off x="0" y="865186"/>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Data 1: Had feature listing for various items (in different categories)</a:t>
          </a:r>
        </a:p>
      </dsp:txBody>
      <dsp:txXfrm>
        <a:off x="38231" y="903417"/>
        <a:ext cx="10439138" cy="706706"/>
      </dsp:txXfrm>
    </dsp:sp>
    <dsp:sp modelId="{CA655B5F-8005-4C2E-91D5-60180D7C2D3F}">
      <dsp:nvSpPr>
        <dsp:cNvPr id="0" name=""/>
        <dsp:cNvSpPr/>
      </dsp:nvSpPr>
      <dsp:spPr>
        <a:xfrm>
          <a:off x="0" y="1688675"/>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Data 2: Asked people to rate how typical items were of category</a:t>
          </a:r>
        </a:p>
      </dsp:txBody>
      <dsp:txXfrm>
        <a:off x="38231" y="1726906"/>
        <a:ext cx="10439138" cy="706706"/>
      </dsp:txXfrm>
    </dsp:sp>
    <dsp:sp modelId="{60597153-B187-4A2E-BED5-7DE0B99B0CF3}">
      <dsp:nvSpPr>
        <dsp:cNvPr id="0" name=""/>
        <dsp:cNvSpPr/>
      </dsp:nvSpPr>
      <dsp:spPr>
        <a:xfrm>
          <a:off x="0" y="2512164"/>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Analysis 1: Counted how many category members tended to share features listed</a:t>
          </a:r>
        </a:p>
      </dsp:txBody>
      <dsp:txXfrm>
        <a:off x="38231" y="2550395"/>
        <a:ext cx="10439138" cy="706706"/>
      </dsp:txXfrm>
    </dsp:sp>
    <dsp:sp modelId="{DED85950-0F34-4814-BB96-C3F5FE4D36FF}">
      <dsp:nvSpPr>
        <dsp:cNvPr id="0" name=""/>
        <dsp:cNvSpPr/>
      </dsp:nvSpPr>
      <dsp:spPr>
        <a:xfrm>
          <a:off x="0" y="3335653"/>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Final (important) analysis: correlation: items that had more features shared with other items in the category were, independently, rated as more typical of the category (they cross-reference the typicality ratings against the number of shared features).</a:t>
          </a:r>
        </a:p>
      </dsp:txBody>
      <dsp:txXfrm>
        <a:off x="38231" y="3373884"/>
        <a:ext cx="10439138" cy="706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75BCC-95E6-48BE-B69D-F8489B76F704}">
      <dsp:nvSpPr>
        <dsp:cNvPr id="0" name=""/>
        <dsp:cNvSpPr/>
      </dsp:nvSpPr>
      <dsp:spPr>
        <a:xfrm>
          <a:off x="0" y="843079"/>
          <a:ext cx="6651253" cy="11272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I see a Siamese Cat?</a:t>
          </a:r>
        </a:p>
      </dsp:txBody>
      <dsp:txXfrm>
        <a:off x="55030" y="898109"/>
        <a:ext cx="6541193" cy="1017235"/>
      </dsp:txXfrm>
    </dsp:sp>
    <dsp:sp modelId="{7B08D222-CDA1-42EB-A78B-CA288D72F0E8}">
      <dsp:nvSpPr>
        <dsp:cNvPr id="0" name=""/>
        <dsp:cNvSpPr/>
      </dsp:nvSpPr>
      <dsp:spPr>
        <a:xfrm>
          <a:off x="0" y="2105734"/>
          <a:ext cx="6651253" cy="1127295"/>
        </a:xfrm>
        <a:prstGeom prst="roundRect">
          <a:avLst/>
        </a:prstGeom>
        <a:solidFill>
          <a:schemeClr val="accent5">
            <a:hueOff val="735935"/>
            <a:satOff val="3075"/>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I see a Cat?</a:t>
          </a:r>
        </a:p>
      </dsp:txBody>
      <dsp:txXfrm>
        <a:off x="55030" y="2160764"/>
        <a:ext cx="6541193" cy="1017235"/>
      </dsp:txXfrm>
    </dsp:sp>
    <dsp:sp modelId="{8CADB80A-AD06-4EC2-AE08-913AFA07B726}">
      <dsp:nvSpPr>
        <dsp:cNvPr id="0" name=""/>
        <dsp:cNvSpPr/>
      </dsp:nvSpPr>
      <dsp:spPr>
        <a:xfrm>
          <a:off x="0" y="3368389"/>
          <a:ext cx="6651253" cy="1127295"/>
        </a:xfrm>
        <a:prstGeom prst="roundRect">
          <a:avLst/>
        </a:prstGeom>
        <a:solidFill>
          <a:schemeClr val="accent5">
            <a:hueOff val="1471870"/>
            <a:satOff val="6150"/>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I see an Animal?</a:t>
          </a:r>
        </a:p>
      </dsp:txBody>
      <dsp:txXfrm>
        <a:off x="55030" y="3423419"/>
        <a:ext cx="6541193" cy="10172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77B85-A4E3-4087-889E-55772DC29291}"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0EB0B-EBFC-4903-A6D8-75070176DF30}" type="slidenum">
              <a:rPr lang="en-US" smtClean="0"/>
              <a:t>‹#›</a:t>
            </a:fld>
            <a:endParaRPr lang="en-US"/>
          </a:p>
        </p:txBody>
      </p:sp>
    </p:spTree>
    <p:extLst>
      <p:ext uri="{BB962C8B-B14F-4D97-AF65-F5344CB8AC3E}">
        <p14:creationId xmlns:p14="http://schemas.microsoft.com/office/powerpoint/2010/main" val="424533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typical items share more features with each other.</a:t>
            </a:r>
          </a:p>
        </p:txBody>
      </p:sp>
      <p:sp>
        <p:nvSpPr>
          <p:cNvPr id="4" name="Slide Number Placeholder 3"/>
          <p:cNvSpPr>
            <a:spLocks noGrp="1"/>
          </p:cNvSpPr>
          <p:nvPr>
            <p:ph type="sldNum" sz="quarter" idx="5"/>
          </p:nvPr>
        </p:nvSpPr>
        <p:spPr/>
        <p:txBody>
          <a:bodyPr/>
          <a:lstStyle/>
          <a:p>
            <a:fld id="{E380EB0B-EBFC-4903-A6D8-75070176DF30}" type="slidenum">
              <a:rPr lang="en-US" smtClean="0"/>
              <a:t>18</a:t>
            </a:fld>
            <a:endParaRPr lang="en-US"/>
          </a:p>
        </p:txBody>
      </p:sp>
    </p:spTree>
    <p:extLst>
      <p:ext uri="{BB962C8B-B14F-4D97-AF65-F5344CB8AC3E}">
        <p14:creationId xmlns:p14="http://schemas.microsoft.com/office/powerpoint/2010/main" val="574010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931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3836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98488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79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3281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305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723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0648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9184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52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12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3/6/2023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4261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3/6/2023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9992278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2" r:id="rId6"/>
    <p:sldLayoutId id="2147483729" r:id="rId7"/>
    <p:sldLayoutId id="2147483730" r:id="rId8"/>
    <p:sldLayoutId id="2147483719" r:id="rId9"/>
    <p:sldLayoutId id="2147483720" r:id="rId10"/>
    <p:sldLayoutId id="2147483721" r:id="rId11"/>
    <p:sldLayoutId id="214748372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B6BA45-21D7-4ECD-971E-90FC03AE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EBBE89-AB02-4AED-99D8-07B4BC257E56}"/>
              </a:ext>
            </a:extLst>
          </p:cNvPr>
          <p:cNvPicPr>
            <a:picLocks noChangeAspect="1"/>
          </p:cNvPicPr>
          <p:nvPr/>
        </p:nvPicPr>
        <p:blipFill rotWithShape="1">
          <a:blip r:embed="rId2"/>
          <a:srcRect t="8992" b="12337"/>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alpha val="30000"/>
            </a:schemeClr>
          </a:solidFill>
          <a:ln>
            <a:noFill/>
          </a:ln>
          <a:effectLst>
            <a:outerShdw blurRad="508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AC04A167-D7CF-40DE-94A1-38F475E27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4579"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C696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2993638-5365-43F2-9169-C445465A6209}"/>
              </a:ext>
            </a:extLst>
          </p:cNvPr>
          <p:cNvSpPr>
            <a:spLocks noGrp="1"/>
          </p:cNvSpPr>
          <p:nvPr>
            <p:ph type="ctrTitle"/>
          </p:nvPr>
        </p:nvSpPr>
        <p:spPr>
          <a:xfrm>
            <a:off x="7887695" y="2886438"/>
            <a:ext cx="3768917" cy="1606163"/>
          </a:xfrm>
        </p:spPr>
        <p:txBody>
          <a:bodyPr>
            <a:normAutofit/>
          </a:bodyPr>
          <a:lstStyle/>
          <a:p>
            <a:r>
              <a:rPr lang="en-US" sz="4000" dirty="0"/>
              <a:t>Conceptual Structure</a:t>
            </a:r>
          </a:p>
        </p:txBody>
      </p:sp>
      <p:sp>
        <p:nvSpPr>
          <p:cNvPr id="3" name="Subtitle 2">
            <a:extLst>
              <a:ext uri="{FF2B5EF4-FFF2-40B4-BE49-F238E27FC236}">
                <a16:creationId xmlns:a16="http://schemas.microsoft.com/office/drawing/2014/main" id="{8B9D13FF-470E-4544-A8BA-1581DB52069D}"/>
              </a:ext>
            </a:extLst>
          </p:cNvPr>
          <p:cNvSpPr>
            <a:spLocks noGrp="1"/>
          </p:cNvSpPr>
          <p:nvPr>
            <p:ph type="subTitle" idx="1"/>
          </p:nvPr>
        </p:nvSpPr>
        <p:spPr>
          <a:xfrm>
            <a:off x="7887696" y="4553983"/>
            <a:ext cx="3665550" cy="775494"/>
          </a:xfrm>
        </p:spPr>
        <p:txBody>
          <a:bodyPr>
            <a:normAutofit/>
          </a:bodyPr>
          <a:lstStyle/>
          <a:p>
            <a:pPr>
              <a:lnSpc>
                <a:spcPct val="90000"/>
              </a:lnSpc>
            </a:pPr>
            <a:r>
              <a:rPr lang="en-US" dirty="0"/>
              <a:t>For AI students</a:t>
            </a:r>
          </a:p>
        </p:txBody>
      </p:sp>
    </p:spTree>
    <p:extLst>
      <p:ext uri="{BB962C8B-B14F-4D97-AF65-F5344CB8AC3E}">
        <p14:creationId xmlns:p14="http://schemas.microsoft.com/office/powerpoint/2010/main" val="12370154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C952E8D8-EBBA-4D2B-884E-764AC034140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574955" y="643468"/>
            <a:ext cx="8773333" cy="5571066"/>
          </a:xfrm>
          <a:prstGeom prst="rect">
            <a:avLst/>
          </a:prstGeom>
          <a:noFill/>
        </p:spPr>
      </p:pic>
    </p:spTree>
    <p:extLst>
      <p:ext uri="{BB962C8B-B14F-4D97-AF65-F5344CB8AC3E}">
        <p14:creationId xmlns:p14="http://schemas.microsoft.com/office/powerpoint/2010/main" val="91075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00BC-812E-41C6-A060-F05F38FD1C34}"/>
              </a:ext>
            </a:extLst>
          </p:cNvPr>
          <p:cNvSpPr>
            <a:spLocks noGrp="1"/>
          </p:cNvSpPr>
          <p:nvPr>
            <p:ph type="title"/>
          </p:nvPr>
        </p:nvSpPr>
        <p:spPr/>
        <p:txBody>
          <a:bodyPr/>
          <a:lstStyle/>
          <a:p>
            <a:r>
              <a:rPr lang="en-US" dirty="0"/>
              <a:t>Propositional networks as psych model (Collins &amp; </a:t>
            </a:r>
            <a:r>
              <a:rPr lang="en-US" dirty="0" err="1"/>
              <a:t>Quillian</a:t>
            </a:r>
            <a:r>
              <a:rPr lang="en-US" dirty="0"/>
              <a:t>, 1969)</a:t>
            </a:r>
          </a:p>
        </p:txBody>
      </p:sp>
      <p:sp>
        <p:nvSpPr>
          <p:cNvPr id="3" name="Content Placeholder 2">
            <a:extLst>
              <a:ext uri="{FF2B5EF4-FFF2-40B4-BE49-F238E27FC236}">
                <a16:creationId xmlns:a16="http://schemas.microsoft.com/office/drawing/2014/main" id="{4301548E-7849-4AEC-B6F1-DE1682CE6496}"/>
              </a:ext>
            </a:extLst>
          </p:cNvPr>
          <p:cNvSpPr>
            <a:spLocks noGrp="1"/>
          </p:cNvSpPr>
          <p:nvPr>
            <p:ph idx="1"/>
          </p:nvPr>
        </p:nvSpPr>
        <p:spPr/>
        <p:txBody>
          <a:bodyPr>
            <a:normAutofit fontScale="70000" lnSpcReduction="20000"/>
          </a:bodyPr>
          <a:lstStyle/>
          <a:p>
            <a:r>
              <a:rPr lang="en-US" dirty="0"/>
              <a:t>Collins and </a:t>
            </a:r>
            <a:r>
              <a:rPr lang="en-US" dirty="0" err="1"/>
              <a:t>Quillina's</a:t>
            </a:r>
            <a:r>
              <a:rPr lang="en-US" dirty="0"/>
              <a:t> study of conceptual structure involved measuring response latencies for statements such as "Robins eat worms/have feathers/have skin".</a:t>
            </a:r>
          </a:p>
          <a:p>
            <a:r>
              <a:rPr lang="en-US" dirty="0"/>
              <a:t>The study proposed that some features of a concept are directly stored while others are inferred through inheritance.</a:t>
            </a:r>
          </a:p>
          <a:p>
            <a:r>
              <a:rPr lang="en-US" dirty="0"/>
              <a:t>For example, the feature "have skin" can be inferred after traversing three links in the ISA hierarchy: "is bird", "is animal", "animals have skin". On the other hand, "have feathers" can be inferred from a lower level in the hierarchy.</a:t>
            </a:r>
          </a:p>
          <a:p>
            <a:r>
              <a:rPr lang="en-US" dirty="0"/>
              <a:t>The latencies of affirmative responses were expected to reflect this distinction.</a:t>
            </a:r>
          </a:p>
          <a:p>
            <a:r>
              <a:rPr lang="en-US" dirty="0"/>
              <a:t>One question that the study raises is whether these hierarchies are pre-represented in memory or whether they are formed on the fly when people are asked questions.</a:t>
            </a:r>
          </a:p>
        </p:txBody>
      </p:sp>
    </p:spTree>
    <p:extLst>
      <p:ext uri="{BB962C8B-B14F-4D97-AF65-F5344CB8AC3E}">
        <p14:creationId xmlns:p14="http://schemas.microsoft.com/office/powerpoint/2010/main" val="21570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000BC-812E-41C6-A060-F05F38FD1C34}"/>
              </a:ext>
            </a:extLst>
          </p:cNvPr>
          <p:cNvSpPr>
            <a:spLocks noGrp="1"/>
          </p:cNvSpPr>
          <p:nvPr>
            <p:ph type="title"/>
          </p:nvPr>
        </p:nvSpPr>
        <p:spPr>
          <a:xfrm>
            <a:off x="838201" y="643467"/>
            <a:ext cx="3888526" cy="1800526"/>
          </a:xfrm>
        </p:spPr>
        <p:txBody>
          <a:bodyPr>
            <a:normAutofit/>
          </a:bodyPr>
          <a:lstStyle/>
          <a:p>
            <a:r>
              <a:rPr lang="en-US" sz="3100"/>
              <a:t>Propositional networks as psych model (Collins &amp; </a:t>
            </a:r>
            <a:r>
              <a:rPr lang="en-US" sz="3100" err="1"/>
              <a:t>Quillian</a:t>
            </a:r>
            <a:r>
              <a:rPr lang="en-US" sz="3100"/>
              <a:t>, 1969)</a:t>
            </a:r>
          </a:p>
        </p:txBody>
      </p:sp>
      <p:pic>
        <p:nvPicPr>
          <p:cNvPr id="4" name="Picture 3">
            <a:extLst>
              <a:ext uri="{FF2B5EF4-FFF2-40B4-BE49-F238E27FC236}">
                <a16:creationId xmlns:a16="http://schemas.microsoft.com/office/drawing/2014/main" id="{5213C87D-D978-47CC-8396-BBC451DCC9E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85749" y="1036283"/>
            <a:ext cx="6214850" cy="4785433"/>
          </a:xfrm>
          <a:prstGeom prst="rect">
            <a:avLst/>
          </a:prstGeom>
          <a:noFill/>
        </p:spPr>
      </p:pic>
    </p:spTree>
    <p:extLst>
      <p:ext uri="{BB962C8B-B14F-4D97-AF65-F5344CB8AC3E}">
        <p14:creationId xmlns:p14="http://schemas.microsoft.com/office/powerpoint/2010/main" val="342777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9" name="Rectangle 18">
            <a:extLst>
              <a:ext uri="{FF2B5EF4-FFF2-40B4-BE49-F238E27FC236}">
                <a16:creationId xmlns:a16="http://schemas.microsoft.com/office/drawing/2014/main" id="{3CC8833C-30C9-4C08-938B-48540C1B3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000BC-812E-41C6-A060-F05F38FD1C34}"/>
              </a:ext>
            </a:extLst>
          </p:cNvPr>
          <p:cNvSpPr>
            <a:spLocks noGrp="1"/>
          </p:cNvSpPr>
          <p:nvPr>
            <p:ph type="title"/>
          </p:nvPr>
        </p:nvSpPr>
        <p:spPr>
          <a:xfrm>
            <a:off x="838200" y="1113158"/>
            <a:ext cx="5409042" cy="2806704"/>
          </a:xfrm>
        </p:spPr>
        <p:txBody>
          <a:bodyPr vert="horz" lIns="91440" tIns="45720" rIns="91440" bIns="45720" rtlCol="0" anchor="b">
            <a:normAutofit/>
          </a:bodyPr>
          <a:lstStyle/>
          <a:p>
            <a:r>
              <a:rPr lang="en-US" sz="4400"/>
              <a:t>Propositional networks as psych model (Collins &amp; Quillian, 1969)</a:t>
            </a:r>
          </a:p>
        </p:txBody>
      </p:sp>
      <p:pic>
        <p:nvPicPr>
          <p:cNvPr id="12" name="Picture 11">
            <a:extLst>
              <a:ext uri="{FF2B5EF4-FFF2-40B4-BE49-F238E27FC236}">
                <a16:creationId xmlns:a16="http://schemas.microsoft.com/office/drawing/2014/main" id="{92441C8B-EBD7-4FCE-9D4D-F8C8EBB7EC65}"/>
              </a:ext>
            </a:extLst>
          </p:cNvPr>
          <p:cNvPicPr>
            <a:picLocks noChangeAspect="1"/>
          </p:cNvPicPr>
          <p:nvPr/>
        </p:nvPicPr>
        <p:blipFill>
          <a:blip r:embed="rId2"/>
          <a:stretch>
            <a:fillRect/>
          </a:stretch>
        </p:blipFill>
        <p:spPr>
          <a:xfrm>
            <a:off x="6734754" y="1074752"/>
            <a:ext cx="4841883" cy="2106218"/>
          </a:xfrm>
          <a:prstGeom prst="rect">
            <a:avLst/>
          </a:prstGeom>
        </p:spPr>
      </p:pic>
      <p:pic>
        <p:nvPicPr>
          <p:cNvPr id="4" name="Picture 3">
            <a:extLst>
              <a:ext uri="{FF2B5EF4-FFF2-40B4-BE49-F238E27FC236}">
                <a16:creationId xmlns:a16="http://schemas.microsoft.com/office/drawing/2014/main" id="{5213C87D-D978-47CC-8396-BBC451DCC9EE}"/>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506703" y="3657600"/>
            <a:ext cx="3293468" cy="2535970"/>
          </a:xfrm>
          <a:prstGeom prst="rect">
            <a:avLst/>
          </a:prstGeom>
          <a:noFill/>
        </p:spPr>
      </p:pic>
    </p:spTree>
    <p:extLst>
      <p:ext uri="{BB962C8B-B14F-4D97-AF65-F5344CB8AC3E}">
        <p14:creationId xmlns:p14="http://schemas.microsoft.com/office/powerpoint/2010/main" val="207161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00BC-812E-41C6-A060-F05F38FD1C34}"/>
              </a:ext>
            </a:extLst>
          </p:cNvPr>
          <p:cNvSpPr>
            <a:spLocks noGrp="1"/>
          </p:cNvSpPr>
          <p:nvPr>
            <p:ph type="title"/>
          </p:nvPr>
        </p:nvSpPr>
        <p:spPr/>
        <p:txBody>
          <a:bodyPr/>
          <a:lstStyle/>
          <a:p>
            <a:r>
              <a:rPr lang="en-US" dirty="0"/>
              <a:t>Problems for propositional networks</a:t>
            </a:r>
          </a:p>
        </p:txBody>
      </p:sp>
      <p:sp>
        <p:nvSpPr>
          <p:cNvPr id="3" name="Content Placeholder 2">
            <a:extLst>
              <a:ext uri="{FF2B5EF4-FFF2-40B4-BE49-F238E27FC236}">
                <a16:creationId xmlns:a16="http://schemas.microsoft.com/office/drawing/2014/main" id="{4301548E-7849-4AEC-B6F1-DE1682CE6496}"/>
              </a:ext>
            </a:extLst>
          </p:cNvPr>
          <p:cNvSpPr>
            <a:spLocks noGrp="1"/>
          </p:cNvSpPr>
          <p:nvPr>
            <p:ph idx="1"/>
          </p:nvPr>
        </p:nvSpPr>
        <p:spPr/>
        <p:txBody>
          <a:bodyPr>
            <a:normAutofit fontScale="85000" lnSpcReduction="20000"/>
          </a:bodyPr>
          <a:lstStyle/>
          <a:p>
            <a:r>
              <a:rPr lang="en-US" dirty="0"/>
              <a:t>Issue 1: Verification time is not solely determined by hierarchical relations but also influenced by the frequency of encountered statements. For instance, "apples are eaten" is verified faster than "apples have dark seeds."	</a:t>
            </a:r>
          </a:p>
          <a:p>
            <a:r>
              <a:rPr lang="en-US" dirty="0"/>
              <a:t>Issue 2: The propositional network approach suggests that verification times should increase as the number of ISA links traveled increases. However, people are faster to verify "dogs are animals" than "dogs are mammals."	</a:t>
            </a:r>
          </a:p>
          <a:p>
            <a:r>
              <a:rPr lang="en-US" dirty="0"/>
              <a:t>Issue 3: The approach expects clear logical inferences, such as "if A is a B and B is a C, then A is a C." But this assumption has been challenged. For example, while a car seat is a seat and people agree that seats are furniture, car seats are not considered furniture.</a:t>
            </a:r>
          </a:p>
        </p:txBody>
      </p:sp>
    </p:spTree>
    <p:extLst>
      <p:ext uri="{BB962C8B-B14F-4D97-AF65-F5344CB8AC3E}">
        <p14:creationId xmlns:p14="http://schemas.microsoft.com/office/powerpoint/2010/main" val="958007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00BC-812E-41C6-A060-F05F38FD1C34}"/>
              </a:ext>
            </a:extLst>
          </p:cNvPr>
          <p:cNvSpPr>
            <a:spLocks noGrp="1"/>
          </p:cNvSpPr>
          <p:nvPr>
            <p:ph type="title"/>
          </p:nvPr>
        </p:nvSpPr>
        <p:spPr/>
        <p:txBody>
          <a:bodyPr/>
          <a:lstStyle/>
          <a:p>
            <a:r>
              <a:rPr lang="en-US" dirty="0"/>
              <a:t>Rosch and the refutation of ‘classic view’ in psychology: the insight. </a:t>
            </a:r>
          </a:p>
        </p:txBody>
      </p:sp>
      <p:sp>
        <p:nvSpPr>
          <p:cNvPr id="3" name="Content Placeholder 2">
            <a:extLst>
              <a:ext uri="{FF2B5EF4-FFF2-40B4-BE49-F238E27FC236}">
                <a16:creationId xmlns:a16="http://schemas.microsoft.com/office/drawing/2014/main" id="{4301548E-7849-4AEC-B6F1-DE1682CE6496}"/>
              </a:ext>
            </a:extLst>
          </p:cNvPr>
          <p:cNvSpPr>
            <a:spLocks noGrp="1"/>
          </p:cNvSpPr>
          <p:nvPr>
            <p:ph idx="1"/>
          </p:nvPr>
        </p:nvSpPr>
        <p:spPr/>
        <p:txBody>
          <a:bodyPr>
            <a:normAutofit lnSpcReduction="10000"/>
          </a:bodyPr>
          <a:lstStyle/>
          <a:p>
            <a:r>
              <a:rPr lang="en-US" dirty="0"/>
              <a:t>Rosch argued against the idea of “Sets of necessary and sufficient features” , taking the example of ‘game’</a:t>
            </a:r>
          </a:p>
          <a:p>
            <a:pPr lvl="1"/>
            <a:r>
              <a:rPr lang="en-US" dirty="0"/>
              <a:t>there is no set of necessary and sufficient conditions that is in common to all games. </a:t>
            </a:r>
          </a:p>
          <a:p>
            <a:pPr lvl="1"/>
            <a:r>
              <a:rPr lang="en-US" dirty="0"/>
              <a:t>Team? Yes/no. physical skill? Yes/no </a:t>
            </a:r>
            <a:r>
              <a:rPr lang="en-US" dirty="0" err="1"/>
              <a:t>etc</a:t>
            </a:r>
            <a:r>
              <a:rPr lang="en-US" dirty="0"/>
              <a:t>’.</a:t>
            </a:r>
          </a:p>
          <a:p>
            <a:r>
              <a:rPr lang="en-US" dirty="0"/>
              <a:t>Instead: what makes all games ‘games’ is their family-resemblance to each other</a:t>
            </a:r>
          </a:p>
          <a:p>
            <a:r>
              <a:rPr lang="en-US" dirty="0"/>
              <a:t>The prototypical members are highly similar to other members within the category but less similar to members of other categories. </a:t>
            </a:r>
          </a:p>
        </p:txBody>
      </p:sp>
    </p:spTree>
    <p:extLst>
      <p:ext uri="{BB962C8B-B14F-4D97-AF65-F5344CB8AC3E}">
        <p14:creationId xmlns:p14="http://schemas.microsoft.com/office/powerpoint/2010/main" val="422144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00BC-812E-41C6-A060-F05F38FD1C34}"/>
              </a:ext>
            </a:extLst>
          </p:cNvPr>
          <p:cNvSpPr>
            <a:spLocks noGrp="1"/>
          </p:cNvSpPr>
          <p:nvPr>
            <p:ph type="title"/>
          </p:nvPr>
        </p:nvSpPr>
        <p:spPr/>
        <p:txBody>
          <a:bodyPr/>
          <a:lstStyle/>
          <a:p>
            <a:r>
              <a:rPr lang="en-US" dirty="0"/>
              <a:t>Rosch and the refutation of ‘classic view’ in psychology: empirical support. </a:t>
            </a:r>
          </a:p>
        </p:txBody>
      </p:sp>
      <p:sp>
        <p:nvSpPr>
          <p:cNvPr id="3" name="Content Placeholder 2">
            <a:extLst>
              <a:ext uri="{FF2B5EF4-FFF2-40B4-BE49-F238E27FC236}">
                <a16:creationId xmlns:a16="http://schemas.microsoft.com/office/drawing/2014/main" id="{4301548E-7849-4AEC-B6F1-DE1682CE6496}"/>
              </a:ext>
            </a:extLst>
          </p:cNvPr>
          <p:cNvSpPr>
            <a:spLocks noGrp="1"/>
          </p:cNvSpPr>
          <p:nvPr>
            <p:ph idx="1"/>
          </p:nvPr>
        </p:nvSpPr>
        <p:spPr/>
        <p:txBody>
          <a:bodyPr>
            <a:normAutofit fontScale="92500" lnSpcReduction="10000"/>
          </a:bodyPr>
          <a:lstStyle/>
          <a:p>
            <a:r>
              <a:rPr lang="en-US" dirty="0"/>
              <a:t>Typicality effects evident in </a:t>
            </a:r>
            <a:r>
              <a:rPr lang="en-US" i="1" dirty="0"/>
              <a:t>verification times </a:t>
            </a:r>
            <a:r>
              <a:rPr lang="en-US" dirty="0"/>
              <a:t>(Rosch, 1973)</a:t>
            </a:r>
          </a:p>
          <a:p>
            <a:pPr lvl="1"/>
            <a:r>
              <a:rPr lang="en-US" i="1" dirty="0"/>
              <a:t>Robins are birds </a:t>
            </a:r>
            <a:r>
              <a:rPr lang="en-US" dirty="0"/>
              <a:t>faster to verify than </a:t>
            </a:r>
            <a:r>
              <a:rPr lang="en-US" i="1" dirty="0"/>
              <a:t>Chicken are birds</a:t>
            </a:r>
          </a:p>
          <a:p>
            <a:r>
              <a:rPr lang="en-US" dirty="0"/>
              <a:t>Typicality also evident in </a:t>
            </a:r>
            <a:r>
              <a:rPr lang="en-US" i="1" dirty="0"/>
              <a:t>ratings</a:t>
            </a:r>
          </a:p>
          <a:p>
            <a:pPr lvl="1"/>
            <a:r>
              <a:rPr lang="en-US" dirty="0"/>
              <a:t>People are very systematic in rating whether a certain member is a typical member of  a category </a:t>
            </a:r>
          </a:p>
          <a:p>
            <a:r>
              <a:rPr lang="en-US" dirty="0"/>
              <a:t>.. Also in </a:t>
            </a:r>
            <a:r>
              <a:rPr lang="en-US" i="1" dirty="0"/>
              <a:t>generation tasks</a:t>
            </a:r>
            <a:r>
              <a:rPr lang="en-US" dirty="0"/>
              <a:t> when listing members: </a:t>
            </a:r>
          </a:p>
          <a:p>
            <a:pPr lvl="1"/>
            <a:r>
              <a:rPr lang="en-US" dirty="0"/>
              <a:t>for “birds” many more list robins than chicken, and for “sports” many more list soccer than weightlifting. </a:t>
            </a:r>
          </a:p>
          <a:p>
            <a:r>
              <a:rPr lang="en-US" dirty="0"/>
              <a:t>Conclusions: Categories have central and peripheral members.</a:t>
            </a:r>
          </a:p>
        </p:txBody>
      </p:sp>
    </p:spTree>
    <p:extLst>
      <p:ext uri="{BB962C8B-B14F-4D97-AF65-F5344CB8AC3E}">
        <p14:creationId xmlns:p14="http://schemas.microsoft.com/office/powerpoint/2010/main" val="178688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00BC-812E-41C6-A060-F05F38FD1C34}"/>
              </a:ext>
            </a:extLst>
          </p:cNvPr>
          <p:cNvSpPr>
            <a:spLocks noGrp="1"/>
          </p:cNvSpPr>
          <p:nvPr>
            <p:ph type="title"/>
          </p:nvPr>
        </p:nvSpPr>
        <p:spPr/>
        <p:txBody>
          <a:bodyPr/>
          <a:lstStyle/>
          <a:p>
            <a:r>
              <a:rPr lang="en-US" dirty="0"/>
              <a:t>Psychological properties of prototypes</a:t>
            </a:r>
          </a:p>
        </p:txBody>
      </p:sp>
      <p:graphicFrame>
        <p:nvGraphicFramePr>
          <p:cNvPr id="13" name="Content Placeholder 2">
            <a:extLst>
              <a:ext uri="{FF2B5EF4-FFF2-40B4-BE49-F238E27FC236}">
                <a16:creationId xmlns:a16="http://schemas.microsoft.com/office/drawing/2014/main" id="{87AF49EF-7B6C-391B-7282-7B0856527704}"/>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75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7DADDBA3-0832-49D8-85F6-A09739E848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374710" y="1227283"/>
            <a:ext cx="9173823" cy="4403435"/>
          </a:xfrm>
          <a:prstGeom prst="rect">
            <a:avLst/>
          </a:prstGeom>
          <a:noFill/>
        </p:spPr>
      </p:pic>
    </p:spTree>
    <p:extLst>
      <p:ext uri="{BB962C8B-B14F-4D97-AF65-F5344CB8AC3E}">
        <p14:creationId xmlns:p14="http://schemas.microsoft.com/office/powerpoint/2010/main" val="2812940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A39A-5748-4B94-9249-795EBF3E5150}"/>
              </a:ext>
            </a:extLst>
          </p:cNvPr>
          <p:cNvSpPr>
            <a:spLocks noGrp="1"/>
          </p:cNvSpPr>
          <p:nvPr>
            <p:ph type="title"/>
          </p:nvPr>
        </p:nvSpPr>
        <p:spPr/>
        <p:txBody>
          <a:bodyPr/>
          <a:lstStyle/>
          <a:p>
            <a:r>
              <a:rPr lang="en-US" dirty="0"/>
              <a:t>Another problem for propositions: fuzzy category boundaries</a:t>
            </a:r>
          </a:p>
        </p:txBody>
      </p:sp>
      <p:sp>
        <p:nvSpPr>
          <p:cNvPr id="3" name="Content Placeholder 2">
            <a:extLst>
              <a:ext uri="{FF2B5EF4-FFF2-40B4-BE49-F238E27FC236}">
                <a16:creationId xmlns:a16="http://schemas.microsoft.com/office/drawing/2014/main" id="{BD0F7F70-81EB-4E4D-ACBA-CCF7DF974560}"/>
              </a:ext>
            </a:extLst>
          </p:cNvPr>
          <p:cNvSpPr>
            <a:spLocks noGrp="1"/>
          </p:cNvSpPr>
          <p:nvPr>
            <p:ph idx="1"/>
          </p:nvPr>
        </p:nvSpPr>
        <p:spPr/>
        <p:txBody>
          <a:bodyPr>
            <a:normAutofit lnSpcReduction="10000"/>
          </a:bodyPr>
          <a:lstStyle/>
          <a:p>
            <a:r>
              <a:rPr lang="en-US" dirty="0"/>
              <a:t>Natural categories do necessarily not have fixed boundaries</a:t>
            </a:r>
          </a:p>
          <a:p>
            <a:r>
              <a:rPr lang="en-US" dirty="0" err="1"/>
              <a:t>Mcloskey</a:t>
            </a:r>
            <a:r>
              <a:rPr lang="en-US" dirty="0"/>
              <a:t> and Glucksberg (1978) showed that people’s judgments about category membership differ with typicality: all agree that cancer is a disease and happiness isn’t, but stroke? Opinions differ. </a:t>
            </a:r>
          </a:p>
          <a:p>
            <a:r>
              <a:rPr lang="en-US" dirty="0"/>
              <a:t>Also, people are unsure. When you ask them a month later, many change their min (11/30 reverse on ‘stroke is a disease’).</a:t>
            </a:r>
          </a:p>
          <a:p>
            <a:endParaRPr lang="en-US" dirty="0"/>
          </a:p>
        </p:txBody>
      </p:sp>
    </p:spTree>
    <p:extLst>
      <p:ext uri="{BB962C8B-B14F-4D97-AF65-F5344CB8AC3E}">
        <p14:creationId xmlns:p14="http://schemas.microsoft.com/office/powerpoint/2010/main" val="107527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D6BF-35D4-4AE9-85BF-51A5C759C139}"/>
              </a:ext>
            </a:extLst>
          </p:cNvPr>
          <p:cNvSpPr>
            <a:spLocks noGrp="1"/>
          </p:cNvSpPr>
          <p:nvPr>
            <p:ph type="title"/>
          </p:nvPr>
        </p:nvSpPr>
        <p:spPr/>
        <p:txBody>
          <a:bodyPr/>
          <a:lstStyle/>
          <a:p>
            <a:r>
              <a:rPr lang="en-US" dirty="0"/>
              <a:t>Words and concepts</a:t>
            </a:r>
          </a:p>
        </p:txBody>
      </p:sp>
      <p:sp>
        <p:nvSpPr>
          <p:cNvPr id="3" name="Text Placeholder 2">
            <a:extLst>
              <a:ext uri="{FF2B5EF4-FFF2-40B4-BE49-F238E27FC236}">
                <a16:creationId xmlns:a16="http://schemas.microsoft.com/office/drawing/2014/main" id="{1DFDD58C-9E66-4F80-9AEA-70A21FF8B85C}"/>
              </a:ext>
            </a:extLst>
          </p:cNvPr>
          <p:cNvSpPr>
            <a:spLocks noGrp="1"/>
          </p:cNvSpPr>
          <p:nvPr>
            <p:ph type="body" idx="1"/>
          </p:nvPr>
        </p:nvSpPr>
        <p:spPr/>
        <p:txBody>
          <a:bodyPr/>
          <a:lstStyle/>
          <a:p>
            <a:r>
              <a:rPr lang="en-US" dirty="0"/>
              <a:t>Theory</a:t>
            </a:r>
          </a:p>
        </p:txBody>
      </p:sp>
    </p:spTree>
    <p:extLst>
      <p:ext uri="{BB962C8B-B14F-4D97-AF65-F5344CB8AC3E}">
        <p14:creationId xmlns:p14="http://schemas.microsoft.com/office/powerpoint/2010/main" val="2390164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9BEA-6413-4E74-8642-888ED65DFE8C}"/>
              </a:ext>
            </a:extLst>
          </p:cNvPr>
          <p:cNvSpPr>
            <a:spLocks noGrp="1"/>
          </p:cNvSpPr>
          <p:nvPr>
            <p:ph type="title"/>
          </p:nvPr>
        </p:nvSpPr>
        <p:spPr/>
        <p:txBody>
          <a:bodyPr/>
          <a:lstStyle/>
          <a:p>
            <a:r>
              <a:rPr lang="en-US" dirty="0"/>
              <a:t>Why do we end up with the words we have?</a:t>
            </a:r>
          </a:p>
        </p:txBody>
      </p:sp>
      <p:sp>
        <p:nvSpPr>
          <p:cNvPr id="3" name="Text Placeholder 2">
            <a:extLst>
              <a:ext uri="{FF2B5EF4-FFF2-40B4-BE49-F238E27FC236}">
                <a16:creationId xmlns:a16="http://schemas.microsoft.com/office/drawing/2014/main" id="{18776BB9-1152-4B25-997F-EB888F981A05}"/>
              </a:ext>
            </a:extLst>
          </p:cNvPr>
          <p:cNvSpPr>
            <a:spLocks noGrp="1"/>
          </p:cNvSpPr>
          <p:nvPr>
            <p:ph type="body" idx="1"/>
          </p:nvPr>
        </p:nvSpPr>
        <p:spPr/>
        <p:txBody>
          <a:bodyPr>
            <a:normAutofit lnSpcReduction="10000"/>
          </a:bodyPr>
          <a:lstStyle/>
          <a:p>
            <a:r>
              <a:rPr lang="en-US" dirty="0"/>
              <a:t>Levels of abstraction and informativeness: why do the world split the world the way they do? </a:t>
            </a:r>
          </a:p>
        </p:txBody>
      </p:sp>
    </p:spTree>
    <p:extLst>
      <p:ext uri="{BB962C8B-B14F-4D97-AF65-F5344CB8AC3E}">
        <p14:creationId xmlns:p14="http://schemas.microsoft.com/office/powerpoint/2010/main" val="4119168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19CCF5-F97D-4D25-A734-A7BAC0C72E21}"/>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a:t>Describe this picture</a:t>
            </a:r>
          </a:p>
        </p:txBody>
      </p:sp>
      <p:pic>
        <p:nvPicPr>
          <p:cNvPr id="4" name="Immagine 1">
            <a:extLst>
              <a:ext uri="{FF2B5EF4-FFF2-40B4-BE49-F238E27FC236}">
                <a16:creationId xmlns:a16="http://schemas.microsoft.com/office/drawing/2014/main" id="{93F40785-04BC-440A-9378-6F1BF24529BB}"/>
              </a:ext>
            </a:extLst>
          </p:cNvPr>
          <p:cNvPicPr/>
          <p:nvPr/>
        </p:nvPicPr>
        <p:blipFill>
          <a:blip r:embed="rId2"/>
          <a:stretch>
            <a:fillRect/>
          </a:stretch>
        </p:blipFill>
        <p:spPr bwMode="auto">
          <a:xfrm>
            <a:off x="6606253" y="913845"/>
            <a:ext cx="4942280" cy="5030310"/>
          </a:xfrm>
          <a:prstGeom prst="rect">
            <a:avLst/>
          </a:prstGeom>
          <a:noFill/>
        </p:spPr>
      </p:pic>
    </p:spTree>
    <p:extLst>
      <p:ext uri="{BB962C8B-B14F-4D97-AF65-F5344CB8AC3E}">
        <p14:creationId xmlns:p14="http://schemas.microsoft.com/office/powerpoint/2010/main" val="2395499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C6969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2C680A-D432-4AA5-B7D3-5EFDBB215201}"/>
              </a:ext>
            </a:extLst>
          </p:cNvPr>
          <p:cNvSpPr>
            <a:spLocks noGrp="1"/>
          </p:cNvSpPr>
          <p:nvPr>
            <p:ph type="title"/>
          </p:nvPr>
        </p:nvSpPr>
        <p:spPr>
          <a:xfrm>
            <a:off x="1000941" y="2620477"/>
            <a:ext cx="3010737" cy="1497475"/>
          </a:xfrm>
        </p:spPr>
        <p:txBody>
          <a:bodyPr>
            <a:normAutofit/>
          </a:bodyPr>
          <a:lstStyle/>
          <a:p>
            <a:r>
              <a:rPr lang="en-US" sz="2800"/>
              <a:t>What did you say?</a:t>
            </a:r>
          </a:p>
        </p:txBody>
      </p:sp>
      <p:graphicFrame>
        <p:nvGraphicFramePr>
          <p:cNvPr id="15" name="Content Placeholder 2">
            <a:extLst>
              <a:ext uri="{FF2B5EF4-FFF2-40B4-BE49-F238E27FC236}">
                <a16:creationId xmlns:a16="http://schemas.microsoft.com/office/drawing/2014/main" id="{B8EF0F1C-CE52-210E-2D33-1B98A1651BEA}"/>
              </a:ext>
            </a:extLst>
          </p:cNvPr>
          <p:cNvGraphicFramePr>
            <a:graphicFrameLocks noGrp="1"/>
          </p:cNvGraphicFramePr>
          <p:nvPr>
            <p:ph idx="1"/>
            <p:extLst>
              <p:ext uri="{D42A27DB-BD31-4B8C-83A1-F6EECF244321}">
                <p14:modId xmlns:p14="http://schemas.microsoft.com/office/powerpoint/2010/main" val="2015706401"/>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1726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ED1B-E2B7-4BA8-B4A1-ED06302F9178}"/>
              </a:ext>
            </a:extLst>
          </p:cNvPr>
          <p:cNvSpPr>
            <a:spLocks noGrp="1"/>
          </p:cNvSpPr>
          <p:nvPr>
            <p:ph type="title"/>
          </p:nvPr>
        </p:nvSpPr>
        <p:spPr/>
        <p:txBody>
          <a:bodyPr/>
          <a:lstStyle/>
          <a:p>
            <a:r>
              <a:rPr lang="en-US" dirty="0"/>
              <a:t>If you said “A cat”</a:t>
            </a:r>
          </a:p>
        </p:txBody>
      </p:sp>
      <p:sp>
        <p:nvSpPr>
          <p:cNvPr id="3" name="Content Placeholder 2">
            <a:extLst>
              <a:ext uri="{FF2B5EF4-FFF2-40B4-BE49-F238E27FC236}">
                <a16:creationId xmlns:a16="http://schemas.microsoft.com/office/drawing/2014/main" id="{4B51C578-81B4-420A-A02F-6766AD9BF2F6}"/>
              </a:ext>
            </a:extLst>
          </p:cNvPr>
          <p:cNvSpPr>
            <a:spLocks noGrp="1"/>
          </p:cNvSpPr>
          <p:nvPr>
            <p:ph idx="1"/>
          </p:nvPr>
        </p:nvSpPr>
        <p:spPr/>
        <p:txBody>
          <a:bodyPr>
            <a:normAutofit lnSpcReduction="10000"/>
          </a:bodyPr>
          <a:lstStyle/>
          <a:p>
            <a:r>
              <a:rPr lang="en-US" dirty="0"/>
              <a:t>Advantage over “Siamese cat”: perhaps good enough level of representation? Tells you “what you need to know”?</a:t>
            </a:r>
          </a:p>
          <a:p>
            <a:r>
              <a:rPr lang="en-US" dirty="0"/>
              <a:t>If someone said “that’s an animal” – likely correct, but offers little information.. (superordinate). </a:t>
            </a:r>
          </a:p>
          <a:p>
            <a:r>
              <a:rPr lang="en-US" dirty="0"/>
              <a:t>The basic level offers much more information, while still capturing relatively large amount of variance within the category. (superordinate captures much variance, but doesn’t give much info).</a:t>
            </a:r>
          </a:p>
          <a:p>
            <a:endParaRPr lang="en-US" dirty="0"/>
          </a:p>
        </p:txBody>
      </p:sp>
    </p:spTree>
    <p:extLst>
      <p:ext uri="{BB962C8B-B14F-4D97-AF65-F5344CB8AC3E}">
        <p14:creationId xmlns:p14="http://schemas.microsoft.com/office/powerpoint/2010/main" val="1241070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6AE9-0187-41FB-B6B9-BEF148A76360}"/>
              </a:ext>
            </a:extLst>
          </p:cNvPr>
          <p:cNvSpPr>
            <a:spLocks noGrp="1"/>
          </p:cNvSpPr>
          <p:nvPr>
            <p:ph type="title"/>
          </p:nvPr>
        </p:nvSpPr>
        <p:spPr/>
        <p:txBody>
          <a:bodyPr/>
          <a:lstStyle/>
          <a:p>
            <a:r>
              <a:rPr lang="en-US" dirty="0"/>
              <a:t>Levels of abstraction I</a:t>
            </a:r>
          </a:p>
        </p:txBody>
      </p:sp>
      <p:sp>
        <p:nvSpPr>
          <p:cNvPr id="3" name="Content Placeholder 2">
            <a:extLst>
              <a:ext uri="{FF2B5EF4-FFF2-40B4-BE49-F238E27FC236}">
                <a16:creationId xmlns:a16="http://schemas.microsoft.com/office/drawing/2014/main" id="{EF72313C-E4F7-45F0-98F9-BAC23FB701C4}"/>
              </a:ext>
            </a:extLst>
          </p:cNvPr>
          <p:cNvSpPr>
            <a:spLocks noGrp="1"/>
          </p:cNvSpPr>
          <p:nvPr>
            <p:ph idx="1"/>
          </p:nvPr>
        </p:nvSpPr>
        <p:spPr/>
        <p:txBody>
          <a:bodyPr>
            <a:normAutofit/>
          </a:bodyPr>
          <a:lstStyle/>
          <a:p>
            <a:r>
              <a:rPr lang="en-US" dirty="0"/>
              <a:t>People likely represent the world at different levels of granularity</a:t>
            </a:r>
          </a:p>
          <a:p>
            <a:pPr lvl="1"/>
            <a:r>
              <a:rPr lang="en-US" dirty="0"/>
              <a:t>Basic level</a:t>
            </a:r>
          </a:p>
          <a:p>
            <a:pPr lvl="1"/>
            <a:r>
              <a:rPr lang="en-US" dirty="0"/>
              <a:t>Subordinate level </a:t>
            </a:r>
          </a:p>
          <a:p>
            <a:pPr lvl="1"/>
            <a:r>
              <a:rPr lang="en-US" dirty="0"/>
              <a:t>Superordinate level</a:t>
            </a:r>
          </a:p>
          <a:p>
            <a:r>
              <a:rPr lang="en-US" dirty="0"/>
              <a:t>People will use the level of abstraction corresponding to the level of discrimination they need: a </a:t>
            </a:r>
            <a:r>
              <a:rPr lang="en-US" i="1" dirty="0"/>
              <a:t>tree</a:t>
            </a:r>
            <a:r>
              <a:rPr lang="en-US" dirty="0"/>
              <a:t> is a useful category for urban dwellers, but people who live in the countryside will make finer distinctions. </a:t>
            </a:r>
          </a:p>
        </p:txBody>
      </p:sp>
    </p:spTree>
    <p:extLst>
      <p:ext uri="{BB962C8B-B14F-4D97-AF65-F5344CB8AC3E}">
        <p14:creationId xmlns:p14="http://schemas.microsoft.com/office/powerpoint/2010/main" val="2879576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6AE9-0187-41FB-B6B9-BEF148A76360}"/>
              </a:ext>
            </a:extLst>
          </p:cNvPr>
          <p:cNvSpPr>
            <a:spLocks noGrp="1"/>
          </p:cNvSpPr>
          <p:nvPr>
            <p:ph type="title"/>
          </p:nvPr>
        </p:nvSpPr>
        <p:spPr/>
        <p:txBody>
          <a:bodyPr/>
          <a:lstStyle/>
          <a:p>
            <a:r>
              <a:rPr lang="en-US" dirty="0"/>
              <a:t>Levels of abstraction II</a:t>
            </a:r>
          </a:p>
        </p:txBody>
      </p:sp>
      <p:sp>
        <p:nvSpPr>
          <p:cNvPr id="3" name="Content Placeholder 2">
            <a:extLst>
              <a:ext uri="{FF2B5EF4-FFF2-40B4-BE49-F238E27FC236}">
                <a16:creationId xmlns:a16="http://schemas.microsoft.com/office/drawing/2014/main" id="{EF72313C-E4F7-45F0-98F9-BAC23FB701C4}"/>
              </a:ext>
            </a:extLst>
          </p:cNvPr>
          <p:cNvSpPr>
            <a:spLocks noGrp="1"/>
          </p:cNvSpPr>
          <p:nvPr>
            <p:ph idx="1"/>
          </p:nvPr>
        </p:nvSpPr>
        <p:spPr/>
        <p:txBody>
          <a:bodyPr>
            <a:normAutofit fontScale="85000" lnSpcReduction="20000"/>
          </a:bodyPr>
          <a:lstStyle/>
          <a:p>
            <a:r>
              <a:rPr lang="en-US" dirty="0"/>
              <a:t>What makes them useful?</a:t>
            </a:r>
          </a:p>
          <a:p>
            <a:r>
              <a:rPr lang="en-US" dirty="0"/>
              <a:t>Murphy: informativeness and distinctiveness.</a:t>
            </a:r>
          </a:p>
          <a:p>
            <a:pPr lvl="1"/>
            <a:r>
              <a:rPr lang="en-US" dirty="0"/>
              <a:t>Informativeness: the amount of facts linked to the category</a:t>
            </a:r>
          </a:p>
          <a:p>
            <a:pPr lvl="1"/>
            <a:r>
              <a:rPr lang="en-US" dirty="0"/>
              <a:t>Distinctiveness: the extent to which a category differs from other categories at  the level</a:t>
            </a:r>
          </a:p>
          <a:p>
            <a:r>
              <a:rPr lang="en-US" dirty="0"/>
              <a:t>Superordinate: inf: no, </a:t>
            </a:r>
            <a:r>
              <a:rPr lang="en-US" dirty="0" err="1"/>
              <a:t>dist</a:t>
            </a:r>
            <a:r>
              <a:rPr lang="en-US" dirty="0"/>
              <a:t>: yes</a:t>
            </a:r>
          </a:p>
          <a:p>
            <a:r>
              <a:rPr lang="en-US" dirty="0"/>
              <a:t>Basic: inf: yes, </a:t>
            </a:r>
            <a:r>
              <a:rPr lang="en-US" dirty="0" err="1"/>
              <a:t>dist</a:t>
            </a:r>
            <a:r>
              <a:rPr lang="en-US" dirty="0"/>
              <a:t>: yes</a:t>
            </a:r>
          </a:p>
          <a:p>
            <a:r>
              <a:rPr lang="en-US" dirty="0"/>
              <a:t>Subordinate inf: yes, dis; no</a:t>
            </a:r>
          </a:p>
          <a:p>
            <a:r>
              <a:rPr lang="en-US" dirty="0"/>
              <a:t>We don’t create a subordinate concept for each item due to reasons of cognitive economy. Yes, they maximize information, but </a:t>
            </a:r>
            <a:r>
              <a:rPr lang="en-US"/>
              <a:t>without offering </a:t>
            </a:r>
            <a:r>
              <a:rPr lang="en-US" dirty="0"/>
              <a:t>much distinction. </a:t>
            </a:r>
          </a:p>
        </p:txBody>
      </p:sp>
    </p:spTree>
    <p:extLst>
      <p:ext uri="{BB962C8B-B14F-4D97-AF65-F5344CB8AC3E}">
        <p14:creationId xmlns:p14="http://schemas.microsoft.com/office/powerpoint/2010/main" val="109892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F9BC-E910-494B-9FC5-74EC62CE94E5}"/>
              </a:ext>
            </a:extLst>
          </p:cNvPr>
          <p:cNvSpPr>
            <a:spLocks noGrp="1"/>
          </p:cNvSpPr>
          <p:nvPr>
            <p:ph type="title"/>
          </p:nvPr>
        </p:nvSpPr>
        <p:spPr/>
        <p:txBody>
          <a:bodyPr/>
          <a:lstStyle/>
          <a:p>
            <a:r>
              <a:rPr lang="en-US" dirty="0"/>
              <a:t>Relations between words and contents</a:t>
            </a:r>
          </a:p>
        </p:txBody>
      </p:sp>
      <p:sp>
        <p:nvSpPr>
          <p:cNvPr id="3" name="Content Placeholder 2">
            <a:extLst>
              <a:ext uri="{FF2B5EF4-FFF2-40B4-BE49-F238E27FC236}">
                <a16:creationId xmlns:a16="http://schemas.microsoft.com/office/drawing/2014/main" id="{A9EA4DF0-4E17-450A-B774-B68686013C5F}"/>
              </a:ext>
            </a:extLst>
          </p:cNvPr>
          <p:cNvSpPr>
            <a:spLocks noGrp="1"/>
          </p:cNvSpPr>
          <p:nvPr>
            <p:ph idx="1"/>
          </p:nvPr>
        </p:nvSpPr>
        <p:spPr/>
        <p:txBody>
          <a:bodyPr>
            <a:normAutofit fontScale="92500"/>
          </a:bodyPr>
          <a:lstStyle/>
          <a:p>
            <a:r>
              <a:rPr lang="en-US" dirty="0"/>
              <a:t>The typical approach is to assume that words are associated with concepts or a network of conceptual representations</a:t>
            </a:r>
          </a:p>
          <a:p>
            <a:r>
              <a:rPr lang="en-US" dirty="0"/>
              <a:t>We need to </a:t>
            </a:r>
            <a:r>
              <a:rPr lang="en-US" i="1" dirty="0"/>
              <a:t>first</a:t>
            </a:r>
            <a:r>
              <a:rPr lang="en-US" dirty="0"/>
              <a:t> have a good theory of what the conceptual structure is like.. and then we can see how this structure is used to represent meaning when referred to by words.</a:t>
            </a:r>
          </a:p>
          <a:p>
            <a:r>
              <a:rPr lang="en-US" dirty="0"/>
              <a:t>Ultimately, a word is a sound or written pattern, and it is generally assumed that a single word corresponds to a single concept. Would help with word-embedding models </a:t>
            </a:r>
            <a:r>
              <a:rPr lang="en-US" dirty="0" err="1"/>
              <a:t>etc</a:t>
            </a:r>
            <a:r>
              <a:rPr lang="en-US" dirty="0"/>
              <a:t>’. But there are complications</a:t>
            </a:r>
          </a:p>
          <a:p>
            <a:endParaRPr lang="en-US" dirty="0"/>
          </a:p>
        </p:txBody>
      </p:sp>
    </p:spTree>
    <p:extLst>
      <p:ext uri="{BB962C8B-B14F-4D97-AF65-F5344CB8AC3E}">
        <p14:creationId xmlns:p14="http://schemas.microsoft.com/office/powerpoint/2010/main" val="303028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F9BC-E910-494B-9FC5-74EC62CE94E5}"/>
              </a:ext>
            </a:extLst>
          </p:cNvPr>
          <p:cNvSpPr>
            <a:spLocks noGrp="1"/>
          </p:cNvSpPr>
          <p:nvPr>
            <p:ph type="title"/>
          </p:nvPr>
        </p:nvSpPr>
        <p:spPr/>
        <p:txBody>
          <a:bodyPr/>
          <a:lstStyle/>
          <a:p>
            <a:r>
              <a:rPr lang="en-US" dirty="0"/>
              <a:t>Evidence against 1&lt;-&gt;1 form&lt;-&gt; meaning mapping</a:t>
            </a:r>
          </a:p>
        </p:txBody>
      </p:sp>
      <p:sp>
        <p:nvSpPr>
          <p:cNvPr id="3" name="Content Placeholder 2">
            <a:extLst>
              <a:ext uri="{FF2B5EF4-FFF2-40B4-BE49-F238E27FC236}">
                <a16:creationId xmlns:a16="http://schemas.microsoft.com/office/drawing/2014/main" id="{A9EA4DF0-4E17-450A-B774-B68686013C5F}"/>
              </a:ext>
            </a:extLst>
          </p:cNvPr>
          <p:cNvSpPr>
            <a:spLocks noGrp="1"/>
          </p:cNvSpPr>
          <p:nvPr>
            <p:ph idx="1"/>
          </p:nvPr>
        </p:nvSpPr>
        <p:spPr>
          <a:xfrm>
            <a:off x="838200" y="2011680"/>
            <a:ext cx="10515600" cy="4585890"/>
          </a:xfrm>
        </p:spPr>
        <p:txBody>
          <a:bodyPr>
            <a:noAutofit/>
          </a:bodyPr>
          <a:lstStyle/>
          <a:p>
            <a:r>
              <a:rPr lang="en-US" sz="1600" dirty="0"/>
              <a:t>Polysemy: </a:t>
            </a:r>
            <a:r>
              <a:rPr lang="en-US" sz="1600" dirty="0" err="1"/>
              <a:t>aphenomenon</a:t>
            </a:r>
            <a:r>
              <a:rPr lang="en-US" sz="1600" dirty="0"/>
              <a:t> where a single word can have multiple meanings depending on the context in which it is used, such as "cinema" which can refer to different things in different contexts.</a:t>
            </a:r>
          </a:p>
          <a:p>
            <a:pPr lvl="1"/>
            <a:r>
              <a:rPr lang="en-US" sz="1600" dirty="0"/>
              <a:t>American </a:t>
            </a:r>
            <a:r>
              <a:rPr lang="en-US" sz="1600" i="1" dirty="0"/>
              <a:t>cinema</a:t>
            </a:r>
            <a:r>
              <a:rPr lang="en-US" sz="1600" dirty="0"/>
              <a:t> is naïve, vs. </a:t>
            </a:r>
          </a:p>
          <a:p>
            <a:pPr lvl="1"/>
            <a:r>
              <a:rPr lang="en-US" sz="1600" dirty="0"/>
              <a:t>This </a:t>
            </a:r>
            <a:r>
              <a:rPr lang="en-US" sz="1600" i="1" dirty="0"/>
              <a:t>cinema</a:t>
            </a:r>
            <a:r>
              <a:rPr lang="en-US" sz="1600" dirty="0"/>
              <a:t> is ugly. </a:t>
            </a:r>
          </a:p>
          <a:p>
            <a:pPr lvl="1"/>
            <a:r>
              <a:rPr lang="en-US" sz="1600" dirty="0"/>
              <a:t> Same thing with bank: financial institution or the building where it is</a:t>
            </a:r>
          </a:p>
          <a:p>
            <a:r>
              <a:rPr lang="en-US" sz="1600" dirty="0"/>
              <a:t>According to Murphy, it is impossible for a single concept to fully capture the meaning of a polysemous word.</a:t>
            </a:r>
          </a:p>
          <a:p>
            <a:r>
              <a:rPr lang="en-US" sz="1600" dirty="0"/>
              <a:t>Do we represent these multiple senses (e.g., ‘table’)? If so how? Murphy: each use of table is picking out  a different sense. Process of meaning extension that is not a result of ‘natural change’ (chaining) but </a:t>
            </a:r>
            <a:r>
              <a:rPr lang="en-US" sz="1600" i="1" dirty="0"/>
              <a:t>a matter of online derivation</a:t>
            </a:r>
            <a:r>
              <a:rPr lang="en-US" sz="1600" dirty="0"/>
              <a:t>. </a:t>
            </a:r>
          </a:p>
          <a:p>
            <a:r>
              <a:rPr lang="en-US" sz="1600" dirty="0"/>
              <a:t>Klein and Murphy (2001) found evidence suggesting that the different senses of polysemous words can be stored, as they observed priming effects when a word was used twice in the same sense, and interference effects when the sense was switched.</a:t>
            </a:r>
          </a:p>
          <a:p>
            <a:r>
              <a:rPr lang="en-US" sz="1600" dirty="0"/>
              <a:t>Another possibility is that a word specifies a set of potentials that is then refined by context to determine which sense is intended.</a:t>
            </a:r>
          </a:p>
        </p:txBody>
      </p:sp>
      <p:sp>
        <p:nvSpPr>
          <p:cNvPr id="4" name="Rectangle 1">
            <a:extLst>
              <a:ext uri="{FF2B5EF4-FFF2-40B4-BE49-F238E27FC236}">
                <a16:creationId xmlns:a16="http://schemas.microsoft.com/office/drawing/2014/main" id="{96044085-017D-49C0-846E-383E76181534}"/>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rgbClr val="FFFFFF"/>
                </a:solidFill>
                <a:effectLst/>
                <a:latin typeface="Söhne"/>
              </a:rPr>
              <a:t>Another possibility is that a word specifies a set of potentials that is then refined by context to determine which sense is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449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C6969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861F9BC-E910-494B-9FC5-74EC62CE94E5}"/>
              </a:ext>
            </a:extLst>
          </p:cNvPr>
          <p:cNvSpPr>
            <a:spLocks noGrp="1"/>
          </p:cNvSpPr>
          <p:nvPr>
            <p:ph type="title"/>
          </p:nvPr>
        </p:nvSpPr>
        <p:spPr>
          <a:xfrm>
            <a:off x="838200" y="365125"/>
            <a:ext cx="10515600" cy="1325563"/>
          </a:xfrm>
        </p:spPr>
        <p:txBody>
          <a:bodyPr>
            <a:normAutofit/>
          </a:bodyPr>
          <a:lstStyle/>
          <a:p>
            <a:r>
              <a:rPr lang="en-US"/>
              <a:t>Specific problems with word access (lookup); sim sound dif meaning</a:t>
            </a:r>
            <a:endParaRPr lang="en-US" dirty="0"/>
          </a:p>
        </p:txBody>
      </p:sp>
      <p:sp>
        <p:nvSpPr>
          <p:cNvPr id="13" name="Content Placeholder 2">
            <a:extLst>
              <a:ext uri="{FF2B5EF4-FFF2-40B4-BE49-F238E27FC236}">
                <a16:creationId xmlns:a16="http://schemas.microsoft.com/office/drawing/2014/main" id="{A9EA4DF0-4E17-450A-B774-B68686013C5F}"/>
              </a:ext>
            </a:extLst>
          </p:cNvPr>
          <p:cNvSpPr>
            <a:spLocks noGrp="1"/>
          </p:cNvSpPr>
          <p:nvPr>
            <p:ph idx="1"/>
          </p:nvPr>
        </p:nvSpPr>
        <p:spPr>
          <a:xfrm>
            <a:off x="838200" y="2013625"/>
            <a:ext cx="10515600" cy="4163338"/>
          </a:xfrm>
        </p:spPr>
        <p:txBody>
          <a:bodyPr>
            <a:normAutofit/>
          </a:bodyPr>
          <a:lstStyle/>
          <a:p>
            <a:pPr>
              <a:lnSpc>
                <a:spcPct val="90000"/>
              </a:lnSpc>
            </a:pPr>
            <a:r>
              <a:rPr lang="en-US" sz="2000" dirty="0"/>
              <a:t>Homophones are words that sound the same but have different meanings, such as "bait" and "bate" (in an angry mood) or "might" and "mite“</a:t>
            </a:r>
          </a:p>
          <a:p>
            <a:pPr>
              <a:lnSpc>
                <a:spcPct val="90000"/>
              </a:lnSpc>
            </a:pPr>
            <a:r>
              <a:rPr lang="en-US" sz="2000" dirty="0"/>
              <a:t>Homophones are separate words, but their similarity in sound requires interpretation </a:t>
            </a:r>
            <a:r>
              <a:rPr lang="en-US" sz="2000" i="1" dirty="0"/>
              <a:t>using context </a:t>
            </a:r>
            <a:r>
              <a:rPr lang="en-US" sz="2000" dirty="0"/>
              <a:t>when converting from sound-to-text</a:t>
            </a:r>
          </a:p>
          <a:p>
            <a:pPr>
              <a:lnSpc>
                <a:spcPct val="90000"/>
              </a:lnSpc>
            </a:pPr>
            <a:r>
              <a:rPr lang="en-US" sz="2000" dirty="0"/>
              <a:t>Homonyms are words that have the same spelling but different meanings, such as "bank" (financial institution) and "bank" (of a river). Contextual disambiguation is necessary to distinguish between the different meanings of homonyms.</a:t>
            </a:r>
          </a:p>
          <a:p>
            <a:pPr>
              <a:lnSpc>
                <a:spcPct val="90000"/>
              </a:lnSpc>
            </a:pPr>
            <a:r>
              <a:rPr lang="en-US" sz="2000" dirty="0"/>
              <a:t>Polysemy (mentioned): a single word with multiple related senses.</a:t>
            </a:r>
          </a:p>
          <a:p>
            <a:pPr>
              <a:lnSpc>
                <a:spcPct val="90000"/>
              </a:lnSpc>
            </a:pPr>
            <a:r>
              <a:rPr lang="en-US" sz="2000" dirty="0"/>
              <a:t>The distinction between meaning and lexical form is important; anomia is a type of aphasia that results in the inability to retrieve the lexical form of a concept for production, even though the ability to recognize or define the term is maintained. </a:t>
            </a:r>
          </a:p>
          <a:p>
            <a:pPr>
              <a:lnSpc>
                <a:spcPct val="90000"/>
              </a:lnSpc>
            </a:pPr>
            <a:endParaRPr lang="en-US" sz="2000" dirty="0"/>
          </a:p>
        </p:txBody>
      </p:sp>
    </p:spTree>
    <p:extLst>
      <p:ext uri="{BB962C8B-B14F-4D97-AF65-F5344CB8AC3E}">
        <p14:creationId xmlns:p14="http://schemas.microsoft.com/office/powerpoint/2010/main" val="280375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C6969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861F9BC-E910-494B-9FC5-74EC62CE94E5}"/>
              </a:ext>
            </a:extLst>
          </p:cNvPr>
          <p:cNvSpPr>
            <a:spLocks noGrp="1"/>
          </p:cNvSpPr>
          <p:nvPr>
            <p:ph type="title"/>
          </p:nvPr>
        </p:nvSpPr>
        <p:spPr>
          <a:xfrm>
            <a:off x="838200" y="365125"/>
            <a:ext cx="10515600" cy="1325563"/>
          </a:xfrm>
        </p:spPr>
        <p:txBody>
          <a:bodyPr>
            <a:normAutofit/>
          </a:bodyPr>
          <a:lstStyle/>
          <a:p>
            <a:r>
              <a:rPr lang="en-US" dirty="0"/>
              <a:t>Focusing on conceptual structure</a:t>
            </a:r>
          </a:p>
        </p:txBody>
      </p:sp>
      <p:sp>
        <p:nvSpPr>
          <p:cNvPr id="13" name="Content Placeholder 2">
            <a:extLst>
              <a:ext uri="{FF2B5EF4-FFF2-40B4-BE49-F238E27FC236}">
                <a16:creationId xmlns:a16="http://schemas.microsoft.com/office/drawing/2014/main" id="{A9EA4DF0-4E17-450A-B774-B68686013C5F}"/>
              </a:ext>
            </a:extLst>
          </p:cNvPr>
          <p:cNvSpPr>
            <a:spLocks noGrp="1"/>
          </p:cNvSpPr>
          <p:nvPr>
            <p:ph idx="1"/>
          </p:nvPr>
        </p:nvSpPr>
        <p:spPr>
          <a:xfrm>
            <a:off x="838200" y="2013625"/>
            <a:ext cx="10515600" cy="4163338"/>
          </a:xfrm>
        </p:spPr>
        <p:txBody>
          <a:bodyPr>
            <a:normAutofit fontScale="92500" lnSpcReduction="10000"/>
          </a:bodyPr>
          <a:lstStyle/>
          <a:p>
            <a:pPr>
              <a:lnSpc>
                <a:spcPct val="90000"/>
              </a:lnSpc>
            </a:pPr>
            <a:r>
              <a:rPr lang="en-US" sz="2000" dirty="0"/>
              <a:t>Understanding word meaning requires understanding the organization of conceptual structure in the mind-brain.</a:t>
            </a:r>
          </a:p>
          <a:p>
            <a:pPr>
              <a:lnSpc>
                <a:spcPct val="90000"/>
              </a:lnSpc>
            </a:pPr>
            <a:r>
              <a:rPr lang="en-US" sz="2000" dirty="0"/>
              <a:t>Concepts represent our knowledge of things in the world and enable us to identify things, infer features, or know how to interact with them.</a:t>
            </a:r>
          </a:p>
          <a:p>
            <a:pPr>
              <a:lnSpc>
                <a:spcPct val="90000"/>
              </a:lnSpc>
            </a:pPr>
            <a:r>
              <a:rPr lang="en-US" sz="2000" dirty="0"/>
              <a:t>Access to conceptual structure can be achieved through various means, including words, pictures, or music.</a:t>
            </a:r>
          </a:p>
          <a:p>
            <a:pPr>
              <a:lnSpc>
                <a:spcPct val="90000"/>
              </a:lnSpc>
            </a:pPr>
            <a:r>
              <a:rPr lang="en-US" sz="2000" dirty="0"/>
              <a:t>The study of conceptual structure or "semantic memory" should be independent of what governs word meaning or how word meanings are accessed through language.</a:t>
            </a:r>
          </a:p>
          <a:p>
            <a:pPr>
              <a:lnSpc>
                <a:spcPct val="90000"/>
              </a:lnSpc>
            </a:pPr>
            <a:r>
              <a:rPr lang="en-US" sz="2000" dirty="0"/>
              <a:t>Much of this psych’ work focuses on how people represent categories, with classical experiments focused on artificial, non-linguistic categories to see how people ‘summarize’ those. We won’t get into that, but be aware of the link</a:t>
            </a:r>
          </a:p>
          <a:p>
            <a:pPr>
              <a:lnSpc>
                <a:spcPct val="90000"/>
              </a:lnSpc>
            </a:pPr>
            <a:r>
              <a:rPr lang="en-US" sz="2000" dirty="0"/>
              <a:t>In much of the literature, concepts are studied by using words, assuming that words map onto conceptual knowledge and are a reasonable ‘proxy’ for studying relations between concepts.</a:t>
            </a:r>
          </a:p>
        </p:txBody>
      </p:sp>
    </p:spTree>
    <p:extLst>
      <p:ext uri="{BB962C8B-B14F-4D97-AF65-F5344CB8AC3E}">
        <p14:creationId xmlns:p14="http://schemas.microsoft.com/office/powerpoint/2010/main" val="277429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7">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9">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C6969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861F9BC-E910-494B-9FC5-74EC62CE94E5}"/>
              </a:ext>
            </a:extLst>
          </p:cNvPr>
          <p:cNvSpPr>
            <a:spLocks noGrp="1"/>
          </p:cNvSpPr>
          <p:nvPr>
            <p:ph type="title"/>
          </p:nvPr>
        </p:nvSpPr>
        <p:spPr>
          <a:xfrm>
            <a:off x="838200" y="365125"/>
            <a:ext cx="10515600" cy="1325563"/>
          </a:xfrm>
        </p:spPr>
        <p:txBody>
          <a:bodyPr>
            <a:normAutofit/>
          </a:bodyPr>
          <a:lstStyle/>
          <a:p>
            <a:r>
              <a:rPr lang="en-US" dirty="0"/>
              <a:t>The Classic View of word meaning: a definition</a:t>
            </a:r>
          </a:p>
        </p:txBody>
      </p:sp>
      <p:graphicFrame>
        <p:nvGraphicFramePr>
          <p:cNvPr id="22" name="Content Placeholder 2">
            <a:extLst>
              <a:ext uri="{FF2B5EF4-FFF2-40B4-BE49-F238E27FC236}">
                <a16:creationId xmlns:a16="http://schemas.microsoft.com/office/drawing/2014/main" id="{250AC8F7-B96C-2F76-D2D6-3FE655B8CCC3}"/>
              </a:ext>
            </a:extLst>
          </p:cNvPr>
          <p:cNvGraphicFramePr>
            <a:graphicFrameLocks noGrp="1"/>
          </p:cNvGraphicFramePr>
          <p:nvPr>
            <p:ph idx="1"/>
            <p:extLst>
              <p:ext uri="{D42A27DB-BD31-4B8C-83A1-F6EECF244321}">
                <p14:modId xmlns:p14="http://schemas.microsoft.com/office/powerpoint/2010/main" val="843563384"/>
              </p:ext>
            </p:extLst>
          </p:nvPr>
        </p:nvGraphicFramePr>
        <p:xfrm>
          <a:off x="838200" y="2013625"/>
          <a:ext cx="10515600" cy="4163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05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pic>
        <p:nvPicPr>
          <p:cNvPr id="5" name="Picture 4" descr="Digital art of brain">
            <a:extLst>
              <a:ext uri="{FF2B5EF4-FFF2-40B4-BE49-F238E27FC236}">
                <a16:creationId xmlns:a16="http://schemas.microsoft.com/office/drawing/2014/main" id="{D31AB44B-CBD0-0D1F-E1A2-28EFFDCDF6CA}"/>
              </a:ext>
            </a:extLst>
          </p:cNvPr>
          <p:cNvPicPr>
            <a:picLocks noChangeAspect="1"/>
          </p:cNvPicPr>
          <p:nvPr/>
        </p:nvPicPr>
        <p:blipFill rotWithShape="1">
          <a:blip r:embed="rId2"/>
          <a:srcRect l="1"/>
          <a:stretch/>
        </p:blipFill>
        <p:spPr>
          <a:xfrm>
            <a:off x="20" y="-22"/>
            <a:ext cx="12191977" cy="6858022"/>
          </a:xfrm>
          <a:prstGeom prst="rect">
            <a:avLst/>
          </a:prstGeom>
        </p:spPr>
      </p:pic>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7A07F-2B8C-4F35-B751-EBAFAABF2465}"/>
              </a:ext>
            </a:extLst>
          </p:cNvPr>
          <p:cNvSpPr>
            <a:spLocks noGrp="1"/>
          </p:cNvSpPr>
          <p:nvPr>
            <p:ph type="title"/>
          </p:nvPr>
        </p:nvSpPr>
        <p:spPr>
          <a:xfrm>
            <a:off x="643466" y="643467"/>
            <a:ext cx="5452529" cy="3569242"/>
          </a:xfrm>
        </p:spPr>
        <p:txBody>
          <a:bodyPr vert="horz" lIns="91440" tIns="45720" rIns="91440" bIns="45720" rtlCol="0" anchor="t">
            <a:normAutofit/>
          </a:bodyPr>
          <a:lstStyle/>
          <a:p>
            <a:pPr marL="342900" marR="0" lvl="0" indent="-342900">
              <a:spcAft>
                <a:spcPts val="0"/>
              </a:spcAft>
            </a:pPr>
            <a:r>
              <a:rPr lang="en-US" sz="6000">
                <a:solidFill>
                  <a:schemeClr val="bg1"/>
                </a:solidFill>
                <a:effectLst/>
              </a:rPr>
              <a:t>Representing the meaning of concepts</a:t>
            </a:r>
          </a:p>
        </p:txBody>
      </p:sp>
      <p:sp>
        <p:nvSpPr>
          <p:cNvPr id="3" name="Text Placeholder 2">
            <a:extLst>
              <a:ext uri="{FF2B5EF4-FFF2-40B4-BE49-F238E27FC236}">
                <a16:creationId xmlns:a16="http://schemas.microsoft.com/office/drawing/2014/main" id="{50380399-AAF6-4C13-BF12-FF1ADD1DA473}"/>
              </a:ext>
            </a:extLst>
          </p:cNvPr>
          <p:cNvSpPr>
            <a:spLocks noGrp="1"/>
          </p:cNvSpPr>
          <p:nvPr>
            <p:ph type="body" idx="1"/>
          </p:nvPr>
        </p:nvSpPr>
        <p:spPr>
          <a:xfrm>
            <a:off x="643466" y="4551036"/>
            <a:ext cx="5449479" cy="1663495"/>
          </a:xfrm>
        </p:spPr>
        <p:txBody>
          <a:bodyPr vert="horz" lIns="91440" tIns="45720" rIns="91440" bIns="45720" rtlCol="0" anchor="b">
            <a:normAutofit/>
          </a:bodyPr>
          <a:lstStyle/>
          <a:p>
            <a:r>
              <a:rPr lang="en-US" u="sng">
                <a:solidFill>
                  <a:schemeClr val="bg1"/>
                </a:solidFill>
                <a:effectLst/>
              </a:rPr>
              <a:t>in the mind/brain</a:t>
            </a:r>
            <a:endParaRPr lang="en-US">
              <a:solidFill>
                <a:schemeClr val="bg1"/>
              </a:solidFill>
            </a:endParaRPr>
          </a:p>
        </p:txBody>
      </p: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04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5A04F75-79E1-42E2-94A3-5B432E019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61F9BC-E910-494B-9FC5-74EC62CE94E5}"/>
              </a:ext>
            </a:extLst>
          </p:cNvPr>
          <p:cNvSpPr>
            <a:spLocks noGrp="1"/>
          </p:cNvSpPr>
          <p:nvPr>
            <p:ph type="title"/>
          </p:nvPr>
        </p:nvSpPr>
        <p:spPr>
          <a:xfrm>
            <a:off x="1000941" y="2620477"/>
            <a:ext cx="3010737" cy="1497475"/>
          </a:xfrm>
        </p:spPr>
        <p:txBody>
          <a:bodyPr>
            <a:normAutofit/>
          </a:bodyPr>
          <a:lstStyle/>
          <a:p>
            <a:r>
              <a:rPr lang="en-US" sz="2800" dirty="0">
                <a:solidFill>
                  <a:schemeClr val="bg1"/>
                </a:solidFill>
              </a:rPr>
              <a:t>Propositional networks</a:t>
            </a:r>
          </a:p>
        </p:txBody>
      </p:sp>
      <p:graphicFrame>
        <p:nvGraphicFramePr>
          <p:cNvPr id="15" name="Content Placeholder 2">
            <a:extLst>
              <a:ext uri="{FF2B5EF4-FFF2-40B4-BE49-F238E27FC236}">
                <a16:creationId xmlns:a16="http://schemas.microsoft.com/office/drawing/2014/main" id="{35B9951F-1C12-8DD3-1985-B44A84EAA5F4}"/>
              </a:ext>
            </a:extLst>
          </p:cNvPr>
          <p:cNvGraphicFramePr>
            <a:graphicFrameLocks noGrp="1"/>
          </p:cNvGraphicFramePr>
          <p:nvPr>
            <p:ph idx="1"/>
            <p:extLst>
              <p:ext uri="{D42A27DB-BD31-4B8C-83A1-F6EECF244321}">
                <p14:modId xmlns:p14="http://schemas.microsoft.com/office/powerpoint/2010/main" val="1593395477"/>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866907"/>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2428"/>
      </a:dk2>
      <a:lt2>
        <a:srgbClr val="E2E8E7"/>
      </a:lt2>
      <a:accent1>
        <a:srgbClr val="C6969D"/>
      </a:accent1>
      <a:accent2>
        <a:srgbClr val="BA907F"/>
      </a:accent2>
      <a:accent3>
        <a:srgbClr val="B0A282"/>
      </a:accent3>
      <a:accent4>
        <a:srgbClr val="A2A873"/>
      </a:accent4>
      <a:accent5>
        <a:srgbClr val="94AA81"/>
      </a:accent5>
      <a:accent6>
        <a:srgbClr val="7BAF78"/>
      </a:accent6>
      <a:hlink>
        <a:srgbClr val="568E87"/>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7422</TotalTime>
  <Words>1865</Words>
  <Application>Microsoft Office PowerPoint</Application>
  <PresentationFormat>Widescreen</PresentationFormat>
  <Paragraphs>112</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Elephant</vt:lpstr>
      <vt:lpstr>Söhne</vt:lpstr>
      <vt:lpstr>BrushVTI</vt:lpstr>
      <vt:lpstr>Conceptual Structure</vt:lpstr>
      <vt:lpstr>Words and concepts</vt:lpstr>
      <vt:lpstr>Relations between words and contents</vt:lpstr>
      <vt:lpstr>Evidence against 1&lt;-&gt;1 form&lt;-&gt; meaning mapping</vt:lpstr>
      <vt:lpstr>Specific problems with word access (lookup); sim sound dif meaning</vt:lpstr>
      <vt:lpstr>Focusing on conceptual structure</vt:lpstr>
      <vt:lpstr>The Classic View of word meaning: a definition</vt:lpstr>
      <vt:lpstr>Representing the meaning of concepts</vt:lpstr>
      <vt:lpstr>Propositional networks</vt:lpstr>
      <vt:lpstr>PowerPoint Presentation</vt:lpstr>
      <vt:lpstr>Propositional networks as psych model (Collins &amp; Quillian, 1969)</vt:lpstr>
      <vt:lpstr>Propositional networks as psych model (Collins &amp; Quillian, 1969)</vt:lpstr>
      <vt:lpstr>Propositional networks as psych model (Collins &amp; Quillian, 1969)</vt:lpstr>
      <vt:lpstr>Problems for propositional networks</vt:lpstr>
      <vt:lpstr>Rosch and the refutation of ‘classic view’ in psychology: the insight. </vt:lpstr>
      <vt:lpstr>Rosch and the refutation of ‘classic view’ in psychology: empirical support. </vt:lpstr>
      <vt:lpstr>Psychological properties of prototypes</vt:lpstr>
      <vt:lpstr>PowerPoint Presentation</vt:lpstr>
      <vt:lpstr>Another problem for propositions: fuzzy category boundaries</vt:lpstr>
      <vt:lpstr>Why do we end up with the words we have?</vt:lpstr>
      <vt:lpstr>Describe this picture</vt:lpstr>
      <vt:lpstr>What did you say?</vt:lpstr>
      <vt:lpstr>If you said “A cat”</vt:lpstr>
      <vt:lpstr>Levels of abstraction I</vt:lpstr>
      <vt:lpstr>Levels of abstraction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Uri</dc:creator>
  <cp:lastModifiedBy>Hasson Uri</cp:lastModifiedBy>
  <cp:revision>75</cp:revision>
  <dcterms:created xsi:type="dcterms:W3CDTF">2020-03-11T12:55:15Z</dcterms:created>
  <dcterms:modified xsi:type="dcterms:W3CDTF">2023-03-06T13:28:39Z</dcterms:modified>
</cp:coreProperties>
</file>