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8"/>
  </p:notesMasterIdLst>
  <p:sldIdLst>
    <p:sldId id="256" r:id="rId2"/>
    <p:sldId id="257" r:id="rId3"/>
    <p:sldId id="264" r:id="rId4"/>
    <p:sldId id="282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326" r:id="rId16"/>
    <p:sldId id="298" r:id="rId17"/>
    <p:sldId id="305" r:id="rId18"/>
    <p:sldId id="330" r:id="rId19"/>
    <p:sldId id="299" r:id="rId20"/>
    <p:sldId id="306" r:id="rId21"/>
    <p:sldId id="300" r:id="rId22"/>
    <p:sldId id="303" r:id="rId23"/>
    <p:sldId id="304" r:id="rId24"/>
    <p:sldId id="307" r:id="rId25"/>
    <p:sldId id="327" r:id="rId26"/>
    <p:sldId id="328" r:id="rId27"/>
    <p:sldId id="311" r:id="rId28"/>
    <p:sldId id="313" r:id="rId29"/>
    <p:sldId id="329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31" r:id="rId41"/>
    <p:sldId id="332" r:id="rId42"/>
    <p:sldId id="333" r:id="rId43"/>
    <p:sldId id="334" r:id="rId44"/>
    <p:sldId id="335" r:id="rId45"/>
    <p:sldId id="336" r:id="rId46"/>
    <p:sldId id="32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5" autoAdjust="0"/>
    <p:restoredTop sz="79481" autoAdjust="0"/>
  </p:normalViewPr>
  <p:slideViewPr>
    <p:cSldViewPr snapToGrid="0">
      <p:cViewPr varScale="1">
        <p:scale>
          <a:sx n="55" d="100"/>
          <a:sy n="55" d="100"/>
        </p:scale>
        <p:origin x="86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9E9E10-9B9C-4D63-8043-4FCEB21BDCF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7436FE-7824-4836-A13D-8AE07F6B7A67}">
      <dgm:prSet/>
      <dgm:spPr/>
      <dgm:t>
        <a:bodyPr/>
        <a:lstStyle/>
        <a:p>
          <a:r>
            <a:rPr lang="en-US"/>
            <a:t>D</a:t>
          </a:r>
          <a:r>
            <a:rPr lang="en-US" b="0" i="0"/>
            <a:t>etermining feature contribution,</a:t>
          </a:r>
          <a:endParaRPr lang="en-US"/>
        </a:p>
      </dgm:t>
    </dgm:pt>
    <dgm:pt modelId="{F9553CF7-95B2-4BD3-8B16-DF1904C890C7}" type="parTrans" cxnId="{31B30057-0B76-47FD-9BDC-2A24C7101B51}">
      <dgm:prSet/>
      <dgm:spPr/>
      <dgm:t>
        <a:bodyPr/>
        <a:lstStyle/>
        <a:p>
          <a:endParaRPr lang="en-US"/>
        </a:p>
      </dgm:t>
    </dgm:pt>
    <dgm:pt modelId="{9706594E-B12D-4542-858A-CA9AD5CB6EE5}" type="sibTrans" cxnId="{31B30057-0B76-47FD-9BDC-2A24C7101B51}">
      <dgm:prSet/>
      <dgm:spPr/>
      <dgm:t>
        <a:bodyPr/>
        <a:lstStyle/>
        <a:p>
          <a:endParaRPr lang="en-US"/>
        </a:p>
      </dgm:t>
    </dgm:pt>
    <dgm:pt modelId="{655893ED-D816-40FC-98DE-CA3471C5CCCE}">
      <dgm:prSet/>
      <dgm:spPr/>
      <dgm:t>
        <a:bodyPr/>
        <a:lstStyle/>
        <a:p>
          <a:r>
            <a:rPr lang="en-US"/>
            <a:t>S</a:t>
          </a:r>
          <a:r>
            <a:rPr lang="en-US" b="0" i="0"/>
            <a:t>election-to-criteria, </a:t>
          </a:r>
          <a:endParaRPr lang="en-US"/>
        </a:p>
      </dgm:t>
    </dgm:pt>
    <dgm:pt modelId="{C2B3BC34-1F25-4A16-B3CA-B744D44C10E6}" type="parTrans" cxnId="{97D9D69F-54BC-4B6E-823D-81EDBC92B3A5}">
      <dgm:prSet/>
      <dgm:spPr/>
      <dgm:t>
        <a:bodyPr/>
        <a:lstStyle/>
        <a:p>
          <a:endParaRPr lang="en-US"/>
        </a:p>
      </dgm:t>
    </dgm:pt>
    <dgm:pt modelId="{72B4CEAB-9093-4C45-886E-AFFAC9813A87}" type="sibTrans" cxnId="{97D9D69F-54BC-4B6E-823D-81EDBC92B3A5}">
      <dgm:prSet/>
      <dgm:spPr/>
      <dgm:t>
        <a:bodyPr/>
        <a:lstStyle/>
        <a:p>
          <a:endParaRPr lang="en-US"/>
        </a:p>
      </dgm:t>
    </dgm:pt>
    <dgm:pt modelId="{699F970B-325A-4136-A2FF-6A8ED5ED0AD9}">
      <dgm:prSet/>
      <dgm:spPr/>
      <dgm:t>
        <a:bodyPr/>
        <a:lstStyle/>
        <a:p>
          <a:r>
            <a:rPr lang="en-US"/>
            <a:t>O</a:t>
          </a:r>
          <a:r>
            <a:rPr lang="en-US" b="0" i="0"/>
            <a:t>ut of sample testing. </a:t>
          </a:r>
          <a:endParaRPr lang="en-US"/>
        </a:p>
      </dgm:t>
    </dgm:pt>
    <dgm:pt modelId="{FAE32EFD-592D-41B9-86E1-1BC02B8B31EC}" type="parTrans" cxnId="{656FFA19-E08C-46E0-B962-05FFD078181D}">
      <dgm:prSet/>
      <dgm:spPr/>
      <dgm:t>
        <a:bodyPr/>
        <a:lstStyle/>
        <a:p>
          <a:endParaRPr lang="en-US"/>
        </a:p>
      </dgm:t>
    </dgm:pt>
    <dgm:pt modelId="{845636D6-9FF7-4D8E-AA60-3BCA7C35C03C}" type="sibTrans" cxnId="{656FFA19-E08C-46E0-B962-05FFD078181D}">
      <dgm:prSet/>
      <dgm:spPr/>
      <dgm:t>
        <a:bodyPr/>
        <a:lstStyle/>
        <a:p>
          <a:endParaRPr lang="en-US"/>
        </a:p>
      </dgm:t>
    </dgm:pt>
    <dgm:pt modelId="{963B3B8D-BB95-4BFD-81E1-E5E1473E3AE8}">
      <dgm:prSet/>
      <dgm:spPr/>
      <dgm:t>
        <a:bodyPr/>
        <a:lstStyle/>
        <a:p>
          <a:r>
            <a:rPr lang="en-US" b="0" i="0"/>
            <a:t>The process was repeated for 5 folds in a cross-validation framework.</a:t>
          </a:r>
          <a:endParaRPr lang="en-US"/>
        </a:p>
      </dgm:t>
    </dgm:pt>
    <dgm:pt modelId="{69DE58A5-F266-409C-9B2C-B6D1737001C2}" type="parTrans" cxnId="{2C95DC8D-CA8D-424A-B988-8D9E58E58ACE}">
      <dgm:prSet/>
      <dgm:spPr/>
      <dgm:t>
        <a:bodyPr/>
        <a:lstStyle/>
        <a:p>
          <a:endParaRPr lang="en-US"/>
        </a:p>
      </dgm:t>
    </dgm:pt>
    <dgm:pt modelId="{D427373F-1991-4B2E-84A1-8952BAFFE5DC}" type="sibTrans" cxnId="{2C95DC8D-CA8D-424A-B988-8D9E58E58ACE}">
      <dgm:prSet/>
      <dgm:spPr/>
      <dgm:t>
        <a:bodyPr/>
        <a:lstStyle/>
        <a:p>
          <a:endParaRPr lang="en-US"/>
        </a:p>
      </dgm:t>
    </dgm:pt>
    <dgm:pt modelId="{9B8144D6-B5C2-441E-B98C-8FDDA302EB56}" type="pres">
      <dgm:prSet presAssocID="{599E9E10-9B9C-4D63-8043-4FCEB21BDCF2}" presName="diagram" presStyleCnt="0">
        <dgm:presLayoutVars>
          <dgm:dir/>
          <dgm:resizeHandles val="exact"/>
        </dgm:presLayoutVars>
      </dgm:prSet>
      <dgm:spPr/>
    </dgm:pt>
    <dgm:pt modelId="{3A26325C-8B95-47D1-BA0C-0147DF0F6F1C}" type="pres">
      <dgm:prSet presAssocID="{6C7436FE-7824-4836-A13D-8AE07F6B7A67}" presName="node" presStyleLbl="node1" presStyleIdx="0" presStyleCnt="4">
        <dgm:presLayoutVars>
          <dgm:bulletEnabled val="1"/>
        </dgm:presLayoutVars>
      </dgm:prSet>
      <dgm:spPr/>
    </dgm:pt>
    <dgm:pt modelId="{589EC1E9-BCC7-414F-9F29-4C297543EF71}" type="pres">
      <dgm:prSet presAssocID="{9706594E-B12D-4542-858A-CA9AD5CB6EE5}" presName="sibTrans" presStyleLbl="sibTrans2D1" presStyleIdx="0" presStyleCnt="3"/>
      <dgm:spPr/>
    </dgm:pt>
    <dgm:pt modelId="{081E82A9-8EBD-4309-8849-B36B23855A9E}" type="pres">
      <dgm:prSet presAssocID="{9706594E-B12D-4542-858A-CA9AD5CB6EE5}" presName="connectorText" presStyleLbl="sibTrans2D1" presStyleIdx="0" presStyleCnt="3"/>
      <dgm:spPr/>
    </dgm:pt>
    <dgm:pt modelId="{B7ACB0F5-E14A-44E4-9DE5-1CCA5C5A6F9D}" type="pres">
      <dgm:prSet presAssocID="{655893ED-D816-40FC-98DE-CA3471C5CCCE}" presName="node" presStyleLbl="node1" presStyleIdx="1" presStyleCnt="4">
        <dgm:presLayoutVars>
          <dgm:bulletEnabled val="1"/>
        </dgm:presLayoutVars>
      </dgm:prSet>
      <dgm:spPr/>
    </dgm:pt>
    <dgm:pt modelId="{CFA4D144-5644-45CC-994B-3B4ED1FD5DFD}" type="pres">
      <dgm:prSet presAssocID="{72B4CEAB-9093-4C45-886E-AFFAC9813A87}" presName="sibTrans" presStyleLbl="sibTrans2D1" presStyleIdx="1" presStyleCnt="3"/>
      <dgm:spPr/>
    </dgm:pt>
    <dgm:pt modelId="{C97AAB71-A74B-48DB-86E2-2BF785FE2D26}" type="pres">
      <dgm:prSet presAssocID="{72B4CEAB-9093-4C45-886E-AFFAC9813A87}" presName="connectorText" presStyleLbl="sibTrans2D1" presStyleIdx="1" presStyleCnt="3"/>
      <dgm:spPr/>
    </dgm:pt>
    <dgm:pt modelId="{22578CB9-266B-43D6-9516-63862A415F69}" type="pres">
      <dgm:prSet presAssocID="{699F970B-325A-4136-A2FF-6A8ED5ED0AD9}" presName="node" presStyleLbl="node1" presStyleIdx="2" presStyleCnt="4">
        <dgm:presLayoutVars>
          <dgm:bulletEnabled val="1"/>
        </dgm:presLayoutVars>
      </dgm:prSet>
      <dgm:spPr/>
    </dgm:pt>
    <dgm:pt modelId="{0B41DCBD-B272-410C-BC50-ABBE310DCA93}" type="pres">
      <dgm:prSet presAssocID="{845636D6-9FF7-4D8E-AA60-3BCA7C35C03C}" presName="sibTrans" presStyleLbl="sibTrans2D1" presStyleIdx="2" presStyleCnt="3"/>
      <dgm:spPr/>
    </dgm:pt>
    <dgm:pt modelId="{8422373A-6051-4616-96DB-743FF53C8384}" type="pres">
      <dgm:prSet presAssocID="{845636D6-9FF7-4D8E-AA60-3BCA7C35C03C}" presName="connectorText" presStyleLbl="sibTrans2D1" presStyleIdx="2" presStyleCnt="3"/>
      <dgm:spPr/>
    </dgm:pt>
    <dgm:pt modelId="{D84A217F-0FCC-4AC6-886A-4F6E01537D97}" type="pres">
      <dgm:prSet presAssocID="{963B3B8D-BB95-4BFD-81E1-E5E1473E3AE8}" presName="node" presStyleLbl="node1" presStyleIdx="3" presStyleCnt="4">
        <dgm:presLayoutVars>
          <dgm:bulletEnabled val="1"/>
        </dgm:presLayoutVars>
      </dgm:prSet>
      <dgm:spPr/>
    </dgm:pt>
  </dgm:ptLst>
  <dgm:cxnLst>
    <dgm:cxn modelId="{8C28A209-7665-486E-BF51-14CE1D43055D}" type="presOf" srcId="{845636D6-9FF7-4D8E-AA60-3BCA7C35C03C}" destId="{8422373A-6051-4616-96DB-743FF53C8384}" srcOrd="1" destOrd="0" presId="urn:microsoft.com/office/officeart/2005/8/layout/process5"/>
    <dgm:cxn modelId="{656FFA19-E08C-46E0-B962-05FFD078181D}" srcId="{599E9E10-9B9C-4D63-8043-4FCEB21BDCF2}" destId="{699F970B-325A-4136-A2FF-6A8ED5ED0AD9}" srcOrd="2" destOrd="0" parTransId="{FAE32EFD-592D-41B9-86E1-1BC02B8B31EC}" sibTransId="{845636D6-9FF7-4D8E-AA60-3BCA7C35C03C}"/>
    <dgm:cxn modelId="{11D51C40-0918-4C64-B9F2-52C920A5A7E8}" type="presOf" srcId="{72B4CEAB-9093-4C45-886E-AFFAC9813A87}" destId="{C97AAB71-A74B-48DB-86E2-2BF785FE2D26}" srcOrd="1" destOrd="0" presId="urn:microsoft.com/office/officeart/2005/8/layout/process5"/>
    <dgm:cxn modelId="{31B30057-0B76-47FD-9BDC-2A24C7101B51}" srcId="{599E9E10-9B9C-4D63-8043-4FCEB21BDCF2}" destId="{6C7436FE-7824-4836-A13D-8AE07F6B7A67}" srcOrd="0" destOrd="0" parTransId="{F9553CF7-95B2-4BD3-8B16-DF1904C890C7}" sibTransId="{9706594E-B12D-4542-858A-CA9AD5CB6EE5}"/>
    <dgm:cxn modelId="{BA5F8685-ED9F-43A4-AADB-92FC5E2AC06D}" type="presOf" srcId="{655893ED-D816-40FC-98DE-CA3471C5CCCE}" destId="{B7ACB0F5-E14A-44E4-9DE5-1CCA5C5A6F9D}" srcOrd="0" destOrd="0" presId="urn:microsoft.com/office/officeart/2005/8/layout/process5"/>
    <dgm:cxn modelId="{2C95DC8D-CA8D-424A-B988-8D9E58E58ACE}" srcId="{599E9E10-9B9C-4D63-8043-4FCEB21BDCF2}" destId="{963B3B8D-BB95-4BFD-81E1-E5E1473E3AE8}" srcOrd="3" destOrd="0" parTransId="{69DE58A5-F266-409C-9B2C-B6D1737001C2}" sibTransId="{D427373F-1991-4B2E-84A1-8952BAFFE5DC}"/>
    <dgm:cxn modelId="{86E00493-9AA7-43A4-905D-886B8152E4B5}" type="presOf" srcId="{963B3B8D-BB95-4BFD-81E1-E5E1473E3AE8}" destId="{D84A217F-0FCC-4AC6-886A-4F6E01537D97}" srcOrd="0" destOrd="0" presId="urn:microsoft.com/office/officeart/2005/8/layout/process5"/>
    <dgm:cxn modelId="{33DA3E9E-FE65-4056-A891-AC31C160D3F8}" type="presOf" srcId="{599E9E10-9B9C-4D63-8043-4FCEB21BDCF2}" destId="{9B8144D6-B5C2-441E-B98C-8FDDA302EB56}" srcOrd="0" destOrd="0" presId="urn:microsoft.com/office/officeart/2005/8/layout/process5"/>
    <dgm:cxn modelId="{97D9D69F-54BC-4B6E-823D-81EDBC92B3A5}" srcId="{599E9E10-9B9C-4D63-8043-4FCEB21BDCF2}" destId="{655893ED-D816-40FC-98DE-CA3471C5CCCE}" srcOrd="1" destOrd="0" parTransId="{C2B3BC34-1F25-4A16-B3CA-B744D44C10E6}" sibTransId="{72B4CEAB-9093-4C45-886E-AFFAC9813A87}"/>
    <dgm:cxn modelId="{DEF84AAC-32CE-4ABD-AB8C-4C35CF5A092A}" type="presOf" srcId="{72B4CEAB-9093-4C45-886E-AFFAC9813A87}" destId="{CFA4D144-5644-45CC-994B-3B4ED1FD5DFD}" srcOrd="0" destOrd="0" presId="urn:microsoft.com/office/officeart/2005/8/layout/process5"/>
    <dgm:cxn modelId="{E785AEB9-BF07-482C-B63C-65746815B384}" type="presOf" srcId="{9706594E-B12D-4542-858A-CA9AD5CB6EE5}" destId="{081E82A9-8EBD-4309-8849-B36B23855A9E}" srcOrd="1" destOrd="0" presId="urn:microsoft.com/office/officeart/2005/8/layout/process5"/>
    <dgm:cxn modelId="{AEB853BF-DDB9-40E9-A42E-DA3FB9C362A9}" type="presOf" srcId="{9706594E-B12D-4542-858A-CA9AD5CB6EE5}" destId="{589EC1E9-BCC7-414F-9F29-4C297543EF71}" srcOrd="0" destOrd="0" presId="urn:microsoft.com/office/officeart/2005/8/layout/process5"/>
    <dgm:cxn modelId="{F4EBA5D6-9AC7-4BFA-9452-D8E592BE8D7E}" type="presOf" srcId="{699F970B-325A-4136-A2FF-6A8ED5ED0AD9}" destId="{22578CB9-266B-43D6-9516-63862A415F69}" srcOrd="0" destOrd="0" presId="urn:microsoft.com/office/officeart/2005/8/layout/process5"/>
    <dgm:cxn modelId="{B2F933FF-831D-451A-923A-4B5292BE7E61}" type="presOf" srcId="{845636D6-9FF7-4D8E-AA60-3BCA7C35C03C}" destId="{0B41DCBD-B272-410C-BC50-ABBE310DCA93}" srcOrd="0" destOrd="0" presId="urn:microsoft.com/office/officeart/2005/8/layout/process5"/>
    <dgm:cxn modelId="{D842BFFF-8610-42F5-8C57-35DC651F781D}" type="presOf" srcId="{6C7436FE-7824-4836-A13D-8AE07F6B7A67}" destId="{3A26325C-8B95-47D1-BA0C-0147DF0F6F1C}" srcOrd="0" destOrd="0" presId="urn:microsoft.com/office/officeart/2005/8/layout/process5"/>
    <dgm:cxn modelId="{96838C4B-B5DE-498C-B48E-82CC9DCB1BAA}" type="presParOf" srcId="{9B8144D6-B5C2-441E-B98C-8FDDA302EB56}" destId="{3A26325C-8B95-47D1-BA0C-0147DF0F6F1C}" srcOrd="0" destOrd="0" presId="urn:microsoft.com/office/officeart/2005/8/layout/process5"/>
    <dgm:cxn modelId="{46BA8CBA-47A9-40C9-AB6A-F972331FB985}" type="presParOf" srcId="{9B8144D6-B5C2-441E-B98C-8FDDA302EB56}" destId="{589EC1E9-BCC7-414F-9F29-4C297543EF71}" srcOrd="1" destOrd="0" presId="urn:microsoft.com/office/officeart/2005/8/layout/process5"/>
    <dgm:cxn modelId="{0D519642-C8C8-4C2D-A63F-62E9481D141C}" type="presParOf" srcId="{589EC1E9-BCC7-414F-9F29-4C297543EF71}" destId="{081E82A9-8EBD-4309-8849-B36B23855A9E}" srcOrd="0" destOrd="0" presId="urn:microsoft.com/office/officeart/2005/8/layout/process5"/>
    <dgm:cxn modelId="{3C3B06DA-C75F-4398-9D2D-7FA968760FD5}" type="presParOf" srcId="{9B8144D6-B5C2-441E-B98C-8FDDA302EB56}" destId="{B7ACB0F5-E14A-44E4-9DE5-1CCA5C5A6F9D}" srcOrd="2" destOrd="0" presId="urn:microsoft.com/office/officeart/2005/8/layout/process5"/>
    <dgm:cxn modelId="{304C42FF-34AD-422D-B261-E5D641E1911E}" type="presParOf" srcId="{9B8144D6-B5C2-441E-B98C-8FDDA302EB56}" destId="{CFA4D144-5644-45CC-994B-3B4ED1FD5DFD}" srcOrd="3" destOrd="0" presId="urn:microsoft.com/office/officeart/2005/8/layout/process5"/>
    <dgm:cxn modelId="{3C866230-90DF-4EAE-9381-EF2BDC1E6518}" type="presParOf" srcId="{CFA4D144-5644-45CC-994B-3B4ED1FD5DFD}" destId="{C97AAB71-A74B-48DB-86E2-2BF785FE2D26}" srcOrd="0" destOrd="0" presId="urn:microsoft.com/office/officeart/2005/8/layout/process5"/>
    <dgm:cxn modelId="{8014C8F7-1DA5-4ABE-89B2-0AB46F2AF24B}" type="presParOf" srcId="{9B8144D6-B5C2-441E-B98C-8FDDA302EB56}" destId="{22578CB9-266B-43D6-9516-63862A415F69}" srcOrd="4" destOrd="0" presId="urn:microsoft.com/office/officeart/2005/8/layout/process5"/>
    <dgm:cxn modelId="{12F2D95C-22FC-4E19-A0C2-B08DF8A9BA69}" type="presParOf" srcId="{9B8144D6-B5C2-441E-B98C-8FDDA302EB56}" destId="{0B41DCBD-B272-410C-BC50-ABBE310DCA93}" srcOrd="5" destOrd="0" presId="urn:microsoft.com/office/officeart/2005/8/layout/process5"/>
    <dgm:cxn modelId="{2AB456E7-F87C-4686-ACE7-C278CEA1F2BF}" type="presParOf" srcId="{0B41DCBD-B272-410C-BC50-ABBE310DCA93}" destId="{8422373A-6051-4616-96DB-743FF53C8384}" srcOrd="0" destOrd="0" presId="urn:microsoft.com/office/officeart/2005/8/layout/process5"/>
    <dgm:cxn modelId="{B8AD9E6A-59AD-44A1-B09F-A8EFA950EE01}" type="presParOf" srcId="{9B8144D6-B5C2-441E-B98C-8FDDA302EB56}" destId="{D84A217F-0FCC-4AC6-886A-4F6E01537D97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0961F6-02DB-4903-983A-49A31DD22988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4BB0BA3-5D69-432B-882F-445119C1EF1C}">
      <dgm:prSet/>
      <dgm:spPr/>
      <dgm:t>
        <a:bodyPr/>
        <a:lstStyle/>
        <a:p>
          <a:r>
            <a:rPr lang="en-US"/>
            <a:t>After feature ranking, we consecutively insert features, according to their importance rank, into a candidate feature set. </a:t>
          </a:r>
        </a:p>
      </dgm:t>
    </dgm:pt>
    <dgm:pt modelId="{10DB3878-750A-40E0-8461-6A87365C9FC4}" type="parTrans" cxnId="{37AA588A-CAAB-41B1-81D5-316C9B507282}">
      <dgm:prSet/>
      <dgm:spPr/>
      <dgm:t>
        <a:bodyPr/>
        <a:lstStyle/>
        <a:p>
          <a:endParaRPr lang="en-US"/>
        </a:p>
      </dgm:t>
    </dgm:pt>
    <dgm:pt modelId="{C748C584-71AC-4D17-9B1A-7B6A792FCA19}" type="sibTrans" cxnId="{37AA588A-CAAB-41B1-81D5-316C9B507282}">
      <dgm:prSet/>
      <dgm:spPr/>
      <dgm:t>
        <a:bodyPr/>
        <a:lstStyle/>
        <a:p>
          <a:endParaRPr lang="en-US"/>
        </a:p>
      </dgm:t>
    </dgm:pt>
    <dgm:pt modelId="{56629F8A-E8A3-41F2-AD06-F42A8AC384B8}">
      <dgm:prSet/>
      <dgm:spPr/>
      <dgm:t>
        <a:bodyPr/>
        <a:lstStyle/>
        <a:p>
          <a:r>
            <a:rPr lang="en-US"/>
            <a:t>Each time a feature is added to the candidate set, we construct an RDM from the features in the set and recompute 2OI against the train-set human similarity judgments. </a:t>
          </a:r>
        </a:p>
      </dgm:t>
    </dgm:pt>
    <dgm:pt modelId="{54E01AB0-C529-4538-AD47-63FB0A97A2BA}" type="parTrans" cxnId="{03D1DFF1-278D-4A7E-AA89-02432102B931}">
      <dgm:prSet/>
      <dgm:spPr/>
      <dgm:t>
        <a:bodyPr/>
        <a:lstStyle/>
        <a:p>
          <a:endParaRPr lang="en-US"/>
        </a:p>
      </dgm:t>
    </dgm:pt>
    <dgm:pt modelId="{FAEBDD68-4C73-45E7-9292-B7D18DC02942}" type="sibTrans" cxnId="{03D1DFF1-278D-4A7E-AA89-02432102B931}">
      <dgm:prSet/>
      <dgm:spPr/>
      <dgm:t>
        <a:bodyPr/>
        <a:lstStyle/>
        <a:p>
          <a:endParaRPr lang="en-US"/>
        </a:p>
      </dgm:t>
    </dgm:pt>
    <dgm:pt modelId="{9D233289-D895-4116-9226-054E7C2A63B1}">
      <dgm:prSet/>
      <dgm:spPr/>
      <dgm:t>
        <a:bodyPr/>
        <a:lstStyle/>
        <a:p>
          <a:r>
            <a:rPr lang="en-US"/>
            <a:t>We add all features exhaustively and then we identify set of features associated with the maximal value reached.  </a:t>
          </a:r>
        </a:p>
      </dgm:t>
    </dgm:pt>
    <dgm:pt modelId="{2D225575-45E7-47F6-BD9B-FCA47518B301}" type="parTrans" cxnId="{39A58A8E-7112-4E72-A1CC-93622F34C500}">
      <dgm:prSet/>
      <dgm:spPr/>
      <dgm:t>
        <a:bodyPr/>
        <a:lstStyle/>
        <a:p>
          <a:endParaRPr lang="en-US"/>
        </a:p>
      </dgm:t>
    </dgm:pt>
    <dgm:pt modelId="{9CC12415-F92E-4358-944F-7ADA54ECE97F}" type="sibTrans" cxnId="{39A58A8E-7112-4E72-A1CC-93622F34C500}">
      <dgm:prSet/>
      <dgm:spPr/>
      <dgm:t>
        <a:bodyPr/>
        <a:lstStyle/>
        <a:p>
          <a:endParaRPr lang="en-US"/>
        </a:p>
      </dgm:t>
    </dgm:pt>
    <dgm:pt modelId="{52FE7DE3-7A68-40DE-8AB2-B4F48EB6D950}">
      <dgm:prSet/>
      <dgm:spPr/>
      <dgm:t>
        <a:bodyPr/>
        <a:lstStyle/>
        <a:p>
          <a:r>
            <a:rPr lang="en-US"/>
            <a:t>The set identified this way constitutes the </a:t>
          </a:r>
          <a:r>
            <a:rPr lang="en-US" b="1"/>
            <a:t>pruned network associated with a specific fold</a:t>
          </a:r>
          <a:r>
            <a:rPr lang="en-US"/>
            <a:t>.</a:t>
          </a:r>
        </a:p>
      </dgm:t>
    </dgm:pt>
    <dgm:pt modelId="{E20BF923-13F0-4673-8B35-5BC62B785F92}" type="parTrans" cxnId="{833AF648-3013-4B39-93E6-7CA6F5BB1C8F}">
      <dgm:prSet/>
      <dgm:spPr/>
      <dgm:t>
        <a:bodyPr/>
        <a:lstStyle/>
        <a:p>
          <a:endParaRPr lang="en-US"/>
        </a:p>
      </dgm:t>
    </dgm:pt>
    <dgm:pt modelId="{86AA9123-F5CC-47F2-89D1-CCEDFA0B41A3}" type="sibTrans" cxnId="{833AF648-3013-4B39-93E6-7CA6F5BB1C8F}">
      <dgm:prSet/>
      <dgm:spPr/>
      <dgm:t>
        <a:bodyPr/>
        <a:lstStyle/>
        <a:p>
          <a:endParaRPr lang="en-US"/>
        </a:p>
      </dgm:t>
    </dgm:pt>
    <dgm:pt modelId="{D7DC5B94-DDD7-4A34-83B3-674CE52CFB06}" type="pres">
      <dgm:prSet presAssocID="{810961F6-02DB-4903-983A-49A31DD22988}" presName="vert0" presStyleCnt="0">
        <dgm:presLayoutVars>
          <dgm:dir/>
          <dgm:animOne val="branch"/>
          <dgm:animLvl val="lvl"/>
        </dgm:presLayoutVars>
      </dgm:prSet>
      <dgm:spPr/>
    </dgm:pt>
    <dgm:pt modelId="{9B29284A-89E3-4B5B-ABBE-E367F85EDE66}" type="pres">
      <dgm:prSet presAssocID="{D4BB0BA3-5D69-432B-882F-445119C1EF1C}" presName="thickLine" presStyleLbl="alignNode1" presStyleIdx="0" presStyleCnt="4"/>
      <dgm:spPr/>
    </dgm:pt>
    <dgm:pt modelId="{6E0F93A5-5D89-4501-B05E-E58685A8A1D4}" type="pres">
      <dgm:prSet presAssocID="{D4BB0BA3-5D69-432B-882F-445119C1EF1C}" presName="horz1" presStyleCnt="0"/>
      <dgm:spPr/>
    </dgm:pt>
    <dgm:pt modelId="{76CF6A2B-324B-47D5-BE81-507E2954A392}" type="pres">
      <dgm:prSet presAssocID="{D4BB0BA3-5D69-432B-882F-445119C1EF1C}" presName="tx1" presStyleLbl="revTx" presStyleIdx="0" presStyleCnt="4"/>
      <dgm:spPr/>
    </dgm:pt>
    <dgm:pt modelId="{E660ED97-B234-48EB-8DED-FF1256E0CE32}" type="pres">
      <dgm:prSet presAssocID="{D4BB0BA3-5D69-432B-882F-445119C1EF1C}" presName="vert1" presStyleCnt="0"/>
      <dgm:spPr/>
    </dgm:pt>
    <dgm:pt modelId="{67065D30-ADD9-4ACE-8EA4-0C384F7BB61A}" type="pres">
      <dgm:prSet presAssocID="{56629F8A-E8A3-41F2-AD06-F42A8AC384B8}" presName="thickLine" presStyleLbl="alignNode1" presStyleIdx="1" presStyleCnt="4"/>
      <dgm:spPr/>
    </dgm:pt>
    <dgm:pt modelId="{BDDF492F-E166-4C85-BE33-69ADCEB03419}" type="pres">
      <dgm:prSet presAssocID="{56629F8A-E8A3-41F2-AD06-F42A8AC384B8}" presName="horz1" presStyleCnt="0"/>
      <dgm:spPr/>
    </dgm:pt>
    <dgm:pt modelId="{44024D48-F818-488B-9D1B-2F825CFC8080}" type="pres">
      <dgm:prSet presAssocID="{56629F8A-E8A3-41F2-AD06-F42A8AC384B8}" presName="tx1" presStyleLbl="revTx" presStyleIdx="1" presStyleCnt="4"/>
      <dgm:spPr/>
    </dgm:pt>
    <dgm:pt modelId="{F54013DE-1B8B-4909-982F-D918B012D561}" type="pres">
      <dgm:prSet presAssocID="{56629F8A-E8A3-41F2-AD06-F42A8AC384B8}" presName="vert1" presStyleCnt="0"/>
      <dgm:spPr/>
    </dgm:pt>
    <dgm:pt modelId="{109D2644-70CB-4D10-9B35-B4B780CE210B}" type="pres">
      <dgm:prSet presAssocID="{9D233289-D895-4116-9226-054E7C2A63B1}" presName="thickLine" presStyleLbl="alignNode1" presStyleIdx="2" presStyleCnt="4"/>
      <dgm:spPr/>
    </dgm:pt>
    <dgm:pt modelId="{FB061685-3B9B-424A-94B2-409CD2D81CE3}" type="pres">
      <dgm:prSet presAssocID="{9D233289-D895-4116-9226-054E7C2A63B1}" presName="horz1" presStyleCnt="0"/>
      <dgm:spPr/>
    </dgm:pt>
    <dgm:pt modelId="{743E7473-4459-4A36-B783-F18D5B0CBCAF}" type="pres">
      <dgm:prSet presAssocID="{9D233289-D895-4116-9226-054E7C2A63B1}" presName="tx1" presStyleLbl="revTx" presStyleIdx="2" presStyleCnt="4"/>
      <dgm:spPr/>
    </dgm:pt>
    <dgm:pt modelId="{638FBEE7-ED48-4759-9EC7-706A3CB0F6DE}" type="pres">
      <dgm:prSet presAssocID="{9D233289-D895-4116-9226-054E7C2A63B1}" presName="vert1" presStyleCnt="0"/>
      <dgm:spPr/>
    </dgm:pt>
    <dgm:pt modelId="{8B2FCC6E-06B3-43C7-A4DE-668422383DBE}" type="pres">
      <dgm:prSet presAssocID="{52FE7DE3-7A68-40DE-8AB2-B4F48EB6D950}" presName="thickLine" presStyleLbl="alignNode1" presStyleIdx="3" presStyleCnt="4"/>
      <dgm:spPr/>
    </dgm:pt>
    <dgm:pt modelId="{F26C66BB-AE51-474A-9D78-E603AF2032A5}" type="pres">
      <dgm:prSet presAssocID="{52FE7DE3-7A68-40DE-8AB2-B4F48EB6D950}" presName="horz1" presStyleCnt="0"/>
      <dgm:spPr/>
    </dgm:pt>
    <dgm:pt modelId="{FC2A7967-119A-44BE-AA5D-CF94DD3ECEDC}" type="pres">
      <dgm:prSet presAssocID="{52FE7DE3-7A68-40DE-8AB2-B4F48EB6D950}" presName="tx1" presStyleLbl="revTx" presStyleIdx="3" presStyleCnt="4"/>
      <dgm:spPr/>
    </dgm:pt>
    <dgm:pt modelId="{32DAF862-4D6C-419F-B00D-5BD551CE8587}" type="pres">
      <dgm:prSet presAssocID="{52FE7DE3-7A68-40DE-8AB2-B4F48EB6D950}" presName="vert1" presStyleCnt="0"/>
      <dgm:spPr/>
    </dgm:pt>
  </dgm:ptLst>
  <dgm:cxnLst>
    <dgm:cxn modelId="{EC422601-5544-4401-AAF9-63FB2C97CDFA}" type="presOf" srcId="{9D233289-D895-4116-9226-054E7C2A63B1}" destId="{743E7473-4459-4A36-B783-F18D5B0CBCAF}" srcOrd="0" destOrd="0" presId="urn:microsoft.com/office/officeart/2008/layout/LinedList"/>
    <dgm:cxn modelId="{68675128-DD4C-4536-A4C6-365B5B633935}" type="presOf" srcId="{56629F8A-E8A3-41F2-AD06-F42A8AC384B8}" destId="{44024D48-F818-488B-9D1B-2F825CFC8080}" srcOrd="0" destOrd="0" presId="urn:microsoft.com/office/officeart/2008/layout/LinedList"/>
    <dgm:cxn modelId="{F0F2FF2D-BA51-4AE7-8A03-A91C6BD45955}" type="presOf" srcId="{52FE7DE3-7A68-40DE-8AB2-B4F48EB6D950}" destId="{FC2A7967-119A-44BE-AA5D-CF94DD3ECEDC}" srcOrd="0" destOrd="0" presId="urn:microsoft.com/office/officeart/2008/layout/LinedList"/>
    <dgm:cxn modelId="{833AF648-3013-4B39-93E6-7CA6F5BB1C8F}" srcId="{810961F6-02DB-4903-983A-49A31DD22988}" destId="{52FE7DE3-7A68-40DE-8AB2-B4F48EB6D950}" srcOrd="3" destOrd="0" parTransId="{E20BF923-13F0-4673-8B35-5BC62B785F92}" sibTransId="{86AA9123-F5CC-47F2-89D1-CCEDFA0B41A3}"/>
    <dgm:cxn modelId="{37AA588A-CAAB-41B1-81D5-316C9B507282}" srcId="{810961F6-02DB-4903-983A-49A31DD22988}" destId="{D4BB0BA3-5D69-432B-882F-445119C1EF1C}" srcOrd="0" destOrd="0" parTransId="{10DB3878-750A-40E0-8461-6A87365C9FC4}" sibTransId="{C748C584-71AC-4D17-9B1A-7B6A792FCA19}"/>
    <dgm:cxn modelId="{39A58A8E-7112-4E72-A1CC-93622F34C500}" srcId="{810961F6-02DB-4903-983A-49A31DD22988}" destId="{9D233289-D895-4116-9226-054E7C2A63B1}" srcOrd="2" destOrd="0" parTransId="{2D225575-45E7-47F6-BD9B-FCA47518B301}" sibTransId="{9CC12415-F92E-4358-944F-7ADA54ECE97F}"/>
    <dgm:cxn modelId="{98872AD8-14CB-4BBE-85F8-EA2F0B7CFE8D}" type="presOf" srcId="{810961F6-02DB-4903-983A-49A31DD22988}" destId="{D7DC5B94-DDD7-4A34-83B3-674CE52CFB06}" srcOrd="0" destOrd="0" presId="urn:microsoft.com/office/officeart/2008/layout/LinedList"/>
    <dgm:cxn modelId="{A30D5DF1-78F8-4836-A749-54369B6E2CE6}" type="presOf" srcId="{D4BB0BA3-5D69-432B-882F-445119C1EF1C}" destId="{76CF6A2B-324B-47D5-BE81-507E2954A392}" srcOrd="0" destOrd="0" presId="urn:microsoft.com/office/officeart/2008/layout/LinedList"/>
    <dgm:cxn modelId="{03D1DFF1-278D-4A7E-AA89-02432102B931}" srcId="{810961F6-02DB-4903-983A-49A31DD22988}" destId="{56629F8A-E8A3-41F2-AD06-F42A8AC384B8}" srcOrd="1" destOrd="0" parTransId="{54E01AB0-C529-4538-AD47-63FB0A97A2BA}" sibTransId="{FAEBDD68-4C73-45E7-9292-B7D18DC02942}"/>
    <dgm:cxn modelId="{390DE1EB-4CC9-4CB7-9BF7-AAE972F09BC8}" type="presParOf" srcId="{D7DC5B94-DDD7-4A34-83B3-674CE52CFB06}" destId="{9B29284A-89E3-4B5B-ABBE-E367F85EDE66}" srcOrd="0" destOrd="0" presId="urn:microsoft.com/office/officeart/2008/layout/LinedList"/>
    <dgm:cxn modelId="{45402745-816A-4DC7-BC4E-D1C54390B2C1}" type="presParOf" srcId="{D7DC5B94-DDD7-4A34-83B3-674CE52CFB06}" destId="{6E0F93A5-5D89-4501-B05E-E58685A8A1D4}" srcOrd="1" destOrd="0" presId="urn:microsoft.com/office/officeart/2008/layout/LinedList"/>
    <dgm:cxn modelId="{B978E9E1-8C67-47E9-AFA4-D32161B90972}" type="presParOf" srcId="{6E0F93A5-5D89-4501-B05E-E58685A8A1D4}" destId="{76CF6A2B-324B-47D5-BE81-507E2954A392}" srcOrd="0" destOrd="0" presId="urn:microsoft.com/office/officeart/2008/layout/LinedList"/>
    <dgm:cxn modelId="{45EB8ED4-3F39-46B4-AE7B-CF7BE21AEF87}" type="presParOf" srcId="{6E0F93A5-5D89-4501-B05E-E58685A8A1D4}" destId="{E660ED97-B234-48EB-8DED-FF1256E0CE32}" srcOrd="1" destOrd="0" presId="urn:microsoft.com/office/officeart/2008/layout/LinedList"/>
    <dgm:cxn modelId="{0CBBA832-AA24-439A-8497-E4C5C7C8B5A0}" type="presParOf" srcId="{D7DC5B94-DDD7-4A34-83B3-674CE52CFB06}" destId="{67065D30-ADD9-4ACE-8EA4-0C384F7BB61A}" srcOrd="2" destOrd="0" presId="urn:microsoft.com/office/officeart/2008/layout/LinedList"/>
    <dgm:cxn modelId="{CCCB0667-32AF-4F7F-9F69-BF081C5B5A08}" type="presParOf" srcId="{D7DC5B94-DDD7-4A34-83B3-674CE52CFB06}" destId="{BDDF492F-E166-4C85-BE33-69ADCEB03419}" srcOrd="3" destOrd="0" presId="urn:microsoft.com/office/officeart/2008/layout/LinedList"/>
    <dgm:cxn modelId="{D4066E2D-8427-4B90-8D45-6EEDBDACFE8A}" type="presParOf" srcId="{BDDF492F-E166-4C85-BE33-69ADCEB03419}" destId="{44024D48-F818-488B-9D1B-2F825CFC8080}" srcOrd="0" destOrd="0" presId="urn:microsoft.com/office/officeart/2008/layout/LinedList"/>
    <dgm:cxn modelId="{84938A64-3EE0-4BEA-9CBD-22EC264B5DDD}" type="presParOf" srcId="{BDDF492F-E166-4C85-BE33-69ADCEB03419}" destId="{F54013DE-1B8B-4909-982F-D918B012D561}" srcOrd="1" destOrd="0" presId="urn:microsoft.com/office/officeart/2008/layout/LinedList"/>
    <dgm:cxn modelId="{E06A2EED-A7C5-4540-AF53-91AAEC574FB2}" type="presParOf" srcId="{D7DC5B94-DDD7-4A34-83B3-674CE52CFB06}" destId="{109D2644-70CB-4D10-9B35-B4B780CE210B}" srcOrd="4" destOrd="0" presId="urn:microsoft.com/office/officeart/2008/layout/LinedList"/>
    <dgm:cxn modelId="{77E60B3E-27A9-488C-9819-04AF1A326813}" type="presParOf" srcId="{D7DC5B94-DDD7-4A34-83B3-674CE52CFB06}" destId="{FB061685-3B9B-424A-94B2-409CD2D81CE3}" srcOrd="5" destOrd="0" presId="urn:microsoft.com/office/officeart/2008/layout/LinedList"/>
    <dgm:cxn modelId="{000B2C89-870A-4EB9-936D-7426FE76E676}" type="presParOf" srcId="{FB061685-3B9B-424A-94B2-409CD2D81CE3}" destId="{743E7473-4459-4A36-B783-F18D5B0CBCAF}" srcOrd="0" destOrd="0" presId="urn:microsoft.com/office/officeart/2008/layout/LinedList"/>
    <dgm:cxn modelId="{7A6534B5-E720-4015-8A45-954C5B775E55}" type="presParOf" srcId="{FB061685-3B9B-424A-94B2-409CD2D81CE3}" destId="{638FBEE7-ED48-4759-9EC7-706A3CB0F6DE}" srcOrd="1" destOrd="0" presId="urn:microsoft.com/office/officeart/2008/layout/LinedList"/>
    <dgm:cxn modelId="{359F385D-658D-4B7F-82BF-B189A955655D}" type="presParOf" srcId="{D7DC5B94-DDD7-4A34-83B3-674CE52CFB06}" destId="{8B2FCC6E-06B3-43C7-A4DE-668422383DBE}" srcOrd="6" destOrd="0" presId="urn:microsoft.com/office/officeart/2008/layout/LinedList"/>
    <dgm:cxn modelId="{63AB7B72-2555-4167-9080-776DBA39E8BA}" type="presParOf" srcId="{D7DC5B94-DDD7-4A34-83B3-674CE52CFB06}" destId="{F26C66BB-AE51-474A-9D78-E603AF2032A5}" srcOrd="7" destOrd="0" presId="urn:microsoft.com/office/officeart/2008/layout/LinedList"/>
    <dgm:cxn modelId="{5D9C7C6B-BAA3-4B27-9AF9-FFAAA5D0997F}" type="presParOf" srcId="{F26C66BB-AE51-474A-9D78-E603AF2032A5}" destId="{FC2A7967-119A-44BE-AA5D-CF94DD3ECEDC}" srcOrd="0" destOrd="0" presId="urn:microsoft.com/office/officeart/2008/layout/LinedList"/>
    <dgm:cxn modelId="{79B96C98-A104-4FF9-A0B7-C11CA206F117}" type="presParOf" srcId="{F26C66BB-AE51-474A-9D78-E603AF2032A5}" destId="{32DAF862-4D6C-419F-B00D-5BD551CE85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774080-AA42-44AA-874E-B0CFBA4E5CC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B3027E-1073-4D59-9352-2258155EE2D5}">
      <dgm:prSet/>
      <dgm:spPr/>
      <dgm:t>
        <a:bodyPr/>
        <a:lstStyle/>
        <a:p>
          <a:r>
            <a:rPr lang="en-US"/>
            <a:t>2OI reflects ranking of pair-wise similarities, but it does not directly address hierarchical structure.  </a:t>
          </a:r>
        </a:p>
      </dgm:t>
    </dgm:pt>
    <dgm:pt modelId="{9934EFF7-00F4-4A94-B36A-D6F20AF16268}" type="parTrans" cxnId="{997E65F9-FF5B-44AD-BDE6-F19BEDD60FFF}">
      <dgm:prSet/>
      <dgm:spPr/>
      <dgm:t>
        <a:bodyPr/>
        <a:lstStyle/>
        <a:p>
          <a:endParaRPr lang="en-US"/>
        </a:p>
      </dgm:t>
    </dgm:pt>
    <dgm:pt modelId="{92CC1521-4233-48C9-9244-AD48ABD3C5C4}" type="sibTrans" cxnId="{997E65F9-FF5B-44AD-BDE6-F19BEDD60FFF}">
      <dgm:prSet/>
      <dgm:spPr/>
      <dgm:t>
        <a:bodyPr/>
        <a:lstStyle/>
        <a:p>
          <a:endParaRPr lang="en-US"/>
        </a:p>
      </dgm:t>
    </dgm:pt>
    <dgm:pt modelId="{6240C6CA-5D54-4533-9BD7-A106E4388905}">
      <dgm:prSet/>
      <dgm:spPr/>
      <dgm:t>
        <a:bodyPr/>
        <a:lstStyle/>
        <a:p>
          <a:r>
            <a:rPr lang="en-US"/>
            <a:t>Solution: we compare the hierarchical structure latent in the DNN similarity space to that of WordNet</a:t>
          </a:r>
        </a:p>
      </dgm:t>
    </dgm:pt>
    <dgm:pt modelId="{E13A5E3D-0377-4649-B255-D5CCF79F6EFB}" type="parTrans" cxnId="{53562267-7F28-4EE3-805D-263B9E01B570}">
      <dgm:prSet/>
      <dgm:spPr/>
      <dgm:t>
        <a:bodyPr/>
        <a:lstStyle/>
        <a:p>
          <a:endParaRPr lang="en-US"/>
        </a:p>
      </dgm:t>
    </dgm:pt>
    <dgm:pt modelId="{DAA6B18C-AAA0-45AA-B5B3-789885C04408}" type="sibTrans" cxnId="{53562267-7F28-4EE3-805D-263B9E01B570}">
      <dgm:prSet/>
      <dgm:spPr/>
      <dgm:t>
        <a:bodyPr/>
        <a:lstStyle/>
        <a:p>
          <a:endParaRPr lang="en-US"/>
        </a:p>
      </dgm:t>
    </dgm:pt>
    <dgm:pt modelId="{790ED0AB-1D30-4594-9898-2272ADC74E3E}" type="pres">
      <dgm:prSet presAssocID="{55774080-AA42-44AA-874E-B0CFBA4E5CC4}" presName="linear" presStyleCnt="0">
        <dgm:presLayoutVars>
          <dgm:animLvl val="lvl"/>
          <dgm:resizeHandles val="exact"/>
        </dgm:presLayoutVars>
      </dgm:prSet>
      <dgm:spPr/>
    </dgm:pt>
    <dgm:pt modelId="{E0F7E167-13E5-420A-A8FC-F9D42868B96D}" type="pres">
      <dgm:prSet presAssocID="{73B3027E-1073-4D59-9352-2258155EE2D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709EAD6-ACD8-404A-B1BC-C590E701C76D}" type="pres">
      <dgm:prSet presAssocID="{92CC1521-4233-48C9-9244-AD48ABD3C5C4}" presName="spacer" presStyleCnt="0"/>
      <dgm:spPr/>
    </dgm:pt>
    <dgm:pt modelId="{553E3BAB-AF34-4DFE-92CF-91C4DC878948}" type="pres">
      <dgm:prSet presAssocID="{6240C6CA-5D54-4533-9BD7-A106E438890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3562267-7F28-4EE3-805D-263B9E01B570}" srcId="{55774080-AA42-44AA-874E-B0CFBA4E5CC4}" destId="{6240C6CA-5D54-4533-9BD7-A106E4388905}" srcOrd="1" destOrd="0" parTransId="{E13A5E3D-0377-4649-B255-D5CCF79F6EFB}" sibTransId="{DAA6B18C-AAA0-45AA-B5B3-789885C04408}"/>
    <dgm:cxn modelId="{855D1089-E709-4642-863A-A1E4F22AA441}" type="presOf" srcId="{73B3027E-1073-4D59-9352-2258155EE2D5}" destId="{E0F7E167-13E5-420A-A8FC-F9D42868B96D}" srcOrd="0" destOrd="0" presId="urn:microsoft.com/office/officeart/2005/8/layout/vList2"/>
    <dgm:cxn modelId="{8A62EC97-CC84-461D-B813-9CFD987E58FE}" type="presOf" srcId="{55774080-AA42-44AA-874E-B0CFBA4E5CC4}" destId="{790ED0AB-1D30-4594-9898-2272ADC74E3E}" srcOrd="0" destOrd="0" presId="urn:microsoft.com/office/officeart/2005/8/layout/vList2"/>
    <dgm:cxn modelId="{B348AEB8-969E-4FD2-BF36-17798782DFC7}" type="presOf" srcId="{6240C6CA-5D54-4533-9BD7-A106E4388905}" destId="{553E3BAB-AF34-4DFE-92CF-91C4DC878948}" srcOrd="0" destOrd="0" presId="urn:microsoft.com/office/officeart/2005/8/layout/vList2"/>
    <dgm:cxn modelId="{997E65F9-FF5B-44AD-BDE6-F19BEDD60FFF}" srcId="{55774080-AA42-44AA-874E-B0CFBA4E5CC4}" destId="{73B3027E-1073-4D59-9352-2258155EE2D5}" srcOrd="0" destOrd="0" parTransId="{9934EFF7-00F4-4A94-B36A-D6F20AF16268}" sibTransId="{92CC1521-4233-48C9-9244-AD48ABD3C5C4}"/>
    <dgm:cxn modelId="{0F938A6B-4477-4D68-BB3E-8DDD10EC19E3}" type="presParOf" srcId="{790ED0AB-1D30-4594-9898-2272ADC74E3E}" destId="{E0F7E167-13E5-420A-A8FC-F9D42868B96D}" srcOrd="0" destOrd="0" presId="urn:microsoft.com/office/officeart/2005/8/layout/vList2"/>
    <dgm:cxn modelId="{3D174A6F-ABFE-4052-879B-BD3A0C17333D}" type="presParOf" srcId="{790ED0AB-1D30-4594-9898-2272ADC74E3E}" destId="{3709EAD6-ACD8-404A-B1BC-C590E701C76D}" srcOrd="1" destOrd="0" presId="urn:microsoft.com/office/officeart/2005/8/layout/vList2"/>
    <dgm:cxn modelId="{3F9DC8D7-ABC8-4B2A-AD31-43007A3BCBE1}" type="presParOf" srcId="{790ED0AB-1D30-4594-9898-2272ADC74E3E}" destId="{553E3BAB-AF34-4DFE-92CF-91C4DC87894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BA1F71-45D1-40C3-8367-CA261CE39BC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A4D75F-C241-404B-A1BB-082D64828426}">
      <dgm:prSet/>
      <dgm:spPr/>
      <dgm:t>
        <a:bodyPr/>
        <a:lstStyle/>
        <a:p>
          <a:r>
            <a:rPr lang="en-US" dirty="0"/>
            <a:t>From DNN similarity space: produce clusters, and define ‘local neighborhood’ of each terminal leaf (image)</a:t>
          </a:r>
        </a:p>
      </dgm:t>
    </dgm:pt>
    <dgm:pt modelId="{0A657ADE-2065-454B-9434-67A6A5BFD4F7}" type="parTrans" cxnId="{6FAA8EE1-BF64-4D1B-B559-F7885BFE2C43}">
      <dgm:prSet/>
      <dgm:spPr/>
      <dgm:t>
        <a:bodyPr/>
        <a:lstStyle/>
        <a:p>
          <a:endParaRPr lang="en-US"/>
        </a:p>
      </dgm:t>
    </dgm:pt>
    <dgm:pt modelId="{D5ECCC1B-5807-4772-8C8B-477D8AAFDF3B}" type="sibTrans" cxnId="{6FAA8EE1-BF64-4D1B-B559-F7885BFE2C4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D459712-B8BA-43D6-9F6E-54AFE5CC9165}">
      <dgm:prSet/>
      <dgm:spPr/>
      <dgm:t>
        <a:bodyPr/>
        <a:lstStyle/>
        <a:p>
          <a:r>
            <a:rPr lang="en-US" dirty="0"/>
            <a:t>From Wordnet Graph: define ‘local neighborhood’ of each terminal leaf (image). Possible, because image-net categories match wordnet labels.</a:t>
          </a:r>
        </a:p>
      </dgm:t>
    </dgm:pt>
    <dgm:pt modelId="{E3807BB8-2C24-4550-AAF0-41E21B8F8683}" type="parTrans" cxnId="{EE7027A9-98D1-473A-8B44-E4FC5ABC23ED}">
      <dgm:prSet/>
      <dgm:spPr/>
      <dgm:t>
        <a:bodyPr/>
        <a:lstStyle/>
        <a:p>
          <a:endParaRPr lang="en-US"/>
        </a:p>
      </dgm:t>
    </dgm:pt>
    <dgm:pt modelId="{E5489CB7-F82D-45E7-B96D-B44C19557664}" type="sibTrans" cxnId="{EE7027A9-98D1-473A-8B44-E4FC5ABC23E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4AE8076-E060-4605-B797-259753DE648A}">
      <dgm:prSet/>
      <dgm:spPr/>
      <dgm:t>
        <a:bodyPr/>
        <a:lstStyle/>
        <a:p>
          <a:r>
            <a:rPr lang="en-US"/>
            <a:t>Compute: to what extent are neighbors in the DNN DAG also neighbors in the Wordnet Graph: Average ‘neighborhood fit’ across all nodes using Jaccard Index (set_intersection/ set_union)</a:t>
          </a:r>
        </a:p>
      </dgm:t>
    </dgm:pt>
    <dgm:pt modelId="{B59CC7A4-4CFE-4765-ACAD-BEF4C81734E0}" type="parTrans" cxnId="{FAFAEAB3-3997-4892-ADF4-FDF473417895}">
      <dgm:prSet/>
      <dgm:spPr/>
      <dgm:t>
        <a:bodyPr/>
        <a:lstStyle/>
        <a:p>
          <a:endParaRPr lang="en-US"/>
        </a:p>
      </dgm:t>
    </dgm:pt>
    <dgm:pt modelId="{DA88103E-FA9C-430F-ABFD-F7B31A3818DA}" type="sibTrans" cxnId="{FAFAEAB3-3997-4892-ADF4-FDF47341789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4020AEA-4D33-43CC-AA62-06F3A504B9FE}" type="pres">
      <dgm:prSet presAssocID="{92BA1F71-45D1-40C3-8367-CA261CE39BCB}" presName="Name0" presStyleCnt="0">
        <dgm:presLayoutVars>
          <dgm:animLvl val="lvl"/>
          <dgm:resizeHandles val="exact"/>
        </dgm:presLayoutVars>
      </dgm:prSet>
      <dgm:spPr/>
    </dgm:pt>
    <dgm:pt modelId="{FBF48E44-CFDE-4C9D-87C8-067296404AD0}" type="pres">
      <dgm:prSet presAssocID="{84A4D75F-C241-404B-A1BB-082D64828426}" presName="compositeNode" presStyleCnt="0">
        <dgm:presLayoutVars>
          <dgm:bulletEnabled val="1"/>
        </dgm:presLayoutVars>
      </dgm:prSet>
      <dgm:spPr/>
    </dgm:pt>
    <dgm:pt modelId="{07EFF27B-7C2F-4838-B397-801967E3E059}" type="pres">
      <dgm:prSet presAssocID="{84A4D75F-C241-404B-A1BB-082D64828426}" presName="bgRect" presStyleLbl="bgAccFollowNode1" presStyleIdx="0" presStyleCnt="3"/>
      <dgm:spPr/>
    </dgm:pt>
    <dgm:pt modelId="{1D4AED32-5080-473C-B384-DF84064225C9}" type="pres">
      <dgm:prSet presAssocID="{D5ECCC1B-5807-4772-8C8B-477D8AAFDF3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ED722F5-03AC-4459-8AA5-888DACE6D088}" type="pres">
      <dgm:prSet presAssocID="{84A4D75F-C241-404B-A1BB-082D64828426}" presName="bottomLine" presStyleLbl="alignNode1" presStyleIdx="1" presStyleCnt="6">
        <dgm:presLayoutVars/>
      </dgm:prSet>
      <dgm:spPr/>
    </dgm:pt>
    <dgm:pt modelId="{D64CA9CB-A11B-4902-83DF-2456BFFF2A1A}" type="pres">
      <dgm:prSet presAssocID="{84A4D75F-C241-404B-A1BB-082D64828426}" presName="nodeText" presStyleLbl="bgAccFollowNode1" presStyleIdx="0" presStyleCnt="3">
        <dgm:presLayoutVars>
          <dgm:bulletEnabled val="1"/>
        </dgm:presLayoutVars>
      </dgm:prSet>
      <dgm:spPr/>
    </dgm:pt>
    <dgm:pt modelId="{BD1B7258-92A9-442C-B5B1-05F53074125A}" type="pres">
      <dgm:prSet presAssocID="{D5ECCC1B-5807-4772-8C8B-477D8AAFDF3B}" presName="sibTrans" presStyleCnt="0"/>
      <dgm:spPr/>
    </dgm:pt>
    <dgm:pt modelId="{0FE2D31F-01BE-40D7-B8A7-8A1EDFEAA890}" type="pres">
      <dgm:prSet presAssocID="{ED459712-B8BA-43D6-9F6E-54AFE5CC9165}" presName="compositeNode" presStyleCnt="0">
        <dgm:presLayoutVars>
          <dgm:bulletEnabled val="1"/>
        </dgm:presLayoutVars>
      </dgm:prSet>
      <dgm:spPr/>
    </dgm:pt>
    <dgm:pt modelId="{B49BC387-3062-4DB6-BEA7-DA62AE421A73}" type="pres">
      <dgm:prSet presAssocID="{ED459712-B8BA-43D6-9F6E-54AFE5CC9165}" presName="bgRect" presStyleLbl="bgAccFollowNode1" presStyleIdx="1" presStyleCnt="3"/>
      <dgm:spPr/>
    </dgm:pt>
    <dgm:pt modelId="{83A6C2AE-D924-48E6-9F77-E7B7CC68C9C9}" type="pres">
      <dgm:prSet presAssocID="{E5489CB7-F82D-45E7-B96D-B44C1955766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8B88D3E-33F4-4261-8BA7-2A9F658110AD}" type="pres">
      <dgm:prSet presAssocID="{ED459712-B8BA-43D6-9F6E-54AFE5CC9165}" presName="bottomLine" presStyleLbl="alignNode1" presStyleIdx="3" presStyleCnt="6">
        <dgm:presLayoutVars/>
      </dgm:prSet>
      <dgm:spPr/>
    </dgm:pt>
    <dgm:pt modelId="{AFEC9417-0F5D-48D9-B89A-08327292CBBB}" type="pres">
      <dgm:prSet presAssocID="{ED459712-B8BA-43D6-9F6E-54AFE5CC9165}" presName="nodeText" presStyleLbl="bgAccFollowNode1" presStyleIdx="1" presStyleCnt="3">
        <dgm:presLayoutVars>
          <dgm:bulletEnabled val="1"/>
        </dgm:presLayoutVars>
      </dgm:prSet>
      <dgm:spPr/>
    </dgm:pt>
    <dgm:pt modelId="{243204C7-B9F9-4F21-93D6-B5D0449CF332}" type="pres">
      <dgm:prSet presAssocID="{E5489CB7-F82D-45E7-B96D-B44C19557664}" presName="sibTrans" presStyleCnt="0"/>
      <dgm:spPr/>
    </dgm:pt>
    <dgm:pt modelId="{7F1FB600-F8A7-4600-9170-5326BD842786}" type="pres">
      <dgm:prSet presAssocID="{04AE8076-E060-4605-B797-259753DE648A}" presName="compositeNode" presStyleCnt="0">
        <dgm:presLayoutVars>
          <dgm:bulletEnabled val="1"/>
        </dgm:presLayoutVars>
      </dgm:prSet>
      <dgm:spPr/>
    </dgm:pt>
    <dgm:pt modelId="{4050FF7A-56F5-4985-BE9C-63C4291383C8}" type="pres">
      <dgm:prSet presAssocID="{04AE8076-E060-4605-B797-259753DE648A}" presName="bgRect" presStyleLbl="bgAccFollowNode1" presStyleIdx="2" presStyleCnt="3"/>
      <dgm:spPr/>
    </dgm:pt>
    <dgm:pt modelId="{5F067239-889D-4EE3-9192-EDAFE835785A}" type="pres">
      <dgm:prSet presAssocID="{DA88103E-FA9C-430F-ABFD-F7B31A3818D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0404261-1C3E-4EDD-A74B-AF13380CB4B0}" type="pres">
      <dgm:prSet presAssocID="{04AE8076-E060-4605-B797-259753DE648A}" presName="bottomLine" presStyleLbl="alignNode1" presStyleIdx="5" presStyleCnt="6">
        <dgm:presLayoutVars/>
      </dgm:prSet>
      <dgm:spPr/>
    </dgm:pt>
    <dgm:pt modelId="{E54F7BBA-FEFD-4C09-B875-D77E724360B2}" type="pres">
      <dgm:prSet presAssocID="{04AE8076-E060-4605-B797-259753DE648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CD31107-76AD-4B35-8222-3F5CA899727D}" type="presOf" srcId="{ED459712-B8BA-43D6-9F6E-54AFE5CC9165}" destId="{AFEC9417-0F5D-48D9-B89A-08327292CBBB}" srcOrd="1" destOrd="0" presId="urn:microsoft.com/office/officeart/2016/7/layout/BasicLinearProcessNumbered"/>
    <dgm:cxn modelId="{21482807-20A6-4417-9C7A-1E8A1AC34E33}" type="presOf" srcId="{04AE8076-E060-4605-B797-259753DE648A}" destId="{E54F7BBA-FEFD-4C09-B875-D77E724360B2}" srcOrd="1" destOrd="0" presId="urn:microsoft.com/office/officeart/2016/7/layout/BasicLinearProcessNumbered"/>
    <dgm:cxn modelId="{B6410461-D7DE-4F76-9136-81A9D2CF7AD9}" type="presOf" srcId="{92BA1F71-45D1-40C3-8367-CA261CE39BCB}" destId="{24020AEA-4D33-43CC-AA62-06F3A504B9FE}" srcOrd="0" destOrd="0" presId="urn:microsoft.com/office/officeart/2016/7/layout/BasicLinearProcessNumbered"/>
    <dgm:cxn modelId="{CF247648-F878-447A-9BBE-DE307E19FF7D}" type="presOf" srcId="{84A4D75F-C241-404B-A1BB-082D64828426}" destId="{07EFF27B-7C2F-4838-B397-801967E3E059}" srcOrd="0" destOrd="0" presId="urn:microsoft.com/office/officeart/2016/7/layout/BasicLinearProcessNumbered"/>
    <dgm:cxn modelId="{40F7386F-94DF-4A72-9475-F01D2BEF4E6D}" type="presOf" srcId="{84A4D75F-C241-404B-A1BB-082D64828426}" destId="{D64CA9CB-A11B-4902-83DF-2456BFFF2A1A}" srcOrd="1" destOrd="0" presId="urn:microsoft.com/office/officeart/2016/7/layout/BasicLinearProcessNumbered"/>
    <dgm:cxn modelId="{973E408F-97B8-40B7-A537-CF024FC027F0}" type="presOf" srcId="{04AE8076-E060-4605-B797-259753DE648A}" destId="{4050FF7A-56F5-4985-BE9C-63C4291383C8}" srcOrd="0" destOrd="0" presId="urn:microsoft.com/office/officeart/2016/7/layout/BasicLinearProcessNumbered"/>
    <dgm:cxn modelId="{6BBABA9D-550A-4E5F-ABCB-1F3FA667DCA7}" type="presOf" srcId="{ED459712-B8BA-43D6-9F6E-54AFE5CC9165}" destId="{B49BC387-3062-4DB6-BEA7-DA62AE421A73}" srcOrd="0" destOrd="0" presId="urn:microsoft.com/office/officeart/2016/7/layout/BasicLinearProcessNumbered"/>
    <dgm:cxn modelId="{DDA3D8A1-6E55-4736-A800-FA210D425F4F}" type="presOf" srcId="{E5489CB7-F82D-45E7-B96D-B44C19557664}" destId="{83A6C2AE-D924-48E6-9F77-E7B7CC68C9C9}" srcOrd="0" destOrd="0" presId="urn:microsoft.com/office/officeart/2016/7/layout/BasicLinearProcessNumbered"/>
    <dgm:cxn modelId="{EE7027A9-98D1-473A-8B44-E4FC5ABC23ED}" srcId="{92BA1F71-45D1-40C3-8367-CA261CE39BCB}" destId="{ED459712-B8BA-43D6-9F6E-54AFE5CC9165}" srcOrd="1" destOrd="0" parTransId="{E3807BB8-2C24-4550-AAF0-41E21B8F8683}" sibTransId="{E5489CB7-F82D-45E7-B96D-B44C19557664}"/>
    <dgm:cxn modelId="{FAFAEAB3-3997-4892-ADF4-FDF473417895}" srcId="{92BA1F71-45D1-40C3-8367-CA261CE39BCB}" destId="{04AE8076-E060-4605-B797-259753DE648A}" srcOrd="2" destOrd="0" parTransId="{B59CC7A4-4CFE-4765-ACAD-BEF4C81734E0}" sibTransId="{DA88103E-FA9C-430F-ABFD-F7B31A3818DA}"/>
    <dgm:cxn modelId="{9D1EBCBF-759D-4A93-98D9-C11EE3278B99}" type="presOf" srcId="{DA88103E-FA9C-430F-ABFD-F7B31A3818DA}" destId="{5F067239-889D-4EE3-9192-EDAFE835785A}" srcOrd="0" destOrd="0" presId="urn:microsoft.com/office/officeart/2016/7/layout/BasicLinearProcessNumbered"/>
    <dgm:cxn modelId="{105204D0-DD4F-41F7-BF8F-B67081CBE4EC}" type="presOf" srcId="{D5ECCC1B-5807-4772-8C8B-477D8AAFDF3B}" destId="{1D4AED32-5080-473C-B384-DF84064225C9}" srcOrd="0" destOrd="0" presId="urn:microsoft.com/office/officeart/2016/7/layout/BasicLinearProcessNumbered"/>
    <dgm:cxn modelId="{6FAA8EE1-BF64-4D1B-B559-F7885BFE2C43}" srcId="{92BA1F71-45D1-40C3-8367-CA261CE39BCB}" destId="{84A4D75F-C241-404B-A1BB-082D64828426}" srcOrd="0" destOrd="0" parTransId="{0A657ADE-2065-454B-9434-67A6A5BFD4F7}" sibTransId="{D5ECCC1B-5807-4772-8C8B-477D8AAFDF3B}"/>
    <dgm:cxn modelId="{D8601D43-6A10-45B5-A242-9688428EBBB0}" type="presParOf" srcId="{24020AEA-4D33-43CC-AA62-06F3A504B9FE}" destId="{FBF48E44-CFDE-4C9D-87C8-067296404AD0}" srcOrd="0" destOrd="0" presId="urn:microsoft.com/office/officeart/2016/7/layout/BasicLinearProcessNumbered"/>
    <dgm:cxn modelId="{BBA6CE07-C326-4DE0-B251-9455CE7B3ABF}" type="presParOf" srcId="{FBF48E44-CFDE-4C9D-87C8-067296404AD0}" destId="{07EFF27B-7C2F-4838-B397-801967E3E059}" srcOrd="0" destOrd="0" presId="urn:microsoft.com/office/officeart/2016/7/layout/BasicLinearProcessNumbered"/>
    <dgm:cxn modelId="{5C24391C-6596-4D84-A4D5-4E5A041C4F11}" type="presParOf" srcId="{FBF48E44-CFDE-4C9D-87C8-067296404AD0}" destId="{1D4AED32-5080-473C-B384-DF84064225C9}" srcOrd="1" destOrd="0" presId="urn:microsoft.com/office/officeart/2016/7/layout/BasicLinearProcessNumbered"/>
    <dgm:cxn modelId="{C26D26B5-A854-4F4B-9171-0F5C3B1A1BAE}" type="presParOf" srcId="{FBF48E44-CFDE-4C9D-87C8-067296404AD0}" destId="{BED722F5-03AC-4459-8AA5-888DACE6D088}" srcOrd="2" destOrd="0" presId="urn:microsoft.com/office/officeart/2016/7/layout/BasicLinearProcessNumbered"/>
    <dgm:cxn modelId="{682117A6-518C-4FDA-9ECC-877BADCE9A2C}" type="presParOf" srcId="{FBF48E44-CFDE-4C9D-87C8-067296404AD0}" destId="{D64CA9CB-A11B-4902-83DF-2456BFFF2A1A}" srcOrd="3" destOrd="0" presId="urn:microsoft.com/office/officeart/2016/7/layout/BasicLinearProcessNumbered"/>
    <dgm:cxn modelId="{2177EB8C-CE83-49A6-BE32-410C4A8593BD}" type="presParOf" srcId="{24020AEA-4D33-43CC-AA62-06F3A504B9FE}" destId="{BD1B7258-92A9-442C-B5B1-05F53074125A}" srcOrd="1" destOrd="0" presId="urn:microsoft.com/office/officeart/2016/7/layout/BasicLinearProcessNumbered"/>
    <dgm:cxn modelId="{1C205984-CD45-4FD5-8A95-844AD9EEE2D9}" type="presParOf" srcId="{24020AEA-4D33-43CC-AA62-06F3A504B9FE}" destId="{0FE2D31F-01BE-40D7-B8A7-8A1EDFEAA890}" srcOrd="2" destOrd="0" presId="urn:microsoft.com/office/officeart/2016/7/layout/BasicLinearProcessNumbered"/>
    <dgm:cxn modelId="{43B7E675-B65F-41A7-8765-9BC74E29BFE4}" type="presParOf" srcId="{0FE2D31F-01BE-40D7-B8A7-8A1EDFEAA890}" destId="{B49BC387-3062-4DB6-BEA7-DA62AE421A73}" srcOrd="0" destOrd="0" presId="urn:microsoft.com/office/officeart/2016/7/layout/BasicLinearProcessNumbered"/>
    <dgm:cxn modelId="{D77FDB6A-9BCF-4277-AC52-417DCC89BFB2}" type="presParOf" srcId="{0FE2D31F-01BE-40D7-B8A7-8A1EDFEAA890}" destId="{83A6C2AE-D924-48E6-9F77-E7B7CC68C9C9}" srcOrd="1" destOrd="0" presId="urn:microsoft.com/office/officeart/2016/7/layout/BasicLinearProcessNumbered"/>
    <dgm:cxn modelId="{E39FCB2F-7D88-41DB-A958-6308FF9D6512}" type="presParOf" srcId="{0FE2D31F-01BE-40D7-B8A7-8A1EDFEAA890}" destId="{B8B88D3E-33F4-4261-8BA7-2A9F658110AD}" srcOrd="2" destOrd="0" presId="urn:microsoft.com/office/officeart/2016/7/layout/BasicLinearProcessNumbered"/>
    <dgm:cxn modelId="{E338EA06-B7C6-42B2-B0EB-E5ADEB7CC55A}" type="presParOf" srcId="{0FE2D31F-01BE-40D7-B8A7-8A1EDFEAA890}" destId="{AFEC9417-0F5D-48D9-B89A-08327292CBBB}" srcOrd="3" destOrd="0" presId="urn:microsoft.com/office/officeart/2016/7/layout/BasicLinearProcessNumbered"/>
    <dgm:cxn modelId="{168FF5B3-558B-427B-B843-82DAB884F90F}" type="presParOf" srcId="{24020AEA-4D33-43CC-AA62-06F3A504B9FE}" destId="{243204C7-B9F9-4F21-93D6-B5D0449CF332}" srcOrd="3" destOrd="0" presId="urn:microsoft.com/office/officeart/2016/7/layout/BasicLinearProcessNumbered"/>
    <dgm:cxn modelId="{575A7A53-1EC7-4A53-AF2F-7DA5C32EA6FF}" type="presParOf" srcId="{24020AEA-4D33-43CC-AA62-06F3A504B9FE}" destId="{7F1FB600-F8A7-4600-9170-5326BD842786}" srcOrd="4" destOrd="0" presId="urn:microsoft.com/office/officeart/2016/7/layout/BasicLinearProcessNumbered"/>
    <dgm:cxn modelId="{071E1082-AEB8-4380-9E9E-40AD8272CDF5}" type="presParOf" srcId="{7F1FB600-F8A7-4600-9170-5326BD842786}" destId="{4050FF7A-56F5-4985-BE9C-63C4291383C8}" srcOrd="0" destOrd="0" presId="urn:microsoft.com/office/officeart/2016/7/layout/BasicLinearProcessNumbered"/>
    <dgm:cxn modelId="{83ADF44F-A217-4A46-B4FE-7D53F9CE94A8}" type="presParOf" srcId="{7F1FB600-F8A7-4600-9170-5326BD842786}" destId="{5F067239-889D-4EE3-9192-EDAFE835785A}" srcOrd="1" destOrd="0" presId="urn:microsoft.com/office/officeart/2016/7/layout/BasicLinearProcessNumbered"/>
    <dgm:cxn modelId="{A0AEA919-AD66-4A51-B4F9-EC371785D47E}" type="presParOf" srcId="{7F1FB600-F8A7-4600-9170-5326BD842786}" destId="{F0404261-1C3E-4EDD-A74B-AF13380CB4B0}" srcOrd="2" destOrd="0" presId="urn:microsoft.com/office/officeart/2016/7/layout/BasicLinearProcessNumbered"/>
    <dgm:cxn modelId="{FB1E789A-C27E-4327-A485-BD0D2FBAF85B}" type="presParOf" srcId="{7F1FB600-F8A7-4600-9170-5326BD842786}" destId="{E54F7BBA-FEFD-4C09-B875-D77E724360B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D91E2A-669A-49DA-8278-697DA4E2B2C9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C108279-9F20-4AD5-AAC8-C0544B693858}">
      <dgm:prSet/>
      <dgm:spPr/>
      <dgm:t>
        <a:bodyPr/>
        <a:lstStyle/>
        <a:p>
          <a:pPr>
            <a:defRPr cap="all"/>
          </a:pPr>
          <a:r>
            <a:rPr lang="en-US" dirty="0"/>
            <a:t>Challenge: prune DNNs to better emulate neural similarity spaces</a:t>
          </a:r>
        </a:p>
      </dgm:t>
    </dgm:pt>
    <dgm:pt modelId="{B077C251-FA43-4821-94AF-DD9DE25ACEDD}" type="parTrans" cxnId="{DB454912-08C7-45C2-980E-31B490D5A07E}">
      <dgm:prSet/>
      <dgm:spPr/>
      <dgm:t>
        <a:bodyPr/>
        <a:lstStyle/>
        <a:p>
          <a:endParaRPr lang="en-US"/>
        </a:p>
      </dgm:t>
    </dgm:pt>
    <dgm:pt modelId="{7DEA5EC2-F9A8-479E-A32F-F220D9D83B6D}" type="sibTrans" cxnId="{DB454912-08C7-45C2-980E-31B490D5A07E}">
      <dgm:prSet/>
      <dgm:spPr/>
      <dgm:t>
        <a:bodyPr/>
        <a:lstStyle/>
        <a:p>
          <a:endParaRPr lang="en-US"/>
        </a:p>
      </dgm:t>
    </dgm:pt>
    <dgm:pt modelId="{28ADB58A-E42A-421A-BA2E-B589C97F1EBA}">
      <dgm:prSet/>
      <dgm:spPr/>
      <dgm:t>
        <a:bodyPr/>
        <a:lstStyle/>
        <a:p>
          <a:pPr>
            <a:defRPr cap="all"/>
          </a:pPr>
          <a:r>
            <a:rPr lang="en-US" dirty="0"/>
            <a:t>rather than prune DNNs from human similarity judgments, prune from ‘brain similarity judgments’</a:t>
          </a:r>
        </a:p>
      </dgm:t>
    </dgm:pt>
    <dgm:pt modelId="{CBBB8E88-8B40-4E35-AA52-23C9FF970A46}" type="parTrans" cxnId="{D6545336-8FA6-48A2-8039-DAFF4BD73DD8}">
      <dgm:prSet/>
      <dgm:spPr/>
      <dgm:t>
        <a:bodyPr/>
        <a:lstStyle/>
        <a:p>
          <a:endParaRPr lang="en-US"/>
        </a:p>
      </dgm:t>
    </dgm:pt>
    <dgm:pt modelId="{280E24F9-6A2A-46C7-B7ED-0FC6944C3005}" type="sibTrans" cxnId="{D6545336-8FA6-48A2-8039-DAFF4BD73DD8}">
      <dgm:prSet/>
      <dgm:spPr/>
      <dgm:t>
        <a:bodyPr/>
        <a:lstStyle/>
        <a:p>
          <a:endParaRPr lang="en-US"/>
        </a:p>
      </dgm:t>
    </dgm:pt>
    <dgm:pt modelId="{F5A1DD65-3A9D-4495-BBDD-F66A28D7D277}">
      <dgm:prSet/>
      <dgm:spPr/>
      <dgm:t>
        <a:bodyPr/>
        <a:lstStyle/>
        <a:p>
          <a:pPr>
            <a:defRPr cap="all"/>
          </a:pPr>
          <a:r>
            <a:rPr lang="en-US" dirty="0"/>
            <a:t>Dataset: </a:t>
          </a:r>
          <a:r>
            <a:rPr lang="en-US" dirty="0" err="1"/>
            <a:t>fmri</a:t>
          </a:r>
          <a:r>
            <a:rPr lang="en-US" dirty="0"/>
            <a:t> activity while peopled viewed 144 different images.</a:t>
          </a:r>
        </a:p>
      </dgm:t>
    </dgm:pt>
    <dgm:pt modelId="{84E5F6B6-8F31-45E1-973F-55FF95473EB5}" type="parTrans" cxnId="{423C1DDD-AE08-4545-B533-0EB886E35A34}">
      <dgm:prSet/>
      <dgm:spPr/>
      <dgm:t>
        <a:bodyPr/>
        <a:lstStyle/>
        <a:p>
          <a:endParaRPr lang="en-US"/>
        </a:p>
      </dgm:t>
    </dgm:pt>
    <dgm:pt modelId="{01BEF0DB-DB17-46BA-820E-239B4A5282C5}" type="sibTrans" cxnId="{423C1DDD-AE08-4545-B533-0EB886E35A34}">
      <dgm:prSet/>
      <dgm:spPr/>
      <dgm:t>
        <a:bodyPr/>
        <a:lstStyle/>
        <a:p>
          <a:endParaRPr lang="en-US"/>
        </a:p>
      </dgm:t>
    </dgm:pt>
    <dgm:pt modelId="{9A6662F3-C800-46B5-A530-ECBEA164EF6B}" type="pres">
      <dgm:prSet presAssocID="{C6D91E2A-669A-49DA-8278-697DA4E2B2C9}" presName="vert0" presStyleCnt="0">
        <dgm:presLayoutVars>
          <dgm:dir/>
          <dgm:animOne val="branch"/>
          <dgm:animLvl val="lvl"/>
        </dgm:presLayoutVars>
      </dgm:prSet>
      <dgm:spPr/>
    </dgm:pt>
    <dgm:pt modelId="{6ACC64DD-89F4-42B5-855A-5C90CF664D5D}" type="pres">
      <dgm:prSet presAssocID="{FC108279-9F20-4AD5-AAC8-C0544B693858}" presName="thickLine" presStyleLbl="alignNode1" presStyleIdx="0" presStyleCnt="3"/>
      <dgm:spPr/>
    </dgm:pt>
    <dgm:pt modelId="{CD8DC0BF-0C62-4DBF-81EE-EE1FD6B042B2}" type="pres">
      <dgm:prSet presAssocID="{FC108279-9F20-4AD5-AAC8-C0544B693858}" presName="horz1" presStyleCnt="0"/>
      <dgm:spPr/>
    </dgm:pt>
    <dgm:pt modelId="{FBF86D33-046E-4EE3-AAE7-BB3AAE40B764}" type="pres">
      <dgm:prSet presAssocID="{FC108279-9F20-4AD5-AAC8-C0544B693858}" presName="tx1" presStyleLbl="revTx" presStyleIdx="0" presStyleCnt="3"/>
      <dgm:spPr/>
    </dgm:pt>
    <dgm:pt modelId="{9FD7E9A1-9B89-4F36-8B4E-6D7A93D480C3}" type="pres">
      <dgm:prSet presAssocID="{FC108279-9F20-4AD5-AAC8-C0544B693858}" presName="vert1" presStyleCnt="0"/>
      <dgm:spPr/>
    </dgm:pt>
    <dgm:pt modelId="{75C40220-981C-494B-9746-22460F14060C}" type="pres">
      <dgm:prSet presAssocID="{28ADB58A-E42A-421A-BA2E-B589C97F1EBA}" presName="thickLine" presStyleLbl="alignNode1" presStyleIdx="1" presStyleCnt="3"/>
      <dgm:spPr/>
    </dgm:pt>
    <dgm:pt modelId="{8F2A30EE-BD58-4EFF-A7E8-9D539894C0DE}" type="pres">
      <dgm:prSet presAssocID="{28ADB58A-E42A-421A-BA2E-B589C97F1EBA}" presName="horz1" presStyleCnt="0"/>
      <dgm:spPr/>
    </dgm:pt>
    <dgm:pt modelId="{9080D1C1-E5E8-4CEB-A708-7401A05DAAA6}" type="pres">
      <dgm:prSet presAssocID="{28ADB58A-E42A-421A-BA2E-B589C97F1EBA}" presName="tx1" presStyleLbl="revTx" presStyleIdx="1" presStyleCnt="3"/>
      <dgm:spPr/>
    </dgm:pt>
    <dgm:pt modelId="{17E0A483-3175-47CC-9591-42A39B4C08B3}" type="pres">
      <dgm:prSet presAssocID="{28ADB58A-E42A-421A-BA2E-B589C97F1EBA}" presName="vert1" presStyleCnt="0"/>
      <dgm:spPr/>
    </dgm:pt>
    <dgm:pt modelId="{EC95688B-4516-47E6-B12B-2AD36D3D106F}" type="pres">
      <dgm:prSet presAssocID="{F5A1DD65-3A9D-4495-BBDD-F66A28D7D277}" presName="thickLine" presStyleLbl="alignNode1" presStyleIdx="2" presStyleCnt="3"/>
      <dgm:spPr/>
    </dgm:pt>
    <dgm:pt modelId="{DD8953E6-ADEE-44ED-A7FE-987372924222}" type="pres">
      <dgm:prSet presAssocID="{F5A1DD65-3A9D-4495-BBDD-F66A28D7D277}" presName="horz1" presStyleCnt="0"/>
      <dgm:spPr/>
    </dgm:pt>
    <dgm:pt modelId="{244B51F3-799E-43C0-891C-A1BF6E9E8234}" type="pres">
      <dgm:prSet presAssocID="{F5A1DD65-3A9D-4495-BBDD-F66A28D7D277}" presName="tx1" presStyleLbl="revTx" presStyleIdx="2" presStyleCnt="3"/>
      <dgm:spPr/>
    </dgm:pt>
    <dgm:pt modelId="{0A5A18B2-02BF-4934-9B8E-9CE4C0AFB9E3}" type="pres">
      <dgm:prSet presAssocID="{F5A1DD65-3A9D-4495-BBDD-F66A28D7D277}" presName="vert1" presStyleCnt="0"/>
      <dgm:spPr/>
    </dgm:pt>
  </dgm:ptLst>
  <dgm:cxnLst>
    <dgm:cxn modelId="{DB454912-08C7-45C2-980E-31B490D5A07E}" srcId="{C6D91E2A-669A-49DA-8278-697DA4E2B2C9}" destId="{FC108279-9F20-4AD5-AAC8-C0544B693858}" srcOrd="0" destOrd="0" parTransId="{B077C251-FA43-4821-94AF-DD9DE25ACEDD}" sibTransId="{7DEA5EC2-F9A8-479E-A32F-F220D9D83B6D}"/>
    <dgm:cxn modelId="{D6545336-8FA6-48A2-8039-DAFF4BD73DD8}" srcId="{C6D91E2A-669A-49DA-8278-697DA4E2B2C9}" destId="{28ADB58A-E42A-421A-BA2E-B589C97F1EBA}" srcOrd="1" destOrd="0" parTransId="{CBBB8E88-8B40-4E35-AA52-23C9FF970A46}" sibTransId="{280E24F9-6A2A-46C7-B7ED-0FC6944C3005}"/>
    <dgm:cxn modelId="{5E38683A-A774-404E-91DB-03EA463ACB70}" type="presOf" srcId="{28ADB58A-E42A-421A-BA2E-B589C97F1EBA}" destId="{9080D1C1-E5E8-4CEB-A708-7401A05DAAA6}" srcOrd="0" destOrd="0" presId="urn:microsoft.com/office/officeart/2008/layout/LinedList"/>
    <dgm:cxn modelId="{40AFA450-4046-4486-A67D-072172235ADD}" type="presOf" srcId="{FC108279-9F20-4AD5-AAC8-C0544B693858}" destId="{FBF86D33-046E-4EE3-AAE7-BB3AAE40B764}" srcOrd="0" destOrd="0" presId="urn:microsoft.com/office/officeart/2008/layout/LinedList"/>
    <dgm:cxn modelId="{CD6FB253-9D0D-40E3-8AC6-37DE50C08F2F}" type="presOf" srcId="{C6D91E2A-669A-49DA-8278-697DA4E2B2C9}" destId="{9A6662F3-C800-46B5-A530-ECBEA164EF6B}" srcOrd="0" destOrd="0" presId="urn:microsoft.com/office/officeart/2008/layout/LinedList"/>
    <dgm:cxn modelId="{0F37A6C2-AD9B-44E5-BCB7-A87715DF93F4}" type="presOf" srcId="{F5A1DD65-3A9D-4495-BBDD-F66A28D7D277}" destId="{244B51F3-799E-43C0-891C-A1BF6E9E8234}" srcOrd="0" destOrd="0" presId="urn:microsoft.com/office/officeart/2008/layout/LinedList"/>
    <dgm:cxn modelId="{423C1DDD-AE08-4545-B533-0EB886E35A34}" srcId="{C6D91E2A-669A-49DA-8278-697DA4E2B2C9}" destId="{F5A1DD65-3A9D-4495-BBDD-F66A28D7D277}" srcOrd="2" destOrd="0" parTransId="{84E5F6B6-8F31-45E1-973F-55FF95473EB5}" sibTransId="{01BEF0DB-DB17-46BA-820E-239B4A5282C5}"/>
    <dgm:cxn modelId="{36424EF3-7B12-4219-AF99-5F05F46CCEB9}" type="presParOf" srcId="{9A6662F3-C800-46B5-A530-ECBEA164EF6B}" destId="{6ACC64DD-89F4-42B5-855A-5C90CF664D5D}" srcOrd="0" destOrd="0" presId="urn:microsoft.com/office/officeart/2008/layout/LinedList"/>
    <dgm:cxn modelId="{2C68CE8B-9447-43C6-A4CA-53FD34137A22}" type="presParOf" srcId="{9A6662F3-C800-46B5-A530-ECBEA164EF6B}" destId="{CD8DC0BF-0C62-4DBF-81EE-EE1FD6B042B2}" srcOrd="1" destOrd="0" presId="urn:microsoft.com/office/officeart/2008/layout/LinedList"/>
    <dgm:cxn modelId="{451E87FF-D3FD-4510-B4AB-AF09FF33200A}" type="presParOf" srcId="{CD8DC0BF-0C62-4DBF-81EE-EE1FD6B042B2}" destId="{FBF86D33-046E-4EE3-AAE7-BB3AAE40B764}" srcOrd="0" destOrd="0" presId="urn:microsoft.com/office/officeart/2008/layout/LinedList"/>
    <dgm:cxn modelId="{EFDC7586-CFBE-4A4D-AA86-0E6C4B8628FC}" type="presParOf" srcId="{CD8DC0BF-0C62-4DBF-81EE-EE1FD6B042B2}" destId="{9FD7E9A1-9B89-4F36-8B4E-6D7A93D480C3}" srcOrd="1" destOrd="0" presId="urn:microsoft.com/office/officeart/2008/layout/LinedList"/>
    <dgm:cxn modelId="{ABE03D95-BB9E-4221-93A1-CC06EC10C3A1}" type="presParOf" srcId="{9A6662F3-C800-46B5-A530-ECBEA164EF6B}" destId="{75C40220-981C-494B-9746-22460F14060C}" srcOrd="2" destOrd="0" presId="urn:microsoft.com/office/officeart/2008/layout/LinedList"/>
    <dgm:cxn modelId="{80FBF5CC-287F-496D-AC36-0FA9B36C1B46}" type="presParOf" srcId="{9A6662F3-C800-46B5-A530-ECBEA164EF6B}" destId="{8F2A30EE-BD58-4EFF-A7E8-9D539894C0DE}" srcOrd="3" destOrd="0" presId="urn:microsoft.com/office/officeart/2008/layout/LinedList"/>
    <dgm:cxn modelId="{3C3F5663-D4FE-4004-9660-B9CC68B4109E}" type="presParOf" srcId="{8F2A30EE-BD58-4EFF-A7E8-9D539894C0DE}" destId="{9080D1C1-E5E8-4CEB-A708-7401A05DAAA6}" srcOrd="0" destOrd="0" presId="urn:microsoft.com/office/officeart/2008/layout/LinedList"/>
    <dgm:cxn modelId="{00572C8E-3395-4134-A344-A1CC387F6E21}" type="presParOf" srcId="{8F2A30EE-BD58-4EFF-A7E8-9D539894C0DE}" destId="{17E0A483-3175-47CC-9591-42A39B4C08B3}" srcOrd="1" destOrd="0" presId="urn:microsoft.com/office/officeart/2008/layout/LinedList"/>
    <dgm:cxn modelId="{97C743F2-70A4-42A3-AED0-AC60DD418DC0}" type="presParOf" srcId="{9A6662F3-C800-46B5-A530-ECBEA164EF6B}" destId="{EC95688B-4516-47E6-B12B-2AD36D3D106F}" srcOrd="4" destOrd="0" presId="urn:microsoft.com/office/officeart/2008/layout/LinedList"/>
    <dgm:cxn modelId="{3B4B1A12-717F-4367-9ACC-87A91B4C93B1}" type="presParOf" srcId="{9A6662F3-C800-46B5-A530-ECBEA164EF6B}" destId="{DD8953E6-ADEE-44ED-A7FE-987372924222}" srcOrd="5" destOrd="0" presId="urn:microsoft.com/office/officeart/2008/layout/LinedList"/>
    <dgm:cxn modelId="{564B7ABD-02C2-4471-BBF5-CA980B9EEDB2}" type="presParOf" srcId="{DD8953E6-ADEE-44ED-A7FE-987372924222}" destId="{244B51F3-799E-43C0-891C-A1BF6E9E8234}" srcOrd="0" destOrd="0" presId="urn:microsoft.com/office/officeart/2008/layout/LinedList"/>
    <dgm:cxn modelId="{79C11435-83E9-4240-8522-AE2D04464958}" type="presParOf" srcId="{DD8953E6-ADEE-44ED-A7FE-987372924222}" destId="{0A5A18B2-02BF-4934-9B8E-9CE4C0AFB9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80A91B-44BC-4EF9-94B8-D4DC0A96D5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FD0F9A-34E9-46FA-B31D-ADFB597EF4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sets of 144 images.  Allows pruning based on one set and testing the performance of the pruning mask on the other (‘2 fold CV’)</a:t>
          </a:r>
        </a:p>
      </dgm:t>
    </dgm:pt>
    <dgm:pt modelId="{F0959632-B0BF-4FFF-A697-9B3941CA3EC6}" type="parTrans" cxnId="{DFB80078-1BB8-42B2-9D65-114ABD7116CC}">
      <dgm:prSet/>
      <dgm:spPr/>
      <dgm:t>
        <a:bodyPr/>
        <a:lstStyle/>
        <a:p>
          <a:endParaRPr lang="en-US"/>
        </a:p>
      </dgm:t>
    </dgm:pt>
    <dgm:pt modelId="{9A4232FA-B975-4456-AF4E-0E33D383532F}" type="sibTrans" cxnId="{DFB80078-1BB8-42B2-9D65-114ABD7116CC}">
      <dgm:prSet/>
      <dgm:spPr/>
      <dgm:t>
        <a:bodyPr/>
        <a:lstStyle/>
        <a:p>
          <a:endParaRPr lang="en-US"/>
        </a:p>
      </dgm:t>
    </dgm:pt>
    <dgm:pt modelId="{DBFF5BB1-DD5B-460D-B8D1-D46D1297F4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pre-collected and organized for 8 brain areas, some specialized for face and scene perception (FFA, PPA), and other spanning the visual cortex</a:t>
          </a:r>
        </a:p>
      </dgm:t>
    </dgm:pt>
    <dgm:pt modelId="{6E8F368C-4C1A-4210-B31D-E8EB9203B042}" type="parTrans" cxnId="{439F68B4-8FE3-466B-A409-F702E5AC5AAE}">
      <dgm:prSet/>
      <dgm:spPr/>
      <dgm:t>
        <a:bodyPr/>
        <a:lstStyle/>
        <a:p>
          <a:endParaRPr lang="en-US"/>
        </a:p>
      </dgm:t>
    </dgm:pt>
    <dgm:pt modelId="{044595F7-C141-458D-9B10-C77A7741ECE1}" type="sibTrans" cxnId="{439F68B4-8FE3-466B-A409-F702E5AC5AAE}">
      <dgm:prSet/>
      <dgm:spPr/>
      <dgm:t>
        <a:bodyPr/>
        <a:lstStyle/>
        <a:p>
          <a:endParaRPr lang="en-US"/>
        </a:p>
      </dgm:t>
    </dgm:pt>
    <dgm:pt modelId="{758688A6-0E2E-4402-9463-6F2C29857DE8}" type="pres">
      <dgm:prSet presAssocID="{1D80A91B-44BC-4EF9-94B8-D4DC0A96D581}" presName="root" presStyleCnt="0">
        <dgm:presLayoutVars>
          <dgm:dir/>
          <dgm:resizeHandles val="exact"/>
        </dgm:presLayoutVars>
      </dgm:prSet>
      <dgm:spPr/>
    </dgm:pt>
    <dgm:pt modelId="{8592A5D3-E3FA-4B9A-A166-2C42157FA2EB}" type="pres">
      <dgm:prSet presAssocID="{ADFD0F9A-34E9-46FA-B31D-ADFB597EF4D3}" presName="compNode" presStyleCnt="0"/>
      <dgm:spPr/>
    </dgm:pt>
    <dgm:pt modelId="{8C5FD402-5AAA-4B96-BD77-772B91C6FBEA}" type="pres">
      <dgm:prSet presAssocID="{ADFD0F9A-34E9-46FA-B31D-ADFB597EF4D3}" presName="bgRect" presStyleLbl="bgShp" presStyleIdx="0" presStyleCnt="2"/>
      <dgm:spPr/>
    </dgm:pt>
    <dgm:pt modelId="{BE8F6B42-824C-4A59-9E23-9312B959EFFD}" type="pres">
      <dgm:prSet presAssocID="{ADFD0F9A-34E9-46FA-B31D-ADFB597EF4D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45CC7DD2-82EC-4308-ADBD-C535E094BFB4}" type="pres">
      <dgm:prSet presAssocID="{ADFD0F9A-34E9-46FA-B31D-ADFB597EF4D3}" presName="spaceRect" presStyleCnt="0"/>
      <dgm:spPr/>
    </dgm:pt>
    <dgm:pt modelId="{8AACB635-17D5-4F3B-8666-CB89710F03E4}" type="pres">
      <dgm:prSet presAssocID="{ADFD0F9A-34E9-46FA-B31D-ADFB597EF4D3}" presName="parTx" presStyleLbl="revTx" presStyleIdx="0" presStyleCnt="2">
        <dgm:presLayoutVars>
          <dgm:chMax val="0"/>
          <dgm:chPref val="0"/>
        </dgm:presLayoutVars>
      </dgm:prSet>
      <dgm:spPr/>
    </dgm:pt>
    <dgm:pt modelId="{44A15925-1257-4692-A5E2-3E1B76F3C4D9}" type="pres">
      <dgm:prSet presAssocID="{9A4232FA-B975-4456-AF4E-0E33D383532F}" presName="sibTrans" presStyleCnt="0"/>
      <dgm:spPr/>
    </dgm:pt>
    <dgm:pt modelId="{B1AA4F5D-4733-4BD6-8D68-54D8308D03C9}" type="pres">
      <dgm:prSet presAssocID="{DBFF5BB1-DD5B-460D-B8D1-D46D1297F45B}" presName="compNode" presStyleCnt="0"/>
      <dgm:spPr/>
    </dgm:pt>
    <dgm:pt modelId="{D5D961BD-4126-4345-9382-B0E31ED69BE7}" type="pres">
      <dgm:prSet presAssocID="{DBFF5BB1-DD5B-460D-B8D1-D46D1297F45B}" presName="bgRect" presStyleLbl="bgShp" presStyleIdx="1" presStyleCnt="2"/>
      <dgm:spPr/>
    </dgm:pt>
    <dgm:pt modelId="{EB61F6D9-13C0-49E1-AF4A-56946A56DF8F}" type="pres">
      <dgm:prSet presAssocID="{DBFF5BB1-DD5B-460D-B8D1-D46D1297F45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516D9D2-FC40-410F-9930-58883DE4EDF6}" type="pres">
      <dgm:prSet presAssocID="{DBFF5BB1-DD5B-460D-B8D1-D46D1297F45B}" presName="spaceRect" presStyleCnt="0"/>
      <dgm:spPr/>
    </dgm:pt>
    <dgm:pt modelId="{C4B6BDA2-5B4A-4132-BE90-06BD5C8B2D1E}" type="pres">
      <dgm:prSet presAssocID="{DBFF5BB1-DD5B-460D-B8D1-D46D1297F45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73CCC00-2AA1-4FFA-B347-C8DE1B38509E}" type="presOf" srcId="{1D80A91B-44BC-4EF9-94B8-D4DC0A96D581}" destId="{758688A6-0E2E-4402-9463-6F2C29857DE8}" srcOrd="0" destOrd="0" presId="urn:microsoft.com/office/officeart/2018/2/layout/IconVerticalSolidList"/>
    <dgm:cxn modelId="{DFB80078-1BB8-42B2-9D65-114ABD7116CC}" srcId="{1D80A91B-44BC-4EF9-94B8-D4DC0A96D581}" destId="{ADFD0F9A-34E9-46FA-B31D-ADFB597EF4D3}" srcOrd="0" destOrd="0" parTransId="{F0959632-B0BF-4FFF-A697-9B3941CA3EC6}" sibTransId="{9A4232FA-B975-4456-AF4E-0E33D383532F}"/>
    <dgm:cxn modelId="{439F68B4-8FE3-466B-A409-F702E5AC5AAE}" srcId="{1D80A91B-44BC-4EF9-94B8-D4DC0A96D581}" destId="{DBFF5BB1-DD5B-460D-B8D1-D46D1297F45B}" srcOrd="1" destOrd="0" parTransId="{6E8F368C-4C1A-4210-B31D-E8EB9203B042}" sibTransId="{044595F7-C141-458D-9B10-C77A7741ECE1}"/>
    <dgm:cxn modelId="{BA4C56D0-CED1-4AC1-90CB-D8A22EC7F497}" type="presOf" srcId="{DBFF5BB1-DD5B-460D-B8D1-D46D1297F45B}" destId="{C4B6BDA2-5B4A-4132-BE90-06BD5C8B2D1E}" srcOrd="0" destOrd="0" presId="urn:microsoft.com/office/officeart/2018/2/layout/IconVerticalSolidList"/>
    <dgm:cxn modelId="{574220FF-00E5-4483-80D7-F9CACC9529DD}" type="presOf" srcId="{ADFD0F9A-34E9-46FA-B31D-ADFB597EF4D3}" destId="{8AACB635-17D5-4F3B-8666-CB89710F03E4}" srcOrd="0" destOrd="0" presId="urn:microsoft.com/office/officeart/2018/2/layout/IconVerticalSolidList"/>
    <dgm:cxn modelId="{4C6B820E-836B-47A6-AC04-C497C41077E3}" type="presParOf" srcId="{758688A6-0E2E-4402-9463-6F2C29857DE8}" destId="{8592A5D3-E3FA-4B9A-A166-2C42157FA2EB}" srcOrd="0" destOrd="0" presId="urn:microsoft.com/office/officeart/2018/2/layout/IconVerticalSolidList"/>
    <dgm:cxn modelId="{ADF32A63-C330-4308-B94D-3EEED4293B8B}" type="presParOf" srcId="{8592A5D3-E3FA-4B9A-A166-2C42157FA2EB}" destId="{8C5FD402-5AAA-4B96-BD77-772B91C6FBEA}" srcOrd="0" destOrd="0" presId="urn:microsoft.com/office/officeart/2018/2/layout/IconVerticalSolidList"/>
    <dgm:cxn modelId="{5ADE8D72-9CE1-4342-BA52-D41D2BFA315E}" type="presParOf" srcId="{8592A5D3-E3FA-4B9A-A166-2C42157FA2EB}" destId="{BE8F6B42-824C-4A59-9E23-9312B959EFFD}" srcOrd="1" destOrd="0" presId="urn:microsoft.com/office/officeart/2018/2/layout/IconVerticalSolidList"/>
    <dgm:cxn modelId="{7A54DFEC-AE35-4D71-A6DC-2E3EBC076A88}" type="presParOf" srcId="{8592A5D3-E3FA-4B9A-A166-2C42157FA2EB}" destId="{45CC7DD2-82EC-4308-ADBD-C535E094BFB4}" srcOrd="2" destOrd="0" presId="urn:microsoft.com/office/officeart/2018/2/layout/IconVerticalSolidList"/>
    <dgm:cxn modelId="{C0CCAE2B-5367-40DB-956A-EF2F31F53501}" type="presParOf" srcId="{8592A5D3-E3FA-4B9A-A166-2C42157FA2EB}" destId="{8AACB635-17D5-4F3B-8666-CB89710F03E4}" srcOrd="3" destOrd="0" presId="urn:microsoft.com/office/officeart/2018/2/layout/IconVerticalSolidList"/>
    <dgm:cxn modelId="{3716DF48-E4DF-4D73-8015-38B33F392042}" type="presParOf" srcId="{758688A6-0E2E-4402-9463-6F2C29857DE8}" destId="{44A15925-1257-4692-A5E2-3E1B76F3C4D9}" srcOrd="1" destOrd="0" presId="urn:microsoft.com/office/officeart/2018/2/layout/IconVerticalSolidList"/>
    <dgm:cxn modelId="{B035DA8C-06DD-4D85-8F02-0953C0C89198}" type="presParOf" srcId="{758688A6-0E2E-4402-9463-6F2C29857DE8}" destId="{B1AA4F5D-4733-4BD6-8D68-54D8308D03C9}" srcOrd="2" destOrd="0" presId="urn:microsoft.com/office/officeart/2018/2/layout/IconVerticalSolidList"/>
    <dgm:cxn modelId="{3F86736C-8FF9-49CB-90B0-B663707B43CA}" type="presParOf" srcId="{B1AA4F5D-4733-4BD6-8D68-54D8308D03C9}" destId="{D5D961BD-4126-4345-9382-B0E31ED69BE7}" srcOrd="0" destOrd="0" presId="urn:microsoft.com/office/officeart/2018/2/layout/IconVerticalSolidList"/>
    <dgm:cxn modelId="{A99CD6C2-4111-4BA7-8818-8CDDF97EDC4A}" type="presParOf" srcId="{B1AA4F5D-4733-4BD6-8D68-54D8308D03C9}" destId="{EB61F6D9-13C0-49E1-AF4A-56946A56DF8F}" srcOrd="1" destOrd="0" presId="urn:microsoft.com/office/officeart/2018/2/layout/IconVerticalSolidList"/>
    <dgm:cxn modelId="{5665DF0A-A408-4672-81E2-F1E7A0E5E4B4}" type="presParOf" srcId="{B1AA4F5D-4733-4BD6-8D68-54D8308D03C9}" destId="{7516D9D2-FC40-410F-9930-58883DE4EDF6}" srcOrd="2" destOrd="0" presId="urn:microsoft.com/office/officeart/2018/2/layout/IconVerticalSolidList"/>
    <dgm:cxn modelId="{E4F510CD-3BEE-45BE-A47D-EA44800DA5A6}" type="presParOf" srcId="{B1AA4F5D-4733-4BD6-8D68-54D8308D03C9}" destId="{C4B6BDA2-5B4A-4132-BE90-06BD5C8B2D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6325C-8B95-47D1-BA0C-0147DF0F6F1C}">
      <dsp:nvSpPr>
        <dsp:cNvPr id="0" name=""/>
        <dsp:cNvSpPr/>
      </dsp:nvSpPr>
      <dsp:spPr>
        <a:xfrm>
          <a:off x="986932" y="596"/>
          <a:ext cx="2383180" cy="1429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</a:t>
          </a:r>
          <a:r>
            <a:rPr lang="en-US" sz="2000" b="0" i="0" kern="1200"/>
            <a:t>etermining feature contribution,</a:t>
          </a:r>
          <a:endParaRPr lang="en-US" sz="2000" kern="1200"/>
        </a:p>
      </dsp:txBody>
      <dsp:txXfrm>
        <a:off x="1028813" y="42477"/>
        <a:ext cx="2299418" cy="1346146"/>
      </dsp:txXfrm>
    </dsp:sp>
    <dsp:sp modelId="{589EC1E9-BCC7-414F-9F29-4C297543EF71}">
      <dsp:nvSpPr>
        <dsp:cNvPr id="0" name=""/>
        <dsp:cNvSpPr/>
      </dsp:nvSpPr>
      <dsp:spPr>
        <a:xfrm>
          <a:off x="3579832" y="420036"/>
          <a:ext cx="505234" cy="591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579832" y="538242"/>
        <a:ext cx="353664" cy="354616"/>
      </dsp:txXfrm>
    </dsp:sp>
    <dsp:sp modelId="{B7ACB0F5-E14A-44E4-9DE5-1CCA5C5A6F9D}">
      <dsp:nvSpPr>
        <dsp:cNvPr id="0" name=""/>
        <dsp:cNvSpPr/>
      </dsp:nvSpPr>
      <dsp:spPr>
        <a:xfrm>
          <a:off x="4323384" y="596"/>
          <a:ext cx="2383180" cy="1429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</a:t>
          </a:r>
          <a:r>
            <a:rPr lang="en-US" sz="2000" b="0" i="0" kern="1200"/>
            <a:t>election-to-criteria, </a:t>
          </a:r>
          <a:endParaRPr lang="en-US" sz="2000" kern="1200"/>
        </a:p>
      </dsp:txBody>
      <dsp:txXfrm>
        <a:off x="4365265" y="42477"/>
        <a:ext cx="2299418" cy="1346146"/>
      </dsp:txXfrm>
    </dsp:sp>
    <dsp:sp modelId="{CFA4D144-5644-45CC-994B-3B4ED1FD5DFD}">
      <dsp:nvSpPr>
        <dsp:cNvPr id="0" name=""/>
        <dsp:cNvSpPr/>
      </dsp:nvSpPr>
      <dsp:spPr>
        <a:xfrm>
          <a:off x="6916284" y="420036"/>
          <a:ext cx="505234" cy="591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916284" y="538242"/>
        <a:ext cx="353664" cy="354616"/>
      </dsp:txXfrm>
    </dsp:sp>
    <dsp:sp modelId="{22578CB9-266B-43D6-9516-63862A415F69}">
      <dsp:nvSpPr>
        <dsp:cNvPr id="0" name=""/>
        <dsp:cNvSpPr/>
      </dsp:nvSpPr>
      <dsp:spPr>
        <a:xfrm>
          <a:off x="7659837" y="596"/>
          <a:ext cx="2383180" cy="1429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</a:t>
          </a:r>
          <a:r>
            <a:rPr lang="en-US" sz="2000" b="0" i="0" kern="1200"/>
            <a:t>ut of sample testing. </a:t>
          </a:r>
          <a:endParaRPr lang="en-US" sz="2000" kern="1200"/>
        </a:p>
      </dsp:txBody>
      <dsp:txXfrm>
        <a:off x="7701718" y="42477"/>
        <a:ext cx="2299418" cy="1346146"/>
      </dsp:txXfrm>
    </dsp:sp>
    <dsp:sp modelId="{0B41DCBD-B272-410C-BC50-ABBE310DCA93}">
      <dsp:nvSpPr>
        <dsp:cNvPr id="0" name=""/>
        <dsp:cNvSpPr/>
      </dsp:nvSpPr>
      <dsp:spPr>
        <a:xfrm rot="5400000">
          <a:off x="8598810" y="1597327"/>
          <a:ext cx="505234" cy="591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8674119" y="1640224"/>
        <a:ext cx="354616" cy="353664"/>
      </dsp:txXfrm>
    </dsp:sp>
    <dsp:sp modelId="{D84A217F-0FCC-4AC6-886A-4F6E01537D97}">
      <dsp:nvSpPr>
        <dsp:cNvPr id="0" name=""/>
        <dsp:cNvSpPr/>
      </dsp:nvSpPr>
      <dsp:spPr>
        <a:xfrm>
          <a:off x="7659837" y="2383776"/>
          <a:ext cx="2383180" cy="1429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process was repeated for 5 folds in a cross-validation framework.</a:t>
          </a:r>
          <a:endParaRPr lang="en-US" sz="2000" kern="1200"/>
        </a:p>
      </dsp:txBody>
      <dsp:txXfrm>
        <a:off x="7701718" y="2425657"/>
        <a:ext cx="2299418" cy="1346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9284A-89E3-4B5B-ABBE-E367F85EDE66}">
      <dsp:nvSpPr>
        <dsp:cNvPr id="0" name=""/>
        <dsp:cNvSpPr/>
      </dsp:nvSpPr>
      <dsp:spPr>
        <a:xfrm>
          <a:off x="0" y="0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CF6A2B-324B-47D5-BE81-507E2954A392}">
      <dsp:nvSpPr>
        <dsp:cNvPr id="0" name=""/>
        <dsp:cNvSpPr/>
      </dsp:nvSpPr>
      <dsp:spPr>
        <a:xfrm>
          <a:off x="0" y="0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After feature ranking, we consecutively insert features, according to their importance rank, into a candidate feature set. </a:t>
          </a:r>
        </a:p>
      </dsp:txBody>
      <dsp:txXfrm>
        <a:off x="0" y="0"/>
        <a:ext cx="7012370" cy="1177282"/>
      </dsp:txXfrm>
    </dsp:sp>
    <dsp:sp modelId="{67065D30-ADD9-4ACE-8EA4-0C384F7BB61A}">
      <dsp:nvSpPr>
        <dsp:cNvPr id="0" name=""/>
        <dsp:cNvSpPr/>
      </dsp:nvSpPr>
      <dsp:spPr>
        <a:xfrm>
          <a:off x="0" y="1177282"/>
          <a:ext cx="701237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024D48-F818-488B-9D1B-2F825CFC8080}">
      <dsp:nvSpPr>
        <dsp:cNvPr id="0" name=""/>
        <dsp:cNvSpPr/>
      </dsp:nvSpPr>
      <dsp:spPr>
        <a:xfrm>
          <a:off x="0" y="1177282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Each time a feature is added to the candidate set, we construct an RDM from the features in the set and recompute 2OI against the train-set human similarity judgments. </a:t>
          </a:r>
        </a:p>
      </dsp:txBody>
      <dsp:txXfrm>
        <a:off x="0" y="1177282"/>
        <a:ext cx="7012370" cy="1177282"/>
      </dsp:txXfrm>
    </dsp:sp>
    <dsp:sp modelId="{109D2644-70CB-4D10-9B35-B4B780CE210B}">
      <dsp:nvSpPr>
        <dsp:cNvPr id="0" name=""/>
        <dsp:cNvSpPr/>
      </dsp:nvSpPr>
      <dsp:spPr>
        <a:xfrm>
          <a:off x="0" y="2354565"/>
          <a:ext cx="701237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3E7473-4459-4A36-B783-F18D5B0CBCAF}">
      <dsp:nvSpPr>
        <dsp:cNvPr id="0" name=""/>
        <dsp:cNvSpPr/>
      </dsp:nvSpPr>
      <dsp:spPr>
        <a:xfrm>
          <a:off x="0" y="2354565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add all features exhaustively and then we identify set of features associated with the maximal value reached.  </a:t>
          </a:r>
        </a:p>
      </dsp:txBody>
      <dsp:txXfrm>
        <a:off x="0" y="2354565"/>
        <a:ext cx="7012370" cy="1177282"/>
      </dsp:txXfrm>
    </dsp:sp>
    <dsp:sp modelId="{8B2FCC6E-06B3-43C7-A4DE-668422383DBE}">
      <dsp:nvSpPr>
        <dsp:cNvPr id="0" name=""/>
        <dsp:cNvSpPr/>
      </dsp:nvSpPr>
      <dsp:spPr>
        <a:xfrm>
          <a:off x="0" y="3531848"/>
          <a:ext cx="701237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2A7967-119A-44BE-AA5D-CF94DD3ECEDC}">
      <dsp:nvSpPr>
        <dsp:cNvPr id="0" name=""/>
        <dsp:cNvSpPr/>
      </dsp:nvSpPr>
      <dsp:spPr>
        <a:xfrm>
          <a:off x="0" y="3531848"/>
          <a:ext cx="7012370" cy="1177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set identified this way constitutes the </a:t>
          </a:r>
          <a:r>
            <a:rPr lang="en-US" sz="2000" b="1" kern="1200"/>
            <a:t>pruned network associated with a specific fold</a:t>
          </a:r>
          <a:r>
            <a:rPr lang="en-US" sz="2000" kern="1200"/>
            <a:t>.</a:t>
          </a:r>
        </a:p>
      </dsp:txBody>
      <dsp:txXfrm>
        <a:off x="0" y="3531848"/>
        <a:ext cx="7012370" cy="11772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7E167-13E5-420A-A8FC-F9D42868B96D}">
      <dsp:nvSpPr>
        <dsp:cNvPr id="0" name=""/>
        <dsp:cNvSpPr/>
      </dsp:nvSpPr>
      <dsp:spPr>
        <a:xfrm>
          <a:off x="0" y="12039"/>
          <a:ext cx="7012370" cy="22935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2OI reflects ranking of pair-wise similarities, but it does not directly address hierarchical structure.  </a:t>
          </a:r>
        </a:p>
      </dsp:txBody>
      <dsp:txXfrm>
        <a:off x="111963" y="124002"/>
        <a:ext cx="6788444" cy="2069639"/>
      </dsp:txXfrm>
    </dsp:sp>
    <dsp:sp modelId="{553E3BAB-AF34-4DFE-92CF-91C4DC878948}">
      <dsp:nvSpPr>
        <dsp:cNvPr id="0" name=""/>
        <dsp:cNvSpPr/>
      </dsp:nvSpPr>
      <dsp:spPr>
        <a:xfrm>
          <a:off x="0" y="2403525"/>
          <a:ext cx="7012370" cy="2293565"/>
        </a:xfrm>
        <a:prstGeom prst="roundRect">
          <a:avLst/>
        </a:prstGeom>
        <a:gradFill rotWithShape="0">
          <a:gsLst>
            <a:gs pos="0">
              <a:schemeClr val="accent2">
                <a:hueOff val="2991067"/>
                <a:satOff val="9735"/>
                <a:lumOff val="11372"/>
                <a:alphaOff val="0"/>
                <a:tint val="98000"/>
                <a:lumMod val="110000"/>
              </a:schemeClr>
            </a:gs>
            <a:gs pos="84000">
              <a:schemeClr val="accent2">
                <a:hueOff val="2991067"/>
                <a:satOff val="9735"/>
                <a:lumOff val="1137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Solution: we compare the hierarchical structure latent in the DNN similarity space to that of WordNet</a:t>
          </a:r>
        </a:p>
      </dsp:txBody>
      <dsp:txXfrm>
        <a:off x="111963" y="2515488"/>
        <a:ext cx="6788444" cy="20696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FF27B-7C2F-4838-B397-801967E3E059}">
      <dsp:nvSpPr>
        <dsp:cNvPr id="0" name=""/>
        <dsp:cNvSpPr/>
      </dsp:nvSpPr>
      <dsp:spPr>
        <a:xfrm>
          <a:off x="0" y="0"/>
          <a:ext cx="3446859" cy="381428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From DNN similarity space: produce clusters, and define ‘local neighborhood’ of each terminal leaf (image)</a:t>
          </a:r>
        </a:p>
      </dsp:txBody>
      <dsp:txXfrm>
        <a:off x="0" y="1449426"/>
        <a:ext cx="3446859" cy="2288568"/>
      </dsp:txXfrm>
    </dsp:sp>
    <dsp:sp modelId="{1D4AED32-5080-473C-B384-DF84064225C9}">
      <dsp:nvSpPr>
        <dsp:cNvPr id="0" name=""/>
        <dsp:cNvSpPr/>
      </dsp:nvSpPr>
      <dsp:spPr>
        <a:xfrm>
          <a:off x="1151287" y="381428"/>
          <a:ext cx="1144284" cy="11442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213" tIns="12700" rIns="8921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18864" y="549005"/>
        <a:ext cx="809130" cy="809130"/>
      </dsp:txXfrm>
    </dsp:sp>
    <dsp:sp modelId="{BED722F5-03AC-4459-8AA5-888DACE6D088}">
      <dsp:nvSpPr>
        <dsp:cNvPr id="0" name=""/>
        <dsp:cNvSpPr/>
      </dsp:nvSpPr>
      <dsp:spPr>
        <a:xfrm>
          <a:off x="0" y="3814209"/>
          <a:ext cx="3446859" cy="72"/>
        </a:xfrm>
        <a:prstGeom prst="rect">
          <a:avLst/>
        </a:prstGeom>
        <a:solidFill>
          <a:schemeClr val="accent2">
            <a:hueOff val="598213"/>
            <a:satOff val="1947"/>
            <a:lumOff val="2274"/>
            <a:alphaOff val="0"/>
          </a:schemeClr>
        </a:solidFill>
        <a:ln w="22225" cap="rnd" cmpd="sng" algn="ctr">
          <a:solidFill>
            <a:schemeClr val="accent2">
              <a:hueOff val="598213"/>
              <a:satOff val="1947"/>
              <a:lumOff val="2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BC387-3062-4DB6-BEA7-DA62AE421A73}">
      <dsp:nvSpPr>
        <dsp:cNvPr id="0" name=""/>
        <dsp:cNvSpPr/>
      </dsp:nvSpPr>
      <dsp:spPr>
        <a:xfrm>
          <a:off x="3791545" y="0"/>
          <a:ext cx="3446859" cy="3814281"/>
        </a:xfrm>
        <a:prstGeom prst="rect">
          <a:avLst/>
        </a:prstGeom>
        <a:solidFill>
          <a:schemeClr val="accent2">
            <a:tint val="40000"/>
            <a:alpha val="90000"/>
            <a:hueOff val="2078104"/>
            <a:satOff val="17978"/>
            <a:lumOff val="1645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2078104"/>
              <a:satOff val="17978"/>
              <a:lumOff val="16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From Wordnet Graph: define ‘local neighborhood’ of each terminal leaf (image). Possible, because image-net categories match wordnet labels.</a:t>
          </a:r>
        </a:p>
      </dsp:txBody>
      <dsp:txXfrm>
        <a:off x="3791545" y="1449426"/>
        <a:ext cx="3446859" cy="2288568"/>
      </dsp:txXfrm>
    </dsp:sp>
    <dsp:sp modelId="{83A6C2AE-D924-48E6-9F77-E7B7CC68C9C9}">
      <dsp:nvSpPr>
        <dsp:cNvPr id="0" name=""/>
        <dsp:cNvSpPr/>
      </dsp:nvSpPr>
      <dsp:spPr>
        <a:xfrm>
          <a:off x="4942832" y="381428"/>
          <a:ext cx="1144284" cy="1144284"/>
        </a:xfrm>
        <a:prstGeom prst="ellipse">
          <a:avLst/>
        </a:prstGeom>
        <a:solidFill>
          <a:schemeClr val="accent2">
            <a:hueOff val="1196427"/>
            <a:satOff val="3894"/>
            <a:lumOff val="4549"/>
            <a:alphaOff val="0"/>
          </a:schemeClr>
        </a:solidFill>
        <a:ln w="22225" cap="rnd" cmpd="sng" algn="ctr">
          <a:solidFill>
            <a:schemeClr val="accent2">
              <a:hueOff val="1196427"/>
              <a:satOff val="3894"/>
              <a:lumOff val="4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213" tIns="12700" rIns="8921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10409" y="549005"/>
        <a:ext cx="809130" cy="809130"/>
      </dsp:txXfrm>
    </dsp:sp>
    <dsp:sp modelId="{B8B88D3E-33F4-4261-8BA7-2A9F658110AD}">
      <dsp:nvSpPr>
        <dsp:cNvPr id="0" name=""/>
        <dsp:cNvSpPr/>
      </dsp:nvSpPr>
      <dsp:spPr>
        <a:xfrm>
          <a:off x="3791545" y="3814209"/>
          <a:ext cx="3446859" cy="72"/>
        </a:xfrm>
        <a:prstGeom prst="rect">
          <a:avLst/>
        </a:prstGeom>
        <a:solidFill>
          <a:schemeClr val="accent2">
            <a:hueOff val="1794640"/>
            <a:satOff val="5841"/>
            <a:lumOff val="6823"/>
            <a:alphaOff val="0"/>
          </a:schemeClr>
        </a:solidFill>
        <a:ln w="22225" cap="rnd" cmpd="sng" algn="ctr">
          <a:solidFill>
            <a:schemeClr val="accent2">
              <a:hueOff val="1794640"/>
              <a:satOff val="5841"/>
              <a:lumOff val="6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0FF7A-56F5-4985-BE9C-63C4291383C8}">
      <dsp:nvSpPr>
        <dsp:cNvPr id="0" name=""/>
        <dsp:cNvSpPr/>
      </dsp:nvSpPr>
      <dsp:spPr>
        <a:xfrm>
          <a:off x="7583090" y="0"/>
          <a:ext cx="3446859" cy="3814281"/>
        </a:xfrm>
        <a:prstGeom prst="rect">
          <a:avLst/>
        </a:prstGeom>
        <a:solidFill>
          <a:schemeClr val="accent2">
            <a:tint val="40000"/>
            <a:alpha val="90000"/>
            <a:hueOff val="4156208"/>
            <a:satOff val="35956"/>
            <a:lumOff val="3289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4156208"/>
              <a:satOff val="35956"/>
              <a:lumOff val="3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Compute: to what extent are neighbors in the DNN DAG also neighbors in the Wordnet Graph: Average ‘neighborhood fit’ across all nodes using Jaccard Index (set_intersection/ set_union)</a:t>
          </a:r>
        </a:p>
      </dsp:txBody>
      <dsp:txXfrm>
        <a:off x="7583090" y="1449426"/>
        <a:ext cx="3446859" cy="2288568"/>
      </dsp:txXfrm>
    </dsp:sp>
    <dsp:sp modelId="{5F067239-889D-4EE3-9192-EDAFE835785A}">
      <dsp:nvSpPr>
        <dsp:cNvPr id="0" name=""/>
        <dsp:cNvSpPr/>
      </dsp:nvSpPr>
      <dsp:spPr>
        <a:xfrm>
          <a:off x="8734378" y="381428"/>
          <a:ext cx="1144284" cy="1144284"/>
        </a:xfrm>
        <a:prstGeom prst="ellipse">
          <a:avLst/>
        </a:prstGeom>
        <a:solidFill>
          <a:schemeClr val="accent2">
            <a:hueOff val="2392854"/>
            <a:satOff val="7788"/>
            <a:lumOff val="9098"/>
            <a:alphaOff val="0"/>
          </a:schemeClr>
        </a:solidFill>
        <a:ln w="22225" cap="rnd" cmpd="sng" algn="ctr">
          <a:solidFill>
            <a:schemeClr val="accent2">
              <a:hueOff val="2392854"/>
              <a:satOff val="7788"/>
              <a:lumOff val="9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213" tIns="12700" rIns="8921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901955" y="549005"/>
        <a:ext cx="809130" cy="809130"/>
      </dsp:txXfrm>
    </dsp:sp>
    <dsp:sp modelId="{F0404261-1C3E-4EDD-A74B-AF13380CB4B0}">
      <dsp:nvSpPr>
        <dsp:cNvPr id="0" name=""/>
        <dsp:cNvSpPr/>
      </dsp:nvSpPr>
      <dsp:spPr>
        <a:xfrm>
          <a:off x="7583090" y="3814209"/>
          <a:ext cx="3446859" cy="72"/>
        </a:xfrm>
        <a:prstGeom prst="rect">
          <a:avLst/>
        </a:prstGeom>
        <a:solidFill>
          <a:schemeClr val="accent2">
            <a:hueOff val="2991067"/>
            <a:satOff val="9735"/>
            <a:lumOff val="11372"/>
            <a:alphaOff val="0"/>
          </a:schemeClr>
        </a:solidFill>
        <a:ln w="22225" cap="rnd" cmpd="sng" algn="ctr">
          <a:solidFill>
            <a:schemeClr val="accent2">
              <a:hueOff val="2991067"/>
              <a:satOff val="9735"/>
              <a:lumOff val="1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C64DD-89F4-42B5-855A-5C90CF664D5D}">
      <dsp:nvSpPr>
        <dsp:cNvPr id="0" name=""/>
        <dsp:cNvSpPr/>
      </dsp:nvSpPr>
      <dsp:spPr>
        <a:xfrm>
          <a:off x="0" y="1848"/>
          <a:ext cx="100583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86D33-046E-4EE3-AAE7-BB3AAE40B764}">
      <dsp:nvSpPr>
        <dsp:cNvPr id="0" name=""/>
        <dsp:cNvSpPr/>
      </dsp:nvSpPr>
      <dsp:spPr>
        <a:xfrm>
          <a:off x="0" y="1848"/>
          <a:ext cx="10058399" cy="126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Challenge: prune DNNs to better emulate neural similarity spaces</a:t>
          </a:r>
        </a:p>
      </dsp:txBody>
      <dsp:txXfrm>
        <a:off x="0" y="1848"/>
        <a:ext cx="10058399" cy="1260794"/>
      </dsp:txXfrm>
    </dsp:sp>
    <dsp:sp modelId="{75C40220-981C-494B-9746-22460F14060C}">
      <dsp:nvSpPr>
        <dsp:cNvPr id="0" name=""/>
        <dsp:cNvSpPr/>
      </dsp:nvSpPr>
      <dsp:spPr>
        <a:xfrm>
          <a:off x="0" y="1262642"/>
          <a:ext cx="100583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0D1C1-E5E8-4CEB-A708-7401A05DAAA6}">
      <dsp:nvSpPr>
        <dsp:cNvPr id="0" name=""/>
        <dsp:cNvSpPr/>
      </dsp:nvSpPr>
      <dsp:spPr>
        <a:xfrm>
          <a:off x="0" y="1262642"/>
          <a:ext cx="10058399" cy="126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rather than prune DNNs from human similarity judgments, prune from ‘brain similarity judgments’</a:t>
          </a:r>
        </a:p>
      </dsp:txBody>
      <dsp:txXfrm>
        <a:off x="0" y="1262642"/>
        <a:ext cx="10058399" cy="1260794"/>
      </dsp:txXfrm>
    </dsp:sp>
    <dsp:sp modelId="{EC95688B-4516-47E6-B12B-2AD36D3D106F}">
      <dsp:nvSpPr>
        <dsp:cNvPr id="0" name=""/>
        <dsp:cNvSpPr/>
      </dsp:nvSpPr>
      <dsp:spPr>
        <a:xfrm>
          <a:off x="0" y="2523437"/>
          <a:ext cx="1005839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B51F3-799E-43C0-891C-A1BF6E9E8234}">
      <dsp:nvSpPr>
        <dsp:cNvPr id="0" name=""/>
        <dsp:cNvSpPr/>
      </dsp:nvSpPr>
      <dsp:spPr>
        <a:xfrm>
          <a:off x="0" y="2523437"/>
          <a:ext cx="10058399" cy="126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Dataset: </a:t>
          </a:r>
          <a:r>
            <a:rPr lang="en-US" sz="3000" kern="1200" dirty="0" err="1"/>
            <a:t>fmri</a:t>
          </a:r>
          <a:r>
            <a:rPr lang="en-US" sz="3000" kern="1200" dirty="0"/>
            <a:t> activity while peopled viewed 144 different images.</a:t>
          </a:r>
        </a:p>
      </dsp:txBody>
      <dsp:txXfrm>
        <a:off x="0" y="2523437"/>
        <a:ext cx="10058399" cy="12607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FD402-5AAA-4B96-BD77-772B91C6FBEA}">
      <dsp:nvSpPr>
        <dsp:cNvPr id="0" name=""/>
        <dsp:cNvSpPr/>
      </dsp:nvSpPr>
      <dsp:spPr>
        <a:xfrm>
          <a:off x="0" y="590603"/>
          <a:ext cx="11029615" cy="10903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F6B42-824C-4A59-9E23-9312B959EFFD}">
      <dsp:nvSpPr>
        <dsp:cNvPr id="0" name=""/>
        <dsp:cNvSpPr/>
      </dsp:nvSpPr>
      <dsp:spPr>
        <a:xfrm>
          <a:off x="329829" y="835931"/>
          <a:ext cx="599690" cy="59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CB635-17D5-4F3B-8666-CB89710F03E4}">
      <dsp:nvSpPr>
        <dsp:cNvPr id="0" name=""/>
        <dsp:cNvSpPr/>
      </dsp:nvSpPr>
      <dsp:spPr>
        <a:xfrm>
          <a:off x="1259349" y="590603"/>
          <a:ext cx="9770265" cy="109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95" tIns="115395" rIns="115395" bIns="11539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Two sets of 144 images.  Allows pruning based on one set and testing the performance of the pruning mask on the other (‘2 fold CV’)</a:t>
          </a:r>
        </a:p>
      </dsp:txBody>
      <dsp:txXfrm>
        <a:off x="1259349" y="590603"/>
        <a:ext cx="9770265" cy="1090345"/>
      </dsp:txXfrm>
    </dsp:sp>
    <dsp:sp modelId="{D5D961BD-4126-4345-9382-B0E31ED69BE7}">
      <dsp:nvSpPr>
        <dsp:cNvPr id="0" name=""/>
        <dsp:cNvSpPr/>
      </dsp:nvSpPr>
      <dsp:spPr>
        <a:xfrm>
          <a:off x="0" y="1953536"/>
          <a:ext cx="11029615" cy="10903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1F6D9-13C0-49E1-AF4A-56946A56DF8F}">
      <dsp:nvSpPr>
        <dsp:cNvPr id="0" name=""/>
        <dsp:cNvSpPr/>
      </dsp:nvSpPr>
      <dsp:spPr>
        <a:xfrm>
          <a:off x="329829" y="2198864"/>
          <a:ext cx="599690" cy="59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6BDA2-5B4A-4132-BE90-06BD5C8B2D1E}">
      <dsp:nvSpPr>
        <dsp:cNvPr id="0" name=""/>
        <dsp:cNvSpPr/>
      </dsp:nvSpPr>
      <dsp:spPr>
        <a:xfrm>
          <a:off x="1259349" y="1953536"/>
          <a:ext cx="9770265" cy="109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95" tIns="115395" rIns="115395" bIns="11539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pre-collected and organized for 8 brain areas, some specialized for face and scene perception (FFA, PPA), and other spanning the visual cortex</a:t>
          </a:r>
        </a:p>
      </dsp:txBody>
      <dsp:txXfrm>
        <a:off x="1259349" y="1953536"/>
        <a:ext cx="9770265" cy="109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CF163-7B3F-45BD-AFFC-95AA524E46A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C570-56BF-4558-9BE8-09E59B10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1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trimming nodes in conv 5 and FC6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C570-56BF-4558-9BE8-09E59B10672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3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Around 20% of nodes have </a:t>
            </a:r>
            <a:r>
              <a:rPr lang="en-US" dirty="0" err="1"/>
              <a:t>PoZ</a:t>
            </a:r>
            <a:r>
              <a:rPr lang="en-US" dirty="0"/>
              <a:t> above 0.70. Very few have </a:t>
            </a:r>
            <a:r>
              <a:rPr lang="en-US" dirty="0" err="1"/>
              <a:t>PoZ</a:t>
            </a:r>
            <a:r>
              <a:rPr lang="en-US" dirty="0"/>
              <a:t>&gt;0.95, though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C570-56BF-4558-9BE8-09E59B10672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8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VGG19; trimming using APOZ and evaluating 2OI against human judgments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C570-56BF-4558-9BE8-09E59B10672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8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6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0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2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4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9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9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5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5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57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F614D269-BB5B-4337-8636-599C658BE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2" b="1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97938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5380D-17F6-4A1E-AD86-FBC108110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Improving isomorphisms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E722A-7E6E-4141-A781-482D225B2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3792"/>
            <a:ext cx="5449479" cy="1663493"/>
          </a:xfrm>
        </p:spPr>
        <p:txBody>
          <a:bodyPr anchor="b"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Pruning vs. </a:t>
            </a:r>
            <a:r>
              <a:rPr lang="en-US" sz="2400">
                <a:solidFill>
                  <a:schemeClr val="bg1"/>
                </a:solidFill>
              </a:rPr>
              <a:t>reweighting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14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7B9C-31ED-4F50-A0D2-7AA16A69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Determining feature contribution (train set only)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898F-3543-44FF-8E1F-8ADBB8C4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54306"/>
            <a:ext cx="11029615" cy="4329953"/>
          </a:xfrm>
        </p:spPr>
        <p:txBody>
          <a:bodyPr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60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In each cross-validation iteration, 20% (n=24) of the images are designated as a test set and 80% (n=96) as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train set.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60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Baseline-2OI was defined as the 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train-set's 2OI </a:t>
            </a:r>
            <a:r>
              <a:rPr lang="en-US" sz="160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between the DNN representation and human similarity judgments for those 96 images. </a:t>
            </a:r>
          </a:p>
          <a:p>
            <a:pPr marL="7812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30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We quantified each feature's contribution to baseline-2OI by removing only that feature and recomputing train-set-2OI. The feature was then reinserted and the next removed till the process was repeated for all 4096 features. </a:t>
            </a:r>
          </a:p>
          <a:p>
            <a:pPr marL="7812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30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Consequently,</a:t>
            </a:r>
          </a:p>
          <a:p>
            <a:pPr marL="10512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200" b="1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`important' features are those whose removal produces a 2OI value below baseline-2O</a:t>
            </a:r>
            <a:r>
              <a:rPr lang="en-US" sz="120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I and</a:t>
            </a:r>
          </a:p>
          <a:p>
            <a:pPr marL="10512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200" b="1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`irrelevant' features are those whose removal produces a 2OI value above baseline-2OI</a:t>
            </a:r>
            <a:r>
              <a:rPr lang="en-US" sz="120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. </a:t>
            </a:r>
          </a:p>
          <a:p>
            <a:pPr marL="1051200" lvl="2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20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This produces a rank order of each feature's independent importance to baseline-2OI.</a:t>
            </a:r>
            <a:endParaRPr lang="en-US">
              <a:latin typeface="Cambria"/>
              <a:ea typeface="Cambria"/>
              <a:cs typeface="Cambria"/>
              <a:sym typeface="Cambria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97B9C-31ED-4F50-A0D2-7AA16A69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Selection to criteria (train set only)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084D7F-5F64-FADC-1BEB-A486838C0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252177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774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97B9C-31ED-4F50-A0D2-7AA16A69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Validation (TEST set; out of sample prediction)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898F-3543-44FF-8E1F-8ADBB8C4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457200" lvl="0" indent="-342900" rtl="0">
              <a:lnSpc>
                <a:spcPct val="90000"/>
              </a:lnSpc>
              <a:spcBef>
                <a:spcPts val="0"/>
              </a:spcBef>
              <a:buSzPts val="1800"/>
              <a:buFont typeface="Cambria"/>
              <a:buChar char="●"/>
            </a:pPr>
            <a:r>
              <a:rPr lang="en-US" sz="190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Once a pruned node-set is determined, we apply it to the left-out test set. </a:t>
            </a:r>
          </a:p>
          <a:p>
            <a:pPr marL="457200" lvl="0" indent="-342900" rtl="0">
              <a:lnSpc>
                <a:spcPct val="90000"/>
              </a:lnSpc>
              <a:spcBef>
                <a:spcPts val="0"/>
              </a:spcBef>
              <a:buSzPts val="1800"/>
              <a:buFont typeface="Cambria"/>
              <a:buChar char="●"/>
            </a:pPr>
            <a:r>
              <a:rPr lang="en-US" sz="190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To begin, we define </a:t>
            </a:r>
            <a:r>
              <a:rPr lang="en-US" sz="1900" i="1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test-set's baseline 20I</a:t>
            </a:r>
            <a:r>
              <a:rPr lang="en-US" sz="190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 which is the R</a:t>
            </a:r>
            <a:r>
              <a:rPr lang="en-US" sz="1900" baseline="3000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2 </a:t>
            </a:r>
            <a:r>
              <a:rPr lang="en-US" sz="190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produced when considering all 4096 nodes.</a:t>
            </a:r>
          </a:p>
          <a:p>
            <a:pPr marL="457200" lvl="0" indent="-342900" rtl="0">
              <a:lnSpc>
                <a:spcPct val="90000"/>
              </a:lnSpc>
              <a:spcBef>
                <a:spcPts val="0"/>
              </a:spcBef>
              <a:buSzPts val="1800"/>
              <a:buFont typeface="Cambria"/>
              <a:buChar char="●"/>
            </a:pPr>
            <a:r>
              <a:rPr lang="en-US" sz="1900" b="1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Evaluating the pruning: </a:t>
            </a:r>
          </a:p>
          <a:p>
            <a:pPr marL="781200" lvl="1" indent="-342900">
              <a:lnSpc>
                <a:spcPct val="90000"/>
              </a:lnSpc>
              <a:spcBef>
                <a:spcPts val="0"/>
              </a:spcBef>
              <a:buSzPts val="1800"/>
              <a:buFont typeface="Cambria"/>
              <a:buChar char="●"/>
            </a:pPr>
            <a:r>
              <a:rPr lang="en-US" sz="190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The test-set images are inserted into the DNN, and we extract the activation values for the selected nodes </a:t>
            </a:r>
            <a:r>
              <a:rPr lang="en-US" sz="1900" i="1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in the pruned layer</a:t>
            </a:r>
            <a:r>
              <a:rPr lang="en-US" sz="190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. </a:t>
            </a:r>
          </a:p>
          <a:p>
            <a:pPr marL="781200" lvl="1" indent="-342900">
              <a:lnSpc>
                <a:spcPct val="90000"/>
              </a:lnSpc>
              <a:spcBef>
                <a:spcPts val="0"/>
              </a:spcBef>
              <a:buSzPts val="1800"/>
              <a:buFont typeface="Cambria"/>
              <a:buChar char="●"/>
            </a:pPr>
            <a:r>
              <a:rPr lang="en-US" sz="190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We then construct an RDM for the test-set images and report pruned-net-2OI as R</a:t>
            </a:r>
            <a:r>
              <a:rPr lang="en-US" sz="1900" baseline="3000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2</a:t>
            </a:r>
            <a:r>
              <a:rPr lang="en-US" sz="190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.</a:t>
            </a:r>
          </a:p>
          <a:p>
            <a:pPr marL="781200" lvl="1" indent="-342900">
              <a:lnSpc>
                <a:spcPct val="90000"/>
              </a:lnSpc>
              <a:spcBef>
                <a:spcPts val="0"/>
              </a:spcBef>
              <a:buSzPts val="1800"/>
              <a:buFont typeface="Cambria"/>
              <a:buChar char="●"/>
            </a:pPr>
            <a:r>
              <a:rPr lang="en-US" sz="190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 We evaluate this value in relation to the test-set's baseline 20I which is the R</a:t>
            </a:r>
            <a:r>
              <a:rPr lang="en-US" sz="1900" baseline="3000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2 </a:t>
            </a:r>
            <a:r>
              <a:rPr lang="en-US" sz="190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produced when considering all 4096 nodes rather than the pruned subset.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896414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22E8-00E5-4F7A-9DD7-688CFBB1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94D06-6ECC-4D2E-BA5A-C0C970079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0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7B9C-31ED-4F50-A0D2-7AA16A69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human similarity judgments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898F-3543-44FF-8E1F-8ADBB8C4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54306"/>
            <a:ext cx="11029615" cy="4329953"/>
          </a:xfrm>
        </p:spPr>
        <p:txBody>
          <a:bodyPr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6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Baseline: 2OI between the DNN and human RDMs prior to any reweighting/pruning, averaged across the five out-of-sample data for the test folds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6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PAG18: ridge regression as implemented by Peterson 2018, applied to the five out-of-sample folds defined in our process.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6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Sim-DR: a reweighting approach developed Jha et al 2020, which optimizes a projection of DNN embeddings to a lower-dimensional that matches human similarity judgments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6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LASSO is our own variation of the reweighting implemented by PAG18 but which uses LASSO-regularized regression that is further constrained to only positive weights.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6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Pruned: pruning method introduced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1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7B9C-31ED-4F50-A0D2-7AA16A69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US" dirty="0"/>
              <a:t>Prediction of human similarity judgments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898F-3543-44FF-8E1F-8ADBB8C4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2537672"/>
          </a:xfrm>
        </p:spPr>
        <p:txBody>
          <a:bodyPr>
            <a:normAutofit lnSpcReduction="10000"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Cambria"/>
              <a:buChar char="●"/>
            </a:pPr>
            <a:r>
              <a:rPr lang="en-US" sz="1300" dirty="0">
                <a:solidFill>
                  <a:srgbClr val="FF0000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Baseline</a:t>
            </a:r>
            <a:r>
              <a:rPr lang="en-US" sz="13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: match between the DNN and human similarity space prior to any modification, averaged across the five out-of-sample data for the test folds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Cambria"/>
              <a:buChar char="●"/>
            </a:pPr>
            <a:r>
              <a:rPr lang="en-US" sz="1300" dirty="0">
                <a:solidFill>
                  <a:srgbClr val="FF0000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PAG18: Reweighting</a:t>
            </a:r>
            <a:r>
              <a:rPr lang="en-US" sz="13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. ridge regression as implemented by Peterson2018, applied to the five </a:t>
            </a:r>
            <a:r>
              <a:rPr lang="en-US" sz="1300" dirty="0" err="1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out-of</a:t>
            </a:r>
            <a:r>
              <a:rPr lang="en-US" sz="13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 sample folds used in our data.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Cambria"/>
              <a:buChar char="●"/>
            </a:pPr>
            <a:r>
              <a:rPr lang="en-US" sz="13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Sim-DR: a reweighting approach developed Jha et al 2020, which optimizes a projection of DNN embeddings to a lower-dimensional that matches human similarity judgments 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Cambria"/>
              <a:buChar char="●"/>
            </a:pPr>
            <a:r>
              <a:rPr lang="en-US" sz="13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LASSO is our own variation of the </a:t>
            </a:r>
            <a:r>
              <a:rPr lang="en-US" sz="1300" dirty="0">
                <a:solidFill>
                  <a:srgbClr val="FF0000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reweighting</a:t>
            </a:r>
            <a:r>
              <a:rPr lang="en-US" sz="13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 implemented by PAG18 but which uses LASSO-regularized regression that is further constrained to only positive weights. 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Cambria"/>
              <a:buChar char="●"/>
            </a:pPr>
            <a:r>
              <a:rPr lang="en-US" sz="1300" dirty="0">
                <a:solidFill>
                  <a:srgbClr val="FF0000"/>
                </a:solidFill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Pruned</a:t>
            </a:r>
            <a:r>
              <a:rPr lang="en-US" sz="13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: pruning method introduced here</a:t>
            </a:r>
            <a:endParaRPr lang="en-US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5D020-3335-43FE-A456-E0D1FCFE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12" y="3609834"/>
            <a:ext cx="6843660" cy="236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6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97B9C-31ED-4F50-A0D2-7AA16A69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Lower-dimensions of human similarity judgments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898F-3543-44FF-8E1F-8ADBB8C4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114300" lvl="0" indent="0" rtl="0">
              <a:spcBef>
                <a:spcPts val="0"/>
              </a:spcBef>
              <a:buSzPts val="1800"/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Multi Dimensional Scaling (MDS)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plots of the non-pruned network and the network pruned for animals, on the 398 ANIMAL categories of ImageNet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2554A-CBAD-4520-AC47-1913CEF7C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302527"/>
            <a:ext cx="6831503" cy="42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98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97B9C-31ED-4F50-A0D2-7AA16A69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Organization of human similarity judgments vs. wordnet: What is wordnet?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820C83-FA2D-420B-A0DF-39CFFA3FA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" r="-2" b="55"/>
          <a:stretch/>
        </p:blipFill>
        <p:spPr bwMode="auto">
          <a:xfrm>
            <a:off x="4654295" y="457200"/>
            <a:ext cx="7086151" cy="589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238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E9353-1BFF-44AB-8850-0C13481B0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Wordnet 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9FE4B-686C-4BF6-8DE2-1F759B327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>
                    <a:alpha val="75000"/>
                  </a:srgbClr>
                </a:solidFill>
              </a:rPr>
              <a:t>We focus on hyponymy paths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ABF3C-968E-43D0-A79E-7F5135B84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75" r="2" b="11052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55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97B9C-31ED-4F50-A0D2-7AA16A69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Organization of human similarity judgments vs. wordnet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864756A-5CA0-79B5-D78F-639437532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443277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3998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7B9C-31ED-4F50-A0D2-7AA16A69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isomorphism between </a:t>
            </a:r>
            <a:r>
              <a:rPr lang="en-US" dirty="0" err="1"/>
              <a:t>Dnns</a:t>
            </a:r>
            <a:r>
              <a:rPr lang="en-US" dirty="0"/>
              <a:t> and human judgment is low.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898F-3543-44FF-8E1F-8ADBB8C4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38832"/>
            <a:ext cx="11029615" cy="1188720"/>
          </a:xfrm>
        </p:spPr>
        <p:txBody>
          <a:bodyPr>
            <a:normAutofit/>
          </a:bodyPr>
          <a:lstStyle/>
          <a:p>
            <a:r>
              <a:rPr lang="en-US" dirty="0"/>
              <a:t>Peterson: DNNs develop the correct basis set of features, just at the wrong level of saliency.</a:t>
            </a:r>
          </a:p>
          <a:p>
            <a:r>
              <a:rPr lang="en-US" dirty="0"/>
              <a:t>Learning a reweighting of salience (transformed representation) improves prediction of human similarity judgments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F04A34B-BEA0-4288-81FF-411E00795EBB}"/>
              </a:ext>
            </a:extLst>
          </p:cNvPr>
          <p:cNvSpPr/>
          <p:nvPr/>
        </p:nvSpPr>
        <p:spPr>
          <a:xfrm>
            <a:off x="5929905" y="3234197"/>
            <a:ext cx="5613388" cy="3525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6827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7B9C-31ED-4F50-A0D2-7AA16A69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Organization of human similarity judgments vs. wordnet. Quantifying fit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CFD761-E9F8-15D0-7810-11DC9A247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05731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51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7B9C-31ED-4F50-A0D2-7AA16A69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human similarity judgments vs. wordnet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8A99B-5E58-450A-81DC-6EE7D84C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29" y="2751147"/>
            <a:ext cx="9228142" cy="24758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F39EAB-A951-4DCD-B657-CB4E5C8CEFB1}"/>
              </a:ext>
            </a:extLst>
          </p:cNvPr>
          <p:cNvSpPr txBox="1"/>
          <p:nvPr/>
        </p:nvSpPr>
        <p:spPr>
          <a:xfrm>
            <a:off x="1052052" y="5781368"/>
            <a:ext cx="679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‘N’ refers to number of clusters in DNN clustering solution (arbitrary)</a:t>
            </a:r>
          </a:p>
        </p:txBody>
      </p:sp>
    </p:spTree>
    <p:extLst>
      <p:ext uri="{BB962C8B-B14F-4D97-AF65-F5344CB8AC3E}">
        <p14:creationId xmlns:p14="http://schemas.microsoft.com/office/powerpoint/2010/main" val="2548896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6D38B3-1C36-4A38-BD63-E1FD27C04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How do pruned and reweighted nets classify?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B54AD-F1A8-4425-9A21-3DCD624F0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>
                    <a:alpha val="75000"/>
                  </a:srgbClr>
                </a:solidFill>
              </a:rPr>
              <a:t>Top1/top5 of P.A.G(18) ridge; lasso (pos. weights); Pruning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488FB-33FF-41C2-8159-03C806F33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801" y="618067"/>
            <a:ext cx="597136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34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7B9C-31ED-4F50-A0D2-7AA16A69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conclusions on supervised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898F-3543-44FF-8E1F-8ADBB8C4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54306"/>
            <a:ext cx="11029615" cy="3890681"/>
          </a:xfrm>
        </p:spPr>
        <p:txBody>
          <a:bodyPr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6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Can be used for (out of sample) prediction of human similarity spaces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6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Outperformed previous reweighting-based methods for modifying network activation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6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Better organized latent structure:</a:t>
            </a:r>
          </a:p>
          <a:p>
            <a:pPr marL="7812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3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hierarchical clustering applied to pruned-embeddings proved a better fit to WordNet’s hierarchy,</a:t>
            </a:r>
          </a:p>
          <a:p>
            <a:pPr marL="7812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3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MDS spaces produced from pruned embeddings reflected a better clustering into basic-level semantic categories of Animals</a:t>
            </a:r>
          </a:p>
          <a:p>
            <a:pPr marL="7812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3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Better match for Wordnet.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6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Maintained top-1/top-5 classification accuracy at higher levels than regularized regression methods. 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6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Implications for theory:</a:t>
            </a:r>
          </a:p>
          <a:p>
            <a:pPr marL="7812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3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 DNNs already capture features relevant to human similarity judgments at an adequate level of salience, and for this reason, node activations do not need to be reweighted.  </a:t>
            </a:r>
          </a:p>
          <a:p>
            <a:pPr marL="7812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3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Need methods to filter out those features/nodes that are less relevant to modeling similarity of the domain at hand.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7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DEDD-4F98-48BB-B39F-D1FF8673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brains and </a:t>
            </a:r>
            <a:r>
              <a:rPr lang="en-US" dirty="0" err="1"/>
              <a:t>dnns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10C1B-3DFC-4ECA-AE7F-B7F986CAE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Pruning as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17358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EF1B-469A-4C97-833B-02C2FC5E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Insights into brain and dnn organization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0E5272-7051-3456-A6A7-C4BBBEE239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24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0072-D2DB-4559-95FF-3E903BB8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r"/>
            <a:r>
              <a:rPr lang="en-US" dirty="0"/>
              <a:t>The dataset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9DCE9B3-4A27-A768-D34F-B699F1AFB2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53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E89370-0DE9-4141-8B1D-84453EE313BB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6619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Pruning </a:t>
            </a:r>
            <a:r>
              <a:rPr lang="en-US" dirty="0" err="1"/>
              <a:t>dnns</a:t>
            </a:r>
            <a:r>
              <a:rPr lang="en-US" dirty="0"/>
              <a:t> from one image set, predicting on the 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485C8-BA7B-4B44-8E60-26A19A372538}"/>
              </a:ext>
            </a:extLst>
          </p:cNvPr>
          <p:cNvSpPr txBox="1"/>
          <p:nvPr/>
        </p:nvSpPr>
        <p:spPr>
          <a:xfrm>
            <a:off x="1937058" y="2838609"/>
            <a:ext cx="3640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a.  Prediction of brain RDMs;  penultimate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83F14-9294-474A-91D6-23210DCD09FB}"/>
              </a:ext>
            </a:extLst>
          </p:cNvPr>
          <p:cNvSpPr txBox="1"/>
          <p:nvPr/>
        </p:nvSpPr>
        <p:spPr>
          <a:xfrm>
            <a:off x="6809853" y="2838609"/>
            <a:ext cx="303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b.  Prediction of brain RDMs; final layer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619C35-FD41-436C-82A4-62BC58B3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73" y="3146386"/>
            <a:ext cx="4572396" cy="2743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3AF89B-E979-4FB3-84CA-95A4021A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369" y="3146386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50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B2903C-BC97-4CAA-86A9-0E6292933475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6619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Dimensionality of brain encoding tracked by number of features retained from </a:t>
            </a:r>
            <a:r>
              <a:rPr lang="en-US" dirty="0" err="1"/>
              <a:t>dnn</a:t>
            </a:r>
            <a:r>
              <a:rPr lang="en-US" dirty="0"/>
              <a:t> pruning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F237D-1B51-49C9-8BD0-2F013BCB5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44" y="2976562"/>
            <a:ext cx="9534011" cy="19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75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C9EC-27C7-4C24-80CB-246D294A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points for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1091-90FD-483E-A39D-4CBBC7A7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 DNNs trained to classify already provide a moderate approximation of human representational space</a:t>
            </a:r>
          </a:p>
          <a:p>
            <a:r>
              <a:rPr lang="en-US" dirty="0"/>
              <a:t>Reweighting is emerging as a new technique to improve this match (useful for practical applications), and was interpreted to suggest that DNNs learn human-like filters, but at wrong levels of salience</a:t>
            </a:r>
          </a:p>
          <a:p>
            <a:r>
              <a:rPr lang="en-US" dirty="0"/>
              <a:t>Pruning outperforms reweighting in learning prediction of human representational spaces, but also originates in a different perspective on the importance of DNN filters: the filters are effective at the learned levels of salience, but different dataset benefit from different combinations of filters.  Pruning is also more easily interpretable as a regularization (data reduction) technique in context of explainable AI and provides insights into brain organization. </a:t>
            </a:r>
          </a:p>
        </p:txBody>
      </p:sp>
    </p:spTree>
    <p:extLst>
      <p:ext uri="{BB962C8B-B14F-4D97-AF65-F5344CB8AC3E}">
        <p14:creationId xmlns:p14="http://schemas.microsoft.com/office/powerpoint/2010/main" val="3894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066" y="605707"/>
            <a:ext cx="11361420" cy="1001983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3200" spc="-7" dirty="0"/>
              <a:t>Reminder: </a:t>
            </a:r>
            <a:r>
              <a:rPr sz="3200" spc="-7" dirty="0"/>
              <a:t>Evaluating the correspondence between</a:t>
            </a:r>
            <a:r>
              <a:rPr sz="3200" spc="-107" dirty="0"/>
              <a:t> </a:t>
            </a:r>
            <a:r>
              <a:rPr sz="3200" spc="-7" dirty="0"/>
              <a:t>representations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36715" y="1682079"/>
            <a:ext cx="11374120" cy="4417060"/>
            <a:chOff x="402536" y="1261559"/>
            <a:chExt cx="8530590" cy="3312795"/>
          </a:xfrm>
        </p:grpSpPr>
        <p:sp>
          <p:nvSpPr>
            <p:cNvPr id="4" name="object 4"/>
            <p:cNvSpPr/>
            <p:nvPr/>
          </p:nvSpPr>
          <p:spPr>
            <a:xfrm>
              <a:off x="407299" y="1266322"/>
              <a:ext cx="8521065" cy="3303270"/>
            </a:xfrm>
            <a:custGeom>
              <a:avLst/>
              <a:gdLst/>
              <a:ahLst/>
              <a:cxnLst/>
              <a:rect l="l" t="t" r="r" b="b"/>
              <a:pathLst>
                <a:path w="8521065" h="3303270">
                  <a:moveTo>
                    <a:pt x="0" y="0"/>
                  </a:moveTo>
                  <a:lnTo>
                    <a:pt x="8520582" y="0"/>
                  </a:lnTo>
                  <a:lnTo>
                    <a:pt x="8520582" y="3302693"/>
                  </a:lnTo>
                  <a:lnTo>
                    <a:pt x="0" y="330269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3038968" y="1434072"/>
              <a:ext cx="3066043" cy="15429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2252542" y="2474419"/>
              <a:ext cx="1170940" cy="1170940"/>
            </a:xfrm>
            <a:custGeom>
              <a:avLst/>
              <a:gdLst/>
              <a:ahLst/>
              <a:cxnLst/>
              <a:rect l="l" t="t" r="r" b="b"/>
              <a:pathLst>
                <a:path w="1170939" h="1170939">
                  <a:moveTo>
                    <a:pt x="0" y="1170447"/>
                  </a:moveTo>
                  <a:lnTo>
                    <a:pt x="17744" y="882098"/>
                  </a:lnTo>
                  <a:lnTo>
                    <a:pt x="85394" y="949748"/>
                  </a:lnTo>
                  <a:lnTo>
                    <a:pt x="1035150" y="0"/>
                  </a:lnTo>
                  <a:lnTo>
                    <a:pt x="1170450" y="135299"/>
                  </a:lnTo>
                  <a:lnTo>
                    <a:pt x="220694" y="1085047"/>
                  </a:lnTo>
                  <a:lnTo>
                    <a:pt x="288351" y="1152697"/>
                  </a:lnTo>
                  <a:lnTo>
                    <a:pt x="0" y="1170447"/>
                  </a:lnTo>
                  <a:close/>
                </a:path>
              </a:pathLst>
            </a:custGeom>
            <a:solidFill>
              <a:srgbClr val="B3A77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2252542" y="2474419"/>
              <a:ext cx="1170940" cy="1170940"/>
            </a:xfrm>
            <a:custGeom>
              <a:avLst/>
              <a:gdLst/>
              <a:ahLst/>
              <a:cxnLst/>
              <a:rect l="l" t="t" r="r" b="b"/>
              <a:pathLst>
                <a:path w="1170939" h="1170939">
                  <a:moveTo>
                    <a:pt x="17744" y="882098"/>
                  </a:moveTo>
                  <a:lnTo>
                    <a:pt x="85394" y="949748"/>
                  </a:lnTo>
                  <a:lnTo>
                    <a:pt x="1035150" y="0"/>
                  </a:lnTo>
                  <a:lnTo>
                    <a:pt x="1170450" y="135299"/>
                  </a:lnTo>
                  <a:lnTo>
                    <a:pt x="220694" y="1085047"/>
                  </a:lnTo>
                  <a:lnTo>
                    <a:pt x="288351" y="1152697"/>
                  </a:lnTo>
                  <a:lnTo>
                    <a:pt x="0" y="1170447"/>
                  </a:lnTo>
                  <a:lnTo>
                    <a:pt x="17744" y="882098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07864" y="5126755"/>
            <a:ext cx="2944093" cy="67356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47" dirty="0">
                <a:solidFill>
                  <a:srgbClr val="0000FF"/>
                </a:solidFill>
                <a:latin typeface="Noto Sans"/>
                <a:cs typeface="Noto Sans"/>
              </a:rPr>
              <a:t>SIMILARITY</a:t>
            </a:r>
            <a:r>
              <a:rPr sz="2133" b="1" spc="-53" dirty="0">
                <a:solidFill>
                  <a:srgbClr val="0000FF"/>
                </a:solidFill>
                <a:latin typeface="Noto Sans"/>
                <a:cs typeface="Noto Sans"/>
              </a:rPr>
              <a:t> </a:t>
            </a:r>
            <a:r>
              <a:rPr sz="2133" b="1" spc="-33" dirty="0">
                <a:solidFill>
                  <a:srgbClr val="0000FF"/>
                </a:solidFill>
                <a:latin typeface="Noto Sans"/>
                <a:cs typeface="Noto Sans"/>
              </a:rPr>
              <a:t>MATRIX</a:t>
            </a:r>
            <a:r>
              <a:rPr lang="en-US" sz="2133" b="1" spc="-33" dirty="0">
                <a:solidFill>
                  <a:srgbClr val="0000FF"/>
                </a:solidFill>
                <a:latin typeface="Noto Sans"/>
                <a:cs typeface="Noto Sans"/>
              </a:rPr>
              <a:t> from humans</a:t>
            </a:r>
            <a:endParaRPr sz="2133" dirty="0">
              <a:latin typeface="Noto Sans"/>
              <a:cs typeface="Noto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05171" y="3284181"/>
            <a:ext cx="1451187" cy="1694180"/>
            <a:chOff x="4728878" y="2463135"/>
            <a:chExt cx="1088390" cy="1270635"/>
          </a:xfrm>
        </p:grpSpPr>
        <p:sp>
          <p:nvSpPr>
            <p:cNvPr id="10" name="object 10"/>
            <p:cNvSpPr/>
            <p:nvPr/>
          </p:nvSpPr>
          <p:spPr>
            <a:xfrm>
              <a:off x="4733640" y="2467897"/>
              <a:ext cx="1078865" cy="1261110"/>
            </a:xfrm>
            <a:custGeom>
              <a:avLst/>
              <a:gdLst/>
              <a:ahLst/>
              <a:cxnLst/>
              <a:rect l="l" t="t" r="r" b="b"/>
              <a:pathLst>
                <a:path w="1078864" h="1261110">
                  <a:moveTo>
                    <a:pt x="1069872" y="1260819"/>
                  </a:moveTo>
                  <a:lnTo>
                    <a:pt x="784473" y="1216595"/>
                  </a:lnTo>
                  <a:lnTo>
                    <a:pt x="858048" y="1155470"/>
                  </a:lnTo>
                  <a:lnTo>
                    <a:pt x="0" y="122247"/>
                  </a:lnTo>
                  <a:lnTo>
                    <a:pt x="147149" y="0"/>
                  </a:lnTo>
                  <a:lnTo>
                    <a:pt x="1005197" y="1033220"/>
                  </a:lnTo>
                  <a:lnTo>
                    <a:pt x="1078772" y="972095"/>
                  </a:lnTo>
                  <a:lnTo>
                    <a:pt x="1069872" y="1260819"/>
                  </a:lnTo>
                  <a:close/>
                </a:path>
              </a:pathLst>
            </a:custGeom>
            <a:solidFill>
              <a:srgbClr val="B3A77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3640" y="2467897"/>
              <a:ext cx="1078865" cy="1261110"/>
            </a:xfrm>
            <a:custGeom>
              <a:avLst/>
              <a:gdLst/>
              <a:ahLst/>
              <a:cxnLst/>
              <a:rect l="l" t="t" r="r" b="b"/>
              <a:pathLst>
                <a:path w="1078864" h="1261110">
                  <a:moveTo>
                    <a:pt x="784473" y="1216595"/>
                  </a:moveTo>
                  <a:lnTo>
                    <a:pt x="858048" y="1155470"/>
                  </a:lnTo>
                  <a:lnTo>
                    <a:pt x="0" y="122247"/>
                  </a:lnTo>
                  <a:lnTo>
                    <a:pt x="147149" y="0"/>
                  </a:lnTo>
                  <a:lnTo>
                    <a:pt x="1005197" y="1033220"/>
                  </a:lnTo>
                  <a:lnTo>
                    <a:pt x="1078772" y="972095"/>
                  </a:lnTo>
                  <a:lnTo>
                    <a:pt x="1069872" y="1260819"/>
                  </a:lnTo>
                  <a:lnTo>
                    <a:pt x="784473" y="1216595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946082" y="5126755"/>
            <a:ext cx="2328333" cy="100179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spc="-7" dirty="0">
                <a:solidFill>
                  <a:srgbClr val="0000FF"/>
                </a:solidFill>
                <a:latin typeface="Noto Sans"/>
                <a:cs typeface="Noto Sans"/>
              </a:rPr>
              <a:t>FEATURE</a:t>
            </a:r>
            <a:r>
              <a:rPr sz="2133" b="1" spc="-80" dirty="0">
                <a:solidFill>
                  <a:srgbClr val="0000FF"/>
                </a:solidFill>
                <a:latin typeface="Noto Sans"/>
                <a:cs typeface="Noto Sans"/>
              </a:rPr>
              <a:t> </a:t>
            </a:r>
            <a:r>
              <a:rPr sz="2133" b="1" spc="-33" dirty="0">
                <a:solidFill>
                  <a:srgbClr val="0000FF"/>
                </a:solidFill>
                <a:latin typeface="Noto Sans"/>
                <a:cs typeface="Noto Sans"/>
              </a:rPr>
              <a:t>MATRIX</a:t>
            </a:r>
            <a:r>
              <a:rPr lang="en-US" sz="2133" b="1" spc="-33" dirty="0">
                <a:solidFill>
                  <a:srgbClr val="0000FF"/>
                </a:solidFill>
                <a:latin typeface="Noto Sans"/>
                <a:cs typeface="Noto Sans"/>
              </a:rPr>
              <a:t> (dot product/ R/ cosine)</a:t>
            </a:r>
            <a:endParaRPr sz="2133" dirty="0">
              <a:latin typeface="Noto Sans"/>
              <a:cs typeface="Noto Sans"/>
            </a:endParaRPr>
          </a:p>
        </p:txBody>
      </p:sp>
      <p:pic>
        <p:nvPicPr>
          <p:cNvPr id="1026" name="Picture 2" descr="Calculate Dot Product of Two Vectors in Numpy for Beginners - Numpy Tutorial">
            <a:extLst>
              <a:ext uri="{FF2B5EF4-FFF2-40B4-BE49-F238E27FC236}">
                <a16:creationId xmlns:a16="http://schemas.microsoft.com/office/drawing/2014/main" id="{C3531B7A-686F-43A1-8FB2-EACF128CC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415" y="1823150"/>
            <a:ext cx="2622813" cy="161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3955-8B64-4D62-9604-77EFCB25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pruning work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1361-D98F-4CE6-9F12-9D7F8EFF4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Insights from ai modeling</a:t>
            </a:r>
          </a:p>
        </p:txBody>
      </p:sp>
    </p:spTree>
    <p:extLst>
      <p:ext uri="{BB962C8B-B14F-4D97-AF65-F5344CB8AC3E}">
        <p14:creationId xmlns:p14="http://schemas.microsoft.com/office/powerpoint/2010/main" val="1353474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E89A1-9DBB-4BFD-9D09-88EE26FC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some dnn nodes provide little information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1FD076-4E17-4EEB-9FEF-105537D2F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29" r="1" b="7076"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52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2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76C62-6E85-4611-A1EA-DD5B0F82C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43296"/>
            <a:ext cx="10905066" cy="35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06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EB90-306F-4579-9F97-59DE1EBE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stat: average percentage of ‘0’s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F444-2AFD-4710-BC80-A9B46BB17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define </a:t>
            </a:r>
            <a:r>
              <a:rPr lang="en-US" dirty="0">
                <a:solidFill>
                  <a:srgbClr val="FF0000"/>
                </a:solidFill>
              </a:rPr>
              <a:t>Average Percentage of Zeros (</a:t>
            </a:r>
            <a:r>
              <a:rPr lang="en-US" dirty="0" err="1">
                <a:solidFill>
                  <a:srgbClr val="FF0000"/>
                </a:solidFill>
              </a:rPr>
              <a:t>APoZ</a:t>
            </a:r>
            <a:r>
              <a:rPr lang="en-US" dirty="0">
                <a:solidFill>
                  <a:srgbClr val="FF0000"/>
                </a:solidFill>
              </a:rPr>
              <a:t>) of a single neuron </a:t>
            </a:r>
            <a:r>
              <a:rPr lang="en-US" dirty="0"/>
              <a:t>as percentage of zero activations of that neuron after the </a:t>
            </a:r>
            <a:r>
              <a:rPr lang="en-US" dirty="0" err="1"/>
              <a:t>ReLU</a:t>
            </a:r>
            <a:r>
              <a:rPr lang="en-US" dirty="0"/>
              <a:t> mapping. </a:t>
            </a:r>
          </a:p>
          <a:p>
            <a:r>
              <a:rPr lang="en-US" i="1" dirty="0"/>
              <a:t>Layer</a:t>
            </a:r>
            <a:r>
              <a:rPr lang="en-US" dirty="0"/>
              <a:t> is the unit of analysis rather than single neuron, so the analysis is collapsed across all neurons in a layer </a:t>
            </a:r>
          </a:p>
          <a:p>
            <a:r>
              <a:rPr lang="en-US" dirty="0"/>
              <a:t>For a given dataset with N images </a:t>
            </a:r>
            <a:r>
              <a:rPr lang="en-US" dirty="0" err="1"/>
              <a:t>APoZ</a:t>
            </a:r>
            <a:r>
              <a:rPr lang="en-US" dirty="0"/>
              <a:t> just is the percentage of 0s after RELU (computed as proportion of 0s/N)</a:t>
            </a:r>
          </a:p>
          <a:p>
            <a:pPr lvl="1"/>
            <a:r>
              <a:rPr lang="en-US" dirty="0"/>
              <a:t>(if a neuron contributes to more than on feature map (M&gt;1), the computer number of 0s out of </a:t>
            </a:r>
            <a:r>
              <a:rPr lang="en-US" dirty="0" err="1"/>
              <a:t>NxM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264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EEB90-306F-4579-9F97-59DE1EBE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Principle stat: average percentage of ‘0’s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CE6D0-8AE1-4EC6-8CF2-398FF7E3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3159187"/>
            <a:ext cx="10916463" cy="286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58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2997-3FD8-463A-A77E-8186289E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8CE08-6268-457E-9004-18FE6319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Redundancy is mainly in the deeper </a:t>
            </a:r>
            <a:r>
              <a:rPr lang="en-US" dirty="0" err="1"/>
              <a:t>convlayers</a:t>
            </a:r>
            <a:r>
              <a:rPr lang="en-US" dirty="0"/>
              <a:t> and the fully connected layers</a:t>
            </a:r>
          </a:p>
          <a:p>
            <a:r>
              <a:rPr lang="en-US" dirty="0"/>
              <a:t>They find &gt;600 neurons with APOZ &gt; 90%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58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30A821-021E-4235-96A2-E116E03F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A ‘zoom in’ histogram on apoz distribution in fc-6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FA958-BD21-4F2B-93D6-F160A5514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53" y="711200"/>
            <a:ext cx="6764864" cy="54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68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0F39-AF68-49BD-8EE8-780DCAD1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high-</a:t>
            </a:r>
            <a:r>
              <a:rPr lang="en-US" dirty="0" err="1"/>
              <a:t>apoz</a:t>
            </a:r>
            <a:r>
              <a:rPr lang="en-US" dirty="0"/>
              <a:t> neurons redundant?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8C5CD-8A4D-4C9B-949B-D4C5834A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implement a neuron-pruning approach</a:t>
            </a:r>
          </a:p>
          <a:p>
            <a:r>
              <a:rPr lang="en-US" dirty="0"/>
              <a:t>After training to criteria, the remove all weights to and from high-APOZ nodes (i.e., they remove these nodes from the net)</a:t>
            </a:r>
          </a:p>
          <a:p>
            <a:r>
              <a:rPr lang="en-US" dirty="0"/>
              <a:t>They then re-</a:t>
            </a:r>
            <a:r>
              <a:rPr lang="en-US" dirty="0" err="1"/>
              <a:t>init</a:t>
            </a:r>
            <a:r>
              <a:rPr lang="en-US" dirty="0"/>
              <a:t> the network with the last set of weights (prior to pruning) and retrain to criteria.</a:t>
            </a:r>
          </a:p>
        </p:txBody>
      </p:sp>
    </p:spTree>
    <p:extLst>
      <p:ext uri="{BB962C8B-B14F-4D97-AF65-F5344CB8AC3E}">
        <p14:creationId xmlns:p14="http://schemas.microsoft.com/office/powerpoint/2010/main" val="2129694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16A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DCC2DA-64D0-4A19-BE3E-D8C44018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634740"/>
            <a:ext cx="9951041" cy="35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15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B487-9C0F-45FE-9DDC-A9C10172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network compression without sacrificing accuracy (or even an increase)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313FE-F1E1-47CA-B2DE-5E47E98AB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1152525"/>
            <a:ext cx="121062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8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3664" y="1720271"/>
            <a:ext cx="10996507" cy="12051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marR="6773" indent="-489361">
              <a:lnSpc>
                <a:spcPct val="114599"/>
              </a:lnSpc>
              <a:spcBef>
                <a:spcPts val="133"/>
              </a:spcBef>
              <a:buFont typeface="Arial"/>
              <a:buChar char="●"/>
              <a:tabLst>
                <a:tab pos="505447" algn="l"/>
                <a:tab pos="506294" algn="l"/>
              </a:tabLst>
            </a:pPr>
            <a:r>
              <a:rPr sz="2400" spc="173" dirty="0">
                <a:solidFill>
                  <a:srgbClr val="695D46"/>
                </a:solidFill>
                <a:latin typeface="Carlito"/>
                <a:cs typeface="Carlito"/>
              </a:rPr>
              <a:t>how</a:t>
            </a:r>
            <a:r>
              <a:rPr sz="2400" spc="73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2400" spc="167" dirty="0">
                <a:solidFill>
                  <a:srgbClr val="695D46"/>
                </a:solidFill>
                <a:latin typeface="Carlito"/>
                <a:cs typeface="Carlito"/>
              </a:rPr>
              <a:t>can</a:t>
            </a:r>
            <a:r>
              <a:rPr sz="2400" spc="80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2400" spc="260" dirty="0">
                <a:solidFill>
                  <a:srgbClr val="695D46"/>
                </a:solidFill>
                <a:latin typeface="Carlito"/>
                <a:cs typeface="Carlito"/>
              </a:rPr>
              <a:t>DNN</a:t>
            </a:r>
            <a:r>
              <a:rPr sz="2400" spc="80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2400" spc="147" dirty="0">
                <a:solidFill>
                  <a:srgbClr val="695D46"/>
                </a:solidFill>
                <a:latin typeface="Carlito"/>
                <a:cs typeface="Carlito"/>
              </a:rPr>
              <a:t>representations</a:t>
            </a:r>
            <a:r>
              <a:rPr sz="2400" spc="73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2400" spc="173" dirty="0">
                <a:solidFill>
                  <a:srgbClr val="695D46"/>
                </a:solidFill>
                <a:latin typeface="Carlito"/>
                <a:cs typeface="Carlito"/>
              </a:rPr>
              <a:t>be</a:t>
            </a:r>
            <a:r>
              <a:rPr sz="2400" spc="80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2400" spc="160" dirty="0">
                <a:solidFill>
                  <a:srgbClr val="695D46"/>
                </a:solidFill>
                <a:latin typeface="Carlito"/>
                <a:cs typeface="Carlito"/>
              </a:rPr>
              <a:t>transformed</a:t>
            </a:r>
            <a:r>
              <a:rPr sz="2400" spc="80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2400" spc="107" dirty="0">
                <a:solidFill>
                  <a:srgbClr val="695D46"/>
                </a:solidFill>
                <a:latin typeface="Carlito"/>
                <a:cs typeface="Carlito"/>
              </a:rPr>
              <a:t>to</a:t>
            </a:r>
            <a:r>
              <a:rPr sz="2400" spc="73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2400" spc="147" dirty="0">
                <a:solidFill>
                  <a:srgbClr val="695D46"/>
                </a:solidFill>
                <a:latin typeface="Carlito"/>
                <a:cs typeface="Carlito"/>
              </a:rPr>
              <a:t>increase</a:t>
            </a:r>
            <a:r>
              <a:rPr sz="2400" spc="80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2400" spc="113" dirty="0">
                <a:solidFill>
                  <a:srgbClr val="695D46"/>
                </a:solidFill>
                <a:latin typeface="Carlito"/>
                <a:cs typeface="Carlito"/>
              </a:rPr>
              <a:t>their</a:t>
            </a:r>
            <a:r>
              <a:rPr sz="2400" spc="80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2400" spc="147" dirty="0">
                <a:solidFill>
                  <a:srgbClr val="695D46"/>
                </a:solidFill>
                <a:latin typeface="Carlito"/>
                <a:cs typeface="Carlito"/>
              </a:rPr>
              <a:t>alignment  </a:t>
            </a:r>
            <a:r>
              <a:rPr sz="2400" spc="107" dirty="0">
                <a:solidFill>
                  <a:srgbClr val="695D46"/>
                </a:solidFill>
                <a:latin typeface="Carlito"/>
                <a:cs typeface="Carlito"/>
              </a:rPr>
              <a:t>with </a:t>
            </a:r>
            <a:r>
              <a:rPr sz="2400" spc="140" dirty="0">
                <a:solidFill>
                  <a:srgbClr val="695D46"/>
                </a:solidFill>
                <a:latin typeface="Carlito"/>
                <a:cs typeface="Carlito"/>
              </a:rPr>
              <a:t>psychological</a:t>
            </a:r>
            <a:r>
              <a:rPr sz="2400" spc="33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2400" spc="127" dirty="0">
                <a:solidFill>
                  <a:srgbClr val="695D46"/>
                </a:solidFill>
                <a:latin typeface="Carlito"/>
                <a:cs typeface="Carlito"/>
              </a:rPr>
              <a:t>representations?</a:t>
            </a:r>
            <a:endParaRPr sz="2400" dirty="0">
              <a:latin typeface="Carlito"/>
              <a:cs typeface="Carlito"/>
            </a:endParaRPr>
          </a:p>
          <a:p>
            <a:pPr marL="1115031" lvl="1" indent="-448722">
              <a:spcBef>
                <a:spcPts val="440"/>
              </a:spcBef>
              <a:buFont typeface="Arial"/>
              <a:buChar char="○"/>
              <a:tabLst>
                <a:tab pos="1115031" algn="l"/>
                <a:tab pos="1115879" algn="l"/>
              </a:tabLst>
            </a:pPr>
            <a:r>
              <a:rPr sz="1867" spc="80" dirty="0">
                <a:solidFill>
                  <a:srgbClr val="695D46"/>
                </a:solidFill>
                <a:latin typeface="Carlito"/>
                <a:cs typeface="Carlito"/>
              </a:rPr>
              <a:t>with</a:t>
            </a:r>
            <a:r>
              <a:rPr sz="1867" spc="53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1867" spc="140" dirty="0">
                <a:solidFill>
                  <a:srgbClr val="695D46"/>
                </a:solidFill>
                <a:latin typeface="Carlito"/>
                <a:cs typeface="Carlito"/>
              </a:rPr>
              <a:t>a</a:t>
            </a:r>
            <a:r>
              <a:rPr sz="1867" spc="60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1867" spc="93" dirty="0">
                <a:solidFill>
                  <a:srgbClr val="695D46"/>
                </a:solidFill>
                <a:latin typeface="Carlito"/>
                <a:cs typeface="Carlito"/>
              </a:rPr>
              <a:t>set</a:t>
            </a:r>
            <a:r>
              <a:rPr sz="1867" spc="60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1867" spc="100" dirty="0">
                <a:solidFill>
                  <a:srgbClr val="695D46"/>
                </a:solidFill>
                <a:latin typeface="Carlito"/>
                <a:cs typeface="Carlito"/>
              </a:rPr>
              <a:t>of</a:t>
            </a:r>
            <a:r>
              <a:rPr sz="1867" spc="60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1867" spc="100" dirty="0">
                <a:solidFill>
                  <a:srgbClr val="695D46"/>
                </a:solidFill>
                <a:latin typeface="Carlito"/>
                <a:cs typeface="Carlito"/>
              </a:rPr>
              <a:t>weights</a:t>
            </a:r>
            <a:r>
              <a:rPr sz="1867" spc="53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1867" spc="152" dirty="0">
                <a:solidFill>
                  <a:srgbClr val="695D46"/>
                </a:solidFill>
                <a:latin typeface="Carlito"/>
                <a:cs typeface="Carlito"/>
              </a:rPr>
              <a:t>on</a:t>
            </a:r>
            <a:r>
              <a:rPr sz="1867" spc="60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1867" spc="100" dirty="0">
                <a:solidFill>
                  <a:srgbClr val="695D46"/>
                </a:solidFill>
                <a:latin typeface="Carlito"/>
                <a:cs typeface="Carlito"/>
              </a:rPr>
              <a:t>the</a:t>
            </a:r>
            <a:r>
              <a:rPr sz="1867" spc="67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1867" spc="107" dirty="0">
                <a:solidFill>
                  <a:srgbClr val="695D46"/>
                </a:solidFill>
                <a:latin typeface="Carlito"/>
                <a:cs typeface="Carlito"/>
              </a:rPr>
              <a:t>features</a:t>
            </a:r>
            <a:r>
              <a:rPr sz="1867" spc="53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1867" spc="147" dirty="0">
                <a:solidFill>
                  <a:srgbClr val="695D46"/>
                </a:solidFill>
                <a:latin typeface="Carlito"/>
                <a:cs typeface="Carlito"/>
              </a:rPr>
              <a:t>used</a:t>
            </a:r>
            <a:r>
              <a:rPr sz="1867" spc="53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1867" spc="80" dirty="0">
                <a:solidFill>
                  <a:srgbClr val="695D46"/>
                </a:solidFill>
                <a:latin typeface="Carlito"/>
                <a:cs typeface="Carlito"/>
              </a:rPr>
              <a:t>to</a:t>
            </a:r>
            <a:r>
              <a:rPr sz="1867" spc="60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1867" spc="127" dirty="0">
                <a:solidFill>
                  <a:srgbClr val="695D46"/>
                </a:solidFill>
                <a:latin typeface="Carlito"/>
                <a:cs typeface="Carlito"/>
              </a:rPr>
              <a:t>compute</a:t>
            </a:r>
            <a:r>
              <a:rPr sz="1867" spc="60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1867" spc="87" dirty="0">
                <a:solidFill>
                  <a:srgbClr val="695D46"/>
                </a:solidFill>
                <a:latin typeface="Carlito"/>
                <a:cs typeface="Carlito"/>
              </a:rPr>
              <a:t>similarity</a:t>
            </a:r>
            <a:endParaRPr sz="1867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8762" y="3428992"/>
            <a:ext cx="6824685" cy="2284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0974965-CB4F-4775-8ACB-5D619D048C41}"/>
              </a:ext>
            </a:extLst>
          </p:cNvPr>
          <p:cNvSpPr txBox="1">
            <a:spLocks/>
          </p:cNvSpPr>
          <p:nvPr/>
        </p:nvSpPr>
        <p:spPr>
          <a:xfrm>
            <a:off x="512965" y="674476"/>
            <a:ext cx="1060196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>
              <a:defRPr sz="3600" b="1" i="0">
                <a:solidFill>
                  <a:srgbClr val="EF6B00"/>
                </a:solidFill>
                <a:latin typeface="Caladea"/>
                <a:ea typeface="+mj-ea"/>
                <a:cs typeface="Caladea"/>
              </a:defRPr>
            </a:lvl1pPr>
          </a:lstStyle>
          <a:p>
            <a:pPr marL="16933">
              <a:spcBef>
                <a:spcPts val="133"/>
              </a:spcBef>
            </a:pPr>
            <a:r>
              <a:rPr lang="en-US" sz="3200" kern="0" spc="-7" dirty="0"/>
              <a:t>Reminder: Transforming Representations</a:t>
            </a:r>
            <a:endParaRPr lang="en-US" sz="3200" kern="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DAB9-B501-4FC3-9357-DDC908D2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and representational geometry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702E3-B456-42B6-A601-AA562351A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91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D48E-A4DF-4454-993D-1E4444C2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Low-information features and their impact on representational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01B24-D881-4E8D-B6FB-72984B98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dataset, a 100% </a:t>
            </a:r>
            <a:r>
              <a:rPr lang="en-US" dirty="0" err="1"/>
              <a:t>PoZ</a:t>
            </a:r>
            <a:r>
              <a:rPr lang="en-US" dirty="0"/>
              <a:t> feature does not provide discriminating information between objects. </a:t>
            </a:r>
          </a:p>
          <a:p>
            <a:pPr lvl="1"/>
            <a:r>
              <a:rPr lang="en-US" dirty="0"/>
              <a:t>It may  serve to separate objects in this dataset from others</a:t>
            </a:r>
          </a:p>
          <a:p>
            <a:r>
              <a:rPr lang="en-US" dirty="0"/>
              <a:t>However, these features do contribute to pair-wise similarity estimations; i.e., estimation of object-similarity (cosine, Pearson)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How do these features contribute to a DNN’s RDM? </a:t>
            </a:r>
          </a:p>
          <a:p>
            <a:pPr lvl="1"/>
            <a:r>
              <a:rPr lang="en-US" dirty="0"/>
              <a:t>Can their removal improve prediction of human similarity judgments</a:t>
            </a:r>
          </a:p>
        </p:txBody>
      </p:sp>
    </p:spTree>
    <p:extLst>
      <p:ext uri="{BB962C8B-B14F-4D97-AF65-F5344CB8AC3E}">
        <p14:creationId xmlns:p14="http://schemas.microsoft.com/office/powerpoint/2010/main" val="1178497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ADA8-826F-4B04-A4BC-5A72E11E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all-zero feature on vector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B3B8-8A37-4B78-ACF0-7098721A8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512335" cy="3634486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hypothetical embeddings of three images (A, B, C); Node #6 is 0 for all images.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When computed from the full embeddings, the pairwise Pearson similarity values between the three images (A, B; B, C; A, C) are 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b="1" i="0" dirty="0">
                <a:effectLst/>
                <a:latin typeface="Arial" panose="020B0604020202020204" pitchFamily="34" charset="0"/>
              </a:rPr>
              <a:t>0.62, 0.56, 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−</a:t>
            </a:r>
            <a:r>
              <a:rPr lang="en-US" b="1" i="0" dirty="0">
                <a:effectLst/>
                <a:latin typeface="Arial" panose="020B0604020202020204" pitchFamily="34" charset="0"/>
              </a:rPr>
              <a:t>0.18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When feature #6 is removed, the values become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−</a:t>
            </a:r>
            <a:r>
              <a:rPr lang="en-US" b="1" i="0" dirty="0">
                <a:effectLst/>
                <a:latin typeface="Arial" panose="020B0604020202020204" pitchFamily="34" charset="0"/>
              </a:rPr>
              <a:t>0.06, 0.40, 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−</a:t>
            </a:r>
            <a:r>
              <a:rPr lang="en-US" b="1" i="0" dirty="0">
                <a:effectLst/>
                <a:latin typeface="Arial" panose="020B0604020202020204" pitchFamily="34" charset="0"/>
              </a:rPr>
              <a:t>0.94.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Full beddings, Sim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effectLst/>
                <a:latin typeface="Arial" panose="020B0604020202020204" pitchFamily="34" charset="0"/>
              </a:rPr>
              <a:t>A, B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) </a:t>
            </a:r>
            <a:r>
              <a:rPr lang="en-US" b="0" i="0" dirty="0">
                <a:effectLst/>
                <a:latin typeface="Arial" panose="020B0604020202020204" pitchFamily="34" charset="0"/>
              </a:rPr>
              <a:t>&gt; Sim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effectLst/>
                <a:latin typeface="Arial" panose="020B0604020202020204" pitchFamily="34" charset="0"/>
              </a:rPr>
              <a:t>B,C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)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but when the 0 feature is excluded, 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Sim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effectLst/>
                <a:latin typeface="Arial" panose="020B0604020202020204" pitchFamily="34" charset="0"/>
              </a:rPr>
              <a:t>A, B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) </a:t>
            </a:r>
            <a:r>
              <a:rPr lang="en-US" b="0" i="0" dirty="0">
                <a:effectLst/>
                <a:latin typeface="Arial" panose="020B0604020202020204" pitchFamily="34" charset="0"/>
              </a:rPr>
              <a:t>&lt; Sim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effectLst/>
                <a:latin typeface="Arial" panose="020B0604020202020204" pitchFamily="34" charset="0"/>
              </a:rPr>
              <a:t>B,C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98483-6790-4193-91F8-089015E8C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21" y="2340864"/>
            <a:ext cx="4604197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59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239ED9-7352-4EC2-AB8A-DD203569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Distribution of poz in mnist and cifar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A7B8F-C523-4AE7-9C5F-75B1B6D14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53" y="880321"/>
            <a:ext cx="6764864" cy="50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47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5981-A68D-4F54-ABA1-8F2DD2BB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features from low-to-high </a:t>
            </a:r>
            <a:r>
              <a:rPr lang="en-US" dirty="0" err="1"/>
              <a:t>poz</a:t>
            </a:r>
            <a:r>
              <a:rPr lang="en-US" dirty="0"/>
              <a:t> and computing 2oi vs. full embedding </a:t>
            </a:r>
            <a:r>
              <a:rPr lang="en-US" dirty="0" err="1"/>
              <a:t>rdm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F148F-3854-4A81-A7E0-D5715C0D0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4323316" cy="3633047"/>
          </a:xfrm>
        </p:spPr>
        <p:txBody>
          <a:bodyPr/>
          <a:lstStyle/>
          <a:p>
            <a:r>
              <a:rPr lang="en-US" dirty="0"/>
              <a:t>Features inserted sequentially from low-to-high POZ. </a:t>
            </a:r>
          </a:p>
          <a:p>
            <a:r>
              <a:rPr lang="en-US" dirty="0"/>
              <a:t>Each time, an RDM from partial set is computed and compared (R2) vs. the RDM of the original embeddings. </a:t>
            </a:r>
          </a:p>
          <a:p>
            <a:r>
              <a:rPr lang="en-US" dirty="0"/>
              <a:t>For CIFAR-19 high R2 of 0.9 arrived with only 25% of features. R2=0.98 after 50% of features inserted. </a:t>
            </a:r>
          </a:p>
          <a:p>
            <a:r>
              <a:rPr lang="en-US" dirty="0"/>
              <a:t>Do the high-</a:t>
            </a:r>
            <a:r>
              <a:rPr lang="en-US" dirty="0" err="1"/>
              <a:t>PoZ</a:t>
            </a:r>
            <a:r>
              <a:rPr lang="en-US" dirty="0"/>
              <a:t> features (the remaining 50%) contain any useful information at all?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CF732D-CCF0-4198-879A-F0495A2863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20CA5-E933-4583-A306-5EA71462A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691" y="1980367"/>
            <a:ext cx="6443063" cy="483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74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2644E-37A6-4B1D-969F-1BFA26EB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31" y="541064"/>
            <a:ext cx="4581189" cy="343589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9B471F6-B565-47B7-959D-C17E05D4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541064"/>
            <a:ext cx="4581189" cy="343589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85981-A68D-4F54-ABA1-8F2DD2BB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Inserting features from High-to-low poz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F148F-3854-4A81-A7E0-D5715C0D0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71491" y="4596992"/>
            <a:ext cx="7240909" cy="160701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As previous slide, in reverse direction</a:t>
            </a:r>
          </a:p>
          <a:p>
            <a:r>
              <a:rPr lang="en-US" dirty="0">
                <a:solidFill>
                  <a:srgbClr val="FFFFFF"/>
                </a:solidFill>
              </a:rPr>
              <a:t>The lowest 20-% already produce R2&gt;0.6 for CIFAR10.  </a:t>
            </a:r>
            <a:r>
              <a:rPr lang="en-US" dirty="0" err="1">
                <a:solidFill>
                  <a:srgbClr val="FFFFFF"/>
                </a:solidFill>
              </a:rPr>
              <a:t>PoZ</a:t>
            </a:r>
            <a:r>
              <a:rPr lang="en-US" dirty="0">
                <a:solidFill>
                  <a:srgbClr val="FFFFFF"/>
                </a:solidFill>
              </a:rPr>
              <a:t> for these is 55% and above.</a:t>
            </a:r>
          </a:p>
          <a:p>
            <a:r>
              <a:rPr lang="en-US" dirty="0">
                <a:solidFill>
                  <a:srgbClr val="FFFFFF"/>
                </a:solidFill>
              </a:rPr>
              <a:t>Conclusion: High-</a:t>
            </a:r>
            <a:r>
              <a:rPr lang="en-US" dirty="0" err="1">
                <a:solidFill>
                  <a:srgbClr val="FFFFFF"/>
                </a:solidFill>
              </a:rPr>
              <a:t>Poz</a:t>
            </a:r>
            <a:r>
              <a:rPr lang="en-US" dirty="0">
                <a:solidFill>
                  <a:srgbClr val="FFFFFF"/>
                </a:solidFill>
              </a:rPr>
              <a:t> Contain redundant information, distributed across these features.</a:t>
            </a:r>
          </a:p>
        </p:txBody>
      </p:sp>
    </p:spTree>
    <p:extLst>
      <p:ext uri="{BB962C8B-B14F-4D97-AF65-F5344CB8AC3E}">
        <p14:creationId xmlns:p14="http://schemas.microsoft.com/office/powerpoint/2010/main" val="4262169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4BCD-9071-40C1-B67C-50F7F9B9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APOZ based pruning and network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B0C7-0B36-46FC-8C30-14B6EAF7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3824553" cy="3634486"/>
          </a:xfrm>
        </p:spPr>
        <p:txBody>
          <a:bodyPr/>
          <a:lstStyle/>
          <a:p>
            <a:r>
              <a:rPr lang="en-US" dirty="0"/>
              <a:t>Evaluation of APOZ-based pruning and impact on prediction of human similarity judgments.</a:t>
            </a:r>
          </a:p>
          <a:p>
            <a:r>
              <a:rPr lang="en-US" dirty="0"/>
              <a:t>Features remove sequentially from high-to-low </a:t>
            </a:r>
            <a:r>
              <a:rPr lang="en-US" dirty="0" err="1"/>
              <a:t>PoZ</a:t>
            </a:r>
            <a:r>
              <a:rPr lang="en-US" dirty="0"/>
              <a:t> and 2OI computed against Human Similarity Judgments. </a:t>
            </a:r>
          </a:p>
          <a:p>
            <a:r>
              <a:rPr lang="en-US" dirty="0"/>
              <a:t>Tick lines mark bins of </a:t>
            </a:r>
            <a:r>
              <a:rPr lang="en-US" dirty="0" err="1"/>
              <a:t>PoZ</a:t>
            </a:r>
            <a:r>
              <a:rPr lang="en-US"/>
              <a:t> level.</a:t>
            </a:r>
            <a:endParaRPr lang="en-US" dirty="0"/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21469246-CA7A-41BF-90FA-0E2D21944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880320"/>
            <a:ext cx="6764864" cy="507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7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3665" y="1773611"/>
            <a:ext cx="97646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9361">
              <a:spcBef>
                <a:spcPts val="133"/>
              </a:spcBef>
              <a:buFont typeface="Arial"/>
              <a:buChar char="●"/>
              <a:tabLst>
                <a:tab pos="505447" algn="l"/>
                <a:tab pos="506294" algn="l"/>
              </a:tabLst>
            </a:pPr>
            <a:r>
              <a:rPr sz="2400" spc="167" dirty="0">
                <a:solidFill>
                  <a:srgbClr val="695D46"/>
                </a:solidFill>
                <a:latin typeface="Carlito"/>
                <a:cs typeface="Carlito"/>
              </a:rPr>
              <a:t>The</a:t>
            </a:r>
            <a:r>
              <a:rPr sz="2400" spc="73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2400" spc="113" dirty="0">
                <a:solidFill>
                  <a:srgbClr val="695D46"/>
                </a:solidFill>
                <a:latin typeface="Carlito"/>
                <a:cs typeface="Carlito"/>
              </a:rPr>
              <a:t>similarity</a:t>
            </a:r>
            <a:r>
              <a:rPr sz="2400" spc="87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2400" b="1" spc="-13" dirty="0">
                <a:solidFill>
                  <a:srgbClr val="695D46"/>
                </a:solidFill>
                <a:latin typeface="Noto Sans"/>
                <a:cs typeface="Noto Sans"/>
              </a:rPr>
              <a:t>s</a:t>
            </a:r>
            <a:r>
              <a:rPr sz="2400" i="1" spc="-13" dirty="0">
                <a:solidFill>
                  <a:srgbClr val="695D46"/>
                </a:solidFill>
                <a:latin typeface="Noto Sans"/>
                <a:cs typeface="Noto Sans"/>
              </a:rPr>
              <a:t>ij</a:t>
            </a:r>
            <a:r>
              <a:rPr sz="2400" i="1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2400" spc="147" dirty="0">
                <a:solidFill>
                  <a:srgbClr val="695D46"/>
                </a:solidFill>
                <a:latin typeface="Carlito"/>
                <a:cs typeface="Carlito"/>
              </a:rPr>
              <a:t>between</a:t>
            </a:r>
            <a:r>
              <a:rPr sz="2400" spc="80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2400" spc="133" dirty="0">
                <a:solidFill>
                  <a:srgbClr val="695D46"/>
                </a:solidFill>
                <a:latin typeface="Carlito"/>
                <a:cs typeface="Carlito"/>
              </a:rPr>
              <a:t>objects</a:t>
            </a:r>
            <a:r>
              <a:rPr sz="2400" spc="107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2400" i="1" spc="-13" dirty="0">
                <a:solidFill>
                  <a:srgbClr val="695D46"/>
                </a:solidFill>
                <a:latin typeface="Noto Sans"/>
                <a:cs typeface="Noto Sans"/>
              </a:rPr>
              <a:t>i</a:t>
            </a:r>
            <a:r>
              <a:rPr sz="2400" i="1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2400" spc="193" dirty="0">
                <a:solidFill>
                  <a:srgbClr val="695D46"/>
                </a:solidFill>
                <a:latin typeface="Carlito"/>
                <a:cs typeface="Carlito"/>
              </a:rPr>
              <a:t>and</a:t>
            </a:r>
            <a:r>
              <a:rPr sz="2400" spc="80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2400" i="1" spc="-13" dirty="0">
                <a:solidFill>
                  <a:srgbClr val="695D46"/>
                </a:solidFill>
                <a:latin typeface="Noto Sans"/>
                <a:cs typeface="Noto Sans"/>
              </a:rPr>
              <a:t>j</a:t>
            </a:r>
            <a:r>
              <a:rPr sz="2400" i="1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2400" spc="127" dirty="0">
                <a:solidFill>
                  <a:srgbClr val="695D46"/>
                </a:solidFill>
                <a:latin typeface="Carlito"/>
                <a:cs typeface="Carlito"/>
              </a:rPr>
              <a:t>is</a:t>
            </a:r>
            <a:r>
              <a:rPr sz="2400" spc="73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2400" spc="133" dirty="0">
                <a:solidFill>
                  <a:srgbClr val="695D46"/>
                </a:solidFill>
                <a:latin typeface="Carlito"/>
                <a:cs typeface="Carlito"/>
              </a:rPr>
              <a:t>therefore</a:t>
            </a:r>
            <a:r>
              <a:rPr sz="2400" spc="80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2400" spc="173" dirty="0">
                <a:solidFill>
                  <a:srgbClr val="695D46"/>
                </a:solidFill>
                <a:latin typeface="Carlito"/>
                <a:cs typeface="Carlito"/>
              </a:rPr>
              <a:t>modeled</a:t>
            </a:r>
            <a:r>
              <a:rPr sz="2400" spc="73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2400" spc="187" dirty="0">
                <a:solidFill>
                  <a:srgbClr val="695D46"/>
                </a:solidFill>
                <a:latin typeface="Carlito"/>
                <a:cs typeface="Carlito"/>
              </a:rPr>
              <a:t>as</a:t>
            </a:r>
            <a:r>
              <a:rPr sz="2400" spc="80" dirty="0">
                <a:solidFill>
                  <a:srgbClr val="695D46"/>
                </a:solidFill>
                <a:latin typeface="Carlito"/>
                <a:cs typeface="Carlito"/>
              </a:rPr>
              <a:t> </a:t>
            </a:r>
            <a:r>
              <a:rPr sz="2400" spc="-7" dirty="0">
                <a:solidFill>
                  <a:srgbClr val="695D46"/>
                </a:solidFill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69673" y="3238126"/>
            <a:ext cx="6276340" cy="2389293"/>
            <a:chOff x="1477254" y="2428594"/>
            <a:chExt cx="4707255" cy="1791970"/>
          </a:xfrm>
        </p:grpSpPr>
        <p:sp>
          <p:nvSpPr>
            <p:cNvPr id="5" name="object 5"/>
            <p:cNvSpPr/>
            <p:nvPr/>
          </p:nvSpPr>
          <p:spPr>
            <a:xfrm>
              <a:off x="1959612" y="2428594"/>
              <a:ext cx="4190932" cy="7619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3353193" y="3202943"/>
              <a:ext cx="915669" cy="532765"/>
            </a:xfrm>
            <a:custGeom>
              <a:avLst/>
              <a:gdLst/>
              <a:ahLst/>
              <a:cxnLst/>
              <a:rect l="l" t="t" r="r" b="b"/>
              <a:pathLst>
                <a:path w="915670" h="532764">
                  <a:moveTo>
                    <a:pt x="915098" y="0"/>
                  </a:moveTo>
                  <a:lnTo>
                    <a:pt x="0" y="53224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3315843" y="3721592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0" y="35349"/>
                  </a:moveTo>
                  <a:lnTo>
                    <a:pt x="29449" y="0"/>
                  </a:lnTo>
                  <a:lnTo>
                    <a:pt x="45274" y="27199"/>
                  </a:lnTo>
                  <a:lnTo>
                    <a:pt x="0" y="35349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315843" y="3721592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29449" y="0"/>
                  </a:moveTo>
                  <a:lnTo>
                    <a:pt x="0" y="35349"/>
                  </a:lnTo>
                  <a:lnTo>
                    <a:pt x="45274" y="27199"/>
                  </a:lnTo>
                  <a:lnTo>
                    <a:pt x="294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5267839" y="3174768"/>
              <a:ext cx="874394" cy="509270"/>
            </a:xfrm>
            <a:custGeom>
              <a:avLst/>
              <a:gdLst/>
              <a:ahLst/>
              <a:cxnLst/>
              <a:rect l="l" t="t" r="r" b="b"/>
              <a:pathLst>
                <a:path w="874395" h="509270">
                  <a:moveTo>
                    <a:pt x="0" y="0"/>
                  </a:moveTo>
                  <a:lnTo>
                    <a:pt x="873998" y="50884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133937" y="3670017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45274" y="35349"/>
                  </a:moveTo>
                  <a:lnTo>
                    <a:pt x="0" y="27199"/>
                  </a:lnTo>
                  <a:lnTo>
                    <a:pt x="15824" y="0"/>
                  </a:lnTo>
                  <a:lnTo>
                    <a:pt x="45274" y="35349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133937" y="3670017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0" y="27199"/>
                  </a:moveTo>
                  <a:lnTo>
                    <a:pt x="45274" y="35349"/>
                  </a:lnTo>
                  <a:lnTo>
                    <a:pt x="15824" y="0"/>
                  </a:lnTo>
                  <a:lnTo>
                    <a:pt x="0" y="2719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883421" y="2456620"/>
              <a:ext cx="3559810" cy="746760"/>
            </a:xfrm>
            <a:custGeom>
              <a:avLst/>
              <a:gdLst/>
              <a:ahLst/>
              <a:cxnLst/>
              <a:rect l="l" t="t" r="r" b="b"/>
              <a:pathLst>
                <a:path w="3559810" h="746760">
                  <a:moveTo>
                    <a:pt x="2203720" y="430724"/>
                  </a:moveTo>
                  <a:lnTo>
                    <a:pt x="2207242" y="387899"/>
                  </a:lnTo>
                  <a:lnTo>
                    <a:pt x="2217501" y="346825"/>
                  </a:lnTo>
                  <a:lnTo>
                    <a:pt x="2234038" y="307879"/>
                  </a:lnTo>
                  <a:lnTo>
                    <a:pt x="2256392" y="271435"/>
                  </a:lnTo>
                  <a:lnTo>
                    <a:pt x="2284105" y="237871"/>
                  </a:lnTo>
                  <a:lnTo>
                    <a:pt x="2316717" y="207562"/>
                  </a:lnTo>
                  <a:lnTo>
                    <a:pt x="2353767" y="180884"/>
                  </a:lnTo>
                  <a:lnTo>
                    <a:pt x="2394797" y="158213"/>
                  </a:lnTo>
                  <a:lnTo>
                    <a:pt x="2439347" y="139926"/>
                  </a:lnTo>
                  <a:lnTo>
                    <a:pt x="2486957" y="126398"/>
                  </a:lnTo>
                  <a:lnTo>
                    <a:pt x="2537168" y="118005"/>
                  </a:lnTo>
                  <a:lnTo>
                    <a:pt x="2589519" y="115124"/>
                  </a:lnTo>
                  <a:lnTo>
                    <a:pt x="2641871" y="118005"/>
                  </a:lnTo>
                  <a:lnTo>
                    <a:pt x="2692081" y="126398"/>
                  </a:lnTo>
                  <a:lnTo>
                    <a:pt x="2739691" y="139926"/>
                  </a:lnTo>
                  <a:lnTo>
                    <a:pt x="2784241" y="158213"/>
                  </a:lnTo>
                  <a:lnTo>
                    <a:pt x="2825271" y="180884"/>
                  </a:lnTo>
                  <a:lnTo>
                    <a:pt x="2862322" y="207562"/>
                  </a:lnTo>
                  <a:lnTo>
                    <a:pt x="2894933" y="237871"/>
                  </a:lnTo>
                  <a:lnTo>
                    <a:pt x="2922646" y="271435"/>
                  </a:lnTo>
                  <a:lnTo>
                    <a:pt x="2945001" y="307879"/>
                  </a:lnTo>
                  <a:lnTo>
                    <a:pt x="2961538" y="346825"/>
                  </a:lnTo>
                  <a:lnTo>
                    <a:pt x="2971797" y="387899"/>
                  </a:lnTo>
                  <a:lnTo>
                    <a:pt x="2975319" y="430724"/>
                  </a:lnTo>
                  <a:lnTo>
                    <a:pt x="2971797" y="473548"/>
                  </a:lnTo>
                  <a:lnTo>
                    <a:pt x="2961538" y="514622"/>
                  </a:lnTo>
                  <a:lnTo>
                    <a:pt x="2945001" y="553569"/>
                  </a:lnTo>
                  <a:lnTo>
                    <a:pt x="2922646" y="590012"/>
                  </a:lnTo>
                  <a:lnTo>
                    <a:pt x="2894933" y="623577"/>
                  </a:lnTo>
                  <a:lnTo>
                    <a:pt x="2862322" y="653886"/>
                  </a:lnTo>
                  <a:lnTo>
                    <a:pt x="2825271" y="680564"/>
                  </a:lnTo>
                  <a:lnTo>
                    <a:pt x="2784241" y="703234"/>
                  </a:lnTo>
                  <a:lnTo>
                    <a:pt x="2739691" y="721521"/>
                  </a:lnTo>
                  <a:lnTo>
                    <a:pt x="2692081" y="735049"/>
                  </a:lnTo>
                  <a:lnTo>
                    <a:pt x="2641871" y="743442"/>
                  </a:lnTo>
                  <a:lnTo>
                    <a:pt x="2589519" y="746323"/>
                  </a:lnTo>
                  <a:lnTo>
                    <a:pt x="2537168" y="743442"/>
                  </a:lnTo>
                  <a:lnTo>
                    <a:pt x="2486957" y="735049"/>
                  </a:lnTo>
                  <a:lnTo>
                    <a:pt x="2439347" y="721521"/>
                  </a:lnTo>
                  <a:lnTo>
                    <a:pt x="2394797" y="703234"/>
                  </a:lnTo>
                  <a:lnTo>
                    <a:pt x="2353767" y="680564"/>
                  </a:lnTo>
                  <a:lnTo>
                    <a:pt x="2316717" y="653886"/>
                  </a:lnTo>
                  <a:lnTo>
                    <a:pt x="2284105" y="623577"/>
                  </a:lnTo>
                  <a:lnTo>
                    <a:pt x="2256392" y="590012"/>
                  </a:lnTo>
                  <a:lnTo>
                    <a:pt x="2234038" y="553569"/>
                  </a:lnTo>
                  <a:lnTo>
                    <a:pt x="2217501" y="514622"/>
                  </a:lnTo>
                  <a:lnTo>
                    <a:pt x="2207242" y="473548"/>
                  </a:lnTo>
                  <a:lnTo>
                    <a:pt x="2203720" y="430724"/>
                  </a:lnTo>
                  <a:close/>
                </a:path>
                <a:path w="3559810" h="746760">
                  <a:moveTo>
                    <a:pt x="2975319" y="353699"/>
                  </a:moveTo>
                  <a:lnTo>
                    <a:pt x="2978487" y="301430"/>
                  </a:lnTo>
                  <a:lnTo>
                    <a:pt x="2987690" y="251543"/>
                  </a:lnTo>
                  <a:lnTo>
                    <a:pt x="3002477" y="204585"/>
                  </a:lnTo>
                  <a:lnTo>
                    <a:pt x="3022394" y="161103"/>
                  </a:lnTo>
                  <a:lnTo>
                    <a:pt x="3046991" y="121643"/>
                  </a:lnTo>
                  <a:lnTo>
                    <a:pt x="3075815" y="86754"/>
                  </a:lnTo>
                  <a:lnTo>
                    <a:pt x="3108413" y="56981"/>
                  </a:lnTo>
                  <a:lnTo>
                    <a:pt x="3144335" y="32872"/>
                  </a:lnTo>
                  <a:lnTo>
                    <a:pt x="3183128" y="14974"/>
                  </a:lnTo>
                  <a:lnTo>
                    <a:pt x="3224339" y="3834"/>
                  </a:lnTo>
                  <a:lnTo>
                    <a:pt x="3267518" y="0"/>
                  </a:lnTo>
                  <a:lnTo>
                    <a:pt x="3313506" y="4406"/>
                  </a:lnTo>
                  <a:lnTo>
                    <a:pt x="3357947" y="17362"/>
                  </a:lnTo>
                  <a:lnTo>
                    <a:pt x="3400057" y="38476"/>
                  </a:lnTo>
                  <a:lnTo>
                    <a:pt x="3439050" y="67352"/>
                  </a:lnTo>
                  <a:lnTo>
                    <a:pt x="3474143" y="103599"/>
                  </a:lnTo>
                  <a:lnTo>
                    <a:pt x="3504085" y="146074"/>
                  </a:lnTo>
                  <a:lnTo>
                    <a:pt x="3527938" y="193272"/>
                  </a:lnTo>
                  <a:lnTo>
                    <a:pt x="3545377" y="244244"/>
                  </a:lnTo>
                  <a:lnTo>
                    <a:pt x="3556078" y="298036"/>
                  </a:lnTo>
                  <a:lnTo>
                    <a:pt x="3559717" y="353699"/>
                  </a:lnTo>
                  <a:lnTo>
                    <a:pt x="3556549" y="405967"/>
                  </a:lnTo>
                  <a:lnTo>
                    <a:pt x="3547346" y="455854"/>
                  </a:lnTo>
                  <a:lnTo>
                    <a:pt x="3532559" y="502812"/>
                  </a:lnTo>
                  <a:lnTo>
                    <a:pt x="3512642" y="546295"/>
                  </a:lnTo>
                  <a:lnTo>
                    <a:pt x="3488045" y="585754"/>
                  </a:lnTo>
                  <a:lnTo>
                    <a:pt x="3459221" y="620644"/>
                  </a:lnTo>
                  <a:lnTo>
                    <a:pt x="3426622" y="650417"/>
                  </a:lnTo>
                  <a:lnTo>
                    <a:pt x="3390701" y="674525"/>
                  </a:lnTo>
                  <a:lnTo>
                    <a:pt x="3351908" y="692423"/>
                  </a:lnTo>
                  <a:lnTo>
                    <a:pt x="3310696" y="703563"/>
                  </a:lnTo>
                  <a:lnTo>
                    <a:pt x="3267518" y="707398"/>
                  </a:lnTo>
                  <a:lnTo>
                    <a:pt x="3224339" y="703563"/>
                  </a:lnTo>
                  <a:lnTo>
                    <a:pt x="3183128" y="692423"/>
                  </a:lnTo>
                  <a:lnTo>
                    <a:pt x="3144335" y="674525"/>
                  </a:lnTo>
                  <a:lnTo>
                    <a:pt x="3108413" y="650417"/>
                  </a:lnTo>
                  <a:lnTo>
                    <a:pt x="3075815" y="620644"/>
                  </a:lnTo>
                  <a:lnTo>
                    <a:pt x="3046991" y="585754"/>
                  </a:lnTo>
                  <a:lnTo>
                    <a:pt x="3022394" y="546295"/>
                  </a:lnTo>
                  <a:lnTo>
                    <a:pt x="3002477" y="502812"/>
                  </a:lnTo>
                  <a:lnTo>
                    <a:pt x="2987690" y="455854"/>
                  </a:lnTo>
                  <a:lnTo>
                    <a:pt x="2978487" y="405967"/>
                  </a:lnTo>
                  <a:lnTo>
                    <a:pt x="2975319" y="353699"/>
                  </a:lnTo>
                  <a:close/>
                </a:path>
                <a:path w="3559810" h="746760">
                  <a:moveTo>
                    <a:pt x="0" y="412274"/>
                  </a:moveTo>
                  <a:lnTo>
                    <a:pt x="3521" y="369449"/>
                  </a:lnTo>
                  <a:lnTo>
                    <a:pt x="13781" y="328375"/>
                  </a:lnTo>
                  <a:lnTo>
                    <a:pt x="30317" y="289429"/>
                  </a:lnTo>
                  <a:lnTo>
                    <a:pt x="52672" y="252985"/>
                  </a:lnTo>
                  <a:lnTo>
                    <a:pt x="80385" y="219421"/>
                  </a:lnTo>
                  <a:lnTo>
                    <a:pt x="112997" y="189112"/>
                  </a:lnTo>
                  <a:lnTo>
                    <a:pt x="150048" y="162434"/>
                  </a:lnTo>
                  <a:lnTo>
                    <a:pt x="191078" y="139763"/>
                  </a:lnTo>
                  <a:lnTo>
                    <a:pt x="235628" y="121476"/>
                  </a:lnTo>
                  <a:lnTo>
                    <a:pt x="283238" y="107948"/>
                  </a:lnTo>
                  <a:lnTo>
                    <a:pt x="333448" y="99555"/>
                  </a:lnTo>
                  <a:lnTo>
                    <a:pt x="385799" y="96674"/>
                  </a:lnTo>
                  <a:lnTo>
                    <a:pt x="438150" y="99555"/>
                  </a:lnTo>
                  <a:lnTo>
                    <a:pt x="488360" y="107948"/>
                  </a:lnTo>
                  <a:lnTo>
                    <a:pt x="535970" y="121476"/>
                  </a:lnTo>
                  <a:lnTo>
                    <a:pt x="580519" y="139763"/>
                  </a:lnTo>
                  <a:lnTo>
                    <a:pt x="621550" y="162434"/>
                  </a:lnTo>
                  <a:lnTo>
                    <a:pt x="658600" y="189112"/>
                  </a:lnTo>
                  <a:lnTo>
                    <a:pt x="691212" y="219421"/>
                  </a:lnTo>
                  <a:lnTo>
                    <a:pt x="718925" y="252985"/>
                  </a:lnTo>
                  <a:lnTo>
                    <a:pt x="741280" y="289429"/>
                  </a:lnTo>
                  <a:lnTo>
                    <a:pt x="757817" y="328375"/>
                  </a:lnTo>
                  <a:lnTo>
                    <a:pt x="768076" y="369449"/>
                  </a:lnTo>
                  <a:lnTo>
                    <a:pt x="771598" y="412274"/>
                  </a:lnTo>
                  <a:lnTo>
                    <a:pt x="768076" y="455098"/>
                  </a:lnTo>
                  <a:lnTo>
                    <a:pt x="757817" y="496172"/>
                  </a:lnTo>
                  <a:lnTo>
                    <a:pt x="741280" y="535119"/>
                  </a:lnTo>
                  <a:lnTo>
                    <a:pt x="718925" y="571562"/>
                  </a:lnTo>
                  <a:lnTo>
                    <a:pt x="691212" y="605127"/>
                  </a:lnTo>
                  <a:lnTo>
                    <a:pt x="658600" y="635436"/>
                  </a:lnTo>
                  <a:lnTo>
                    <a:pt x="621550" y="662114"/>
                  </a:lnTo>
                  <a:lnTo>
                    <a:pt x="580519" y="684784"/>
                  </a:lnTo>
                  <a:lnTo>
                    <a:pt x="535970" y="703072"/>
                  </a:lnTo>
                  <a:lnTo>
                    <a:pt x="488360" y="716599"/>
                  </a:lnTo>
                  <a:lnTo>
                    <a:pt x="438150" y="724992"/>
                  </a:lnTo>
                  <a:lnTo>
                    <a:pt x="385799" y="727873"/>
                  </a:lnTo>
                  <a:lnTo>
                    <a:pt x="333448" y="724992"/>
                  </a:lnTo>
                  <a:lnTo>
                    <a:pt x="283238" y="716599"/>
                  </a:lnTo>
                  <a:lnTo>
                    <a:pt x="235628" y="703072"/>
                  </a:lnTo>
                  <a:lnTo>
                    <a:pt x="191078" y="684784"/>
                  </a:lnTo>
                  <a:lnTo>
                    <a:pt x="150048" y="662114"/>
                  </a:lnTo>
                  <a:lnTo>
                    <a:pt x="112997" y="635436"/>
                  </a:lnTo>
                  <a:lnTo>
                    <a:pt x="80385" y="605127"/>
                  </a:lnTo>
                  <a:lnTo>
                    <a:pt x="52672" y="571562"/>
                  </a:lnTo>
                  <a:lnTo>
                    <a:pt x="30317" y="535119"/>
                  </a:lnTo>
                  <a:lnTo>
                    <a:pt x="13781" y="496172"/>
                  </a:lnTo>
                  <a:lnTo>
                    <a:pt x="3521" y="455098"/>
                  </a:lnTo>
                  <a:lnTo>
                    <a:pt x="0" y="412274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500006" y="3092068"/>
              <a:ext cx="496570" cy="1084580"/>
            </a:xfrm>
            <a:custGeom>
              <a:avLst/>
              <a:gdLst/>
              <a:ahLst/>
              <a:cxnLst/>
              <a:rect l="l" t="t" r="r" b="b"/>
              <a:pathLst>
                <a:path w="496569" h="1084579">
                  <a:moveTo>
                    <a:pt x="496411" y="0"/>
                  </a:moveTo>
                  <a:lnTo>
                    <a:pt x="0" y="1084422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2016" y="4169941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4" h="46354">
                  <a:moveTo>
                    <a:pt x="0" y="45849"/>
                  </a:moveTo>
                  <a:lnTo>
                    <a:pt x="3684" y="0"/>
                  </a:lnTo>
                  <a:lnTo>
                    <a:pt x="32294" y="13099"/>
                  </a:lnTo>
                  <a:lnTo>
                    <a:pt x="0" y="45849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482016" y="4169941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4" h="46354">
                  <a:moveTo>
                    <a:pt x="3684" y="0"/>
                  </a:moveTo>
                  <a:lnTo>
                    <a:pt x="0" y="45849"/>
                  </a:lnTo>
                  <a:lnTo>
                    <a:pt x="32294" y="13099"/>
                  </a:lnTo>
                  <a:lnTo>
                    <a:pt x="3684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965897" y="5106634"/>
            <a:ext cx="2458719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87" dirty="0">
                <a:latin typeface="Carlito"/>
                <a:cs typeface="Carlito"/>
              </a:rPr>
              <a:t>Weight </a:t>
            </a:r>
            <a:r>
              <a:rPr sz="1867" spc="100" dirty="0">
                <a:latin typeface="Carlito"/>
                <a:cs typeface="Carlito"/>
              </a:rPr>
              <a:t>of </a:t>
            </a:r>
            <a:r>
              <a:rPr sz="1867" spc="87" dirty="0">
                <a:latin typeface="Carlito"/>
                <a:cs typeface="Carlito"/>
              </a:rPr>
              <a:t>that</a:t>
            </a:r>
            <a:r>
              <a:rPr sz="1867" spc="-93" dirty="0">
                <a:latin typeface="Carlito"/>
                <a:cs typeface="Carlito"/>
              </a:rPr>
              <a:t> </a:t>
            </a:r>
            <a:r>
              <a:rPr sz="1867" spc="100" dirty="0">
                <a:latin typeface="Carlito"/>
                <a:cs typeface="Carlito"/>
              </a:rPr>
              <a:t>feature</a:t>
            </a:r>
            <a:endParaRPr sz="1867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75649" y="5052037"/>
            <a:ext cx="32080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47" dirty="0">
                <a:latin typeface="Carlito"/>
                <a:cs typeface="Carlito"/>
              </a:rPr>
              <a:t>“k” </a:t>
            </a:r>
            <a:r>
              <a:rPr sz="1867" spc="93" dirty="0">
                <a:latin typeface="Carlito"/>
                <a:cs typeface="Carlito"/>
              </a:rPr>
              <a:t>th </a:t>
            </a:r>
            <a:r>
              <a:rPr sz="1867" spc="100" dirty="0">
                <a:latin typeface="Carlito"/>
                <a:cs typeface="Carlito"/>
              </a:rPr>
              <a:t>feature of the </a:t>
            </a:r>
            <a:r>
              <a:rPr sz="1867" spc="133" dirty="0">
                <a:latin typeface="Carlito"/>
                <a:cs typeface="Carlito"/>
              </a:rPr>
              <a:t>image</a:t>
            </a:r>
            <a:r>
              <a:rPr sz="1867" spc="-87" dirty="0">
                <a:latin typeface="Carlito"/>
                <a:cs typeface="Carlito"/>
              </a:rPr>
              <a:t> </a:t>
            </a:r>
            <a:r>
              <a:rPr sz="1867" spc="-80" dirty="0">
                <a:latin typeface="Carlito"/>
                <a:cs typeface="Carlito"/>
              </a:rPr>
              <a:t>“i”</a:t>
            </a:r>
            <a:endParaRPr sz="1867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0799" y="5883809"/>
            <a:ext cx="38616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87" dirty="0">
                <a:latin typeface="Carlito"/>
                <a:cs typeface="Carlito"/>
              </a:rPr>
              <a:t>Similarity </a:t>
            </a:r>
            <a:r>
              <a:rPr sz="1867" spc="113" dirty="0">
                <a:latin typeface="Carlito"/>
                <a:cs typeface="Carlito"/>
              </a:rPr>
              <a:t>between </a:t>
            </a:r>
            <a:r>
              <a:rPr sz="1867" spc="133" dirty="0">
                <a:latin typeface="Carlito"/>
                <a:cs typeface="Carlito"/>
              </a:rPr>
              <a:t>image </a:t>
            </a:r>
            <a:r>
              <a:rPr sz="1867" spc="-80" dirty="0">
                <a:latin typeface="Carlito"/>
                <a:cs typeface="Carlito"/>
              </a:rPr>
              <a:t>“i” </a:t>
            </a:r>
            <a:r>
              <a:rPr sz="1867" spc="147" dirty="0">
                <a:latin typeface="Carlito"/>
                <a:cs typeface="Carlito"/>
              </a:rPr>
              <a:t>and</a:t>
            </a:r>
            <a:r>
              <a:rPr sz="1867" spc="-13" dirty="0">
                <a:latin typeface="Carlito"/>
                <a:cs typeface="Carlito"/>
              </a:rPr>
              <a:t> </a:t>
            </a:r>
            <a:r>
              <a:rPr sz="1867" spc="-87" dirty="0">
                <a:latin typeface="Carlito"/>
                <a:cs typeface="Carlito"/>
              </a:rPr>
              <a:t>“j”</a:t>
            </a:r>
            <a:endParaRPr sz="1867">
              <a:latin typeface="Carlito"/>
              <a:cs typeface="Carlito"/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46540EA0-9298-47DA-9294-F6AC30758F49}"/>
              </a:ext>
            </a:extLst>
          </p:cNvPr>
          <p:cNvSpPr txBox="1">
            <a:spLocks/>
          </p:cNvSpPr>
          <p:nvPr/>
        </p:nvSpPr>
        <p:spPr>
          <a:xfrm>
            <a:off x="512965" y="674476"/>
            <a:ext cx="1060196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>
              <a:defRPr sz="3600" b="1" i="0">
                <a:solidFill>
                  <a:srgbClr val="EF6B00"/>
                </a:solidFill>
                <a:latin typeface="Caladea"/>
                <a:ea typeface="+mj-ea"/>
                <a:cs typeface="Caladea"/>
              </a:defRPr>
            </a:lvl1pPr>
          </a:lstStyle>
          <a:p>
            <a:pPr marL="16933">
              <a:spcBef>
                <a:spcPts val="133"/>
              </a:spcBef>
            </a:pPr>
            <a:r>
              <a:rPr lang="en-US" sz="3200" kern="0" spc="-7" dirty="0"/>
              <a:t>Reminder: Transforming Representations</a:t>
            </a:r>
            <a:endParaRPr lang="en-US" sz="3200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7B9C-31ED-4F50-A0D2-7AA16A69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1972"/>
          </a:xfrm>
        </p:spPr>
        <p:txBody>
          <a:bodyPr/>
          <a:lstStyle/>
          <a:p>
            <a:r>
              <a:rPr lang="en-US" dirty="0"/>
              <a:t>Transformation are now frequently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898F-3543-44FF-8E1F-8ADBB8C4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22612"/>
            <a:ext cx="11029615" cy="2193834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Other forms of linear-transforms of the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embedding matrix from images have been studied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Attarian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et al., 2020).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In computational linguistics, reweighting of word-embedding vectors were shown to improve prediction of human similarity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judgments (Richie and Bhatia, 2020).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Non-linear reweighting was also shown to be effective in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modeling similarity judgments (Sanders and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Nosofsky</a:t>
            </a:r>
            <a:r>
              <a:rPr lang="en-US" b="0" i="0" dirty="0">
                <a:effectLst/>
                <a:latin typeface="Arial" panose="020B0604020202020204" pitchFamily="34" charset="0"/>
              </a:rPr>
              <a:t>, 2020)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C5733-91B0-42C3-9B49-94401FA00B1B}"/>
              </a:ext>
            </a:extLst>
          </p:cNvPr>
          <p:cNvSpPr txBox="1"/>
          <p:nvPr/>
        </p:nvSpPr>
        <p:spPr>
          <a:xfrm>
            <a:off x="3612776" y="4810036"/>
            <a:ext cx="80682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 err="1">
                <a:effectLst/>
                <a:latin typeface="Arial" panose="020B0604020202020204" pitchFamily="34" charset="0"/>
              </a:rPr>
              <a:t>Attarian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, M., Roads, B. D., and 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Mozer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, M. C. (2020). Transforming neural network visual representations to predict human judgments of 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similarity.arXiv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 preprint arXiv:2010.06512.</a:t>
            </a:r>
          </a:p>
          <a:p>
            <a:endParaRPr lang="en-US" sz="1200" dirty="0">
              <a:latin typeface="Arial" panose="020B0604020202020204" pitchFamily="34" charset="0"/>
            </a:endParaRPr>
          </a:p>
          <a:p>
            <a:r>
              <a:rPr lang="en-US" sz="1200" b="0" i="0" dirty="0">
                <a:effectLst/>
                <a:latin typeface="Arial" panose="020B0604020202020204" pitchFamily="34" charset="0"/>
              </a:rPr>
              <a:t>Richie, R. and Bhatia, S. (2020). Similarity judgment within and across categories: A comprehensive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model comparison</a:t>
            </a:r>
          </a:p>
          <a:p>
            <a:endParaRPr lang="en-US" sz="1200" dirty="0">
              <a:latin typeface="Arial" panose="020B0604020202020204" pitchFamily="34" charset="0"/>
            </a:endParaRPr>
          </a:p>
          <a:p>
            <a:r>
              <a:rPr lang="en-US" sz="1200" b="0" i="0" dirty="0">
                <a:effectLst/>
                <a:latin typeface="Arial" panose="020B0604020202020204" pitchFamily="34" charset="0"/>
              </a:rPr>
              <a:t>Sanders, C. A. and </a:t>
            </a:r>
            <a:r>
              <a:rPr lang="en-US" sz="1200" b="0" i="0" dirty="0" err="1">
                <a:effectLst/>
                <a:latin typeface="Arial" panose="020B0604020202020204" pitchFamily="34" charset="0"/>
              </a:rPr>
              <a:t>Nosofsky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, R. M. (2020). Training deep networks to construct a psychological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</a:rPr>
              <a:t>feature space for a natural-object category domain. Computational Brain &amp; Behavior, pages 1–2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946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7B9C-31ED-4F50-A0D2-7AA16A69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transformations necessary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898F-3543-44FF-8E1F-8ADBB8C4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23602"/>
            <a:ext cx="11029615" cy="331824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Reweighting operationalizes the assumption that DNNs learn relevant features but assign them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different (i.e., wrong/mismatching) levels of salience with respect to humans.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 different possibility: DNNs </a:t>
            </a:r>
            <a:r>
              <a:rPr lang="en-US" b="1" i="0" dirty="0">
                <a:effectLst/>
                <a:latin typeface="Arial" panose="020B0604020202020204" pitchFamily="34" charset="0"/>
              </a:rPr>
              <a:t>do acquire 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 relevant features at appropriate levels of salience.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It is just that that in any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particular test-context where human similarity-space is predicted, the contribution of relevant features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is diluted by irrelevant ones.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Consider predicting human similarity judgments of animals or tools (both RDMS) from brain activity (an RDM). Would you use the entire brain as feature set for constructing the RDM?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Alternative idea: taking the entire penultimate layer of a DNN as the relevant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basis set unintentionally combines two representational sub-spaces: those relevant </a:t>
            </a:r>
            <a:r>
              <a:rPr lang="en-US" b="0" i="1" dirty="0">
                <a:effectLst/>
                <a:latin typeface="Arial" panose="020B0604020202020204" pitchFamily="34" charset="0"/>
              </a:rPr>
              <a:t>for a given set </a:t>
            </a:r>
            <a:r>
              <a:rPr lang="en-US" b="0" i="0" dirty="0">
                <a:effectLst/>
                <a:latin typeface="Arial" panose="020B0604020202020204" pitchFamily="34" charset="0"/>
              </a:rPr>
              <a:t>of human similarit</a:t>
            </a:r>
            <a:r>
              <a:rPr lang="en-US" dirty="0">
                <a:latin typeface="Arial" panose="020B0604020202020204" pitchFamily="34" charset="0"/>
              </a:rPr>
              <a:t>y </a:t>
            </a:r>
            <a:r>
              <a:rPr lang="en-US" b="0" i="0" dirty="0">
                <a:effectLst/>
                <a:latin typeface="Arial" panose="020B0604020202020204" pitchFamily="34" charset="0"/>
              </a:rPr>
              <a:t>judgments and those less relevant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0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7B9C-31ED-4F50-A0D2-7AA16A69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898F-3543-44FF-8E1F-8ADBB8C4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54306"/>
            <a:ext cx="11029615" cy="4329953"/>
          </a:xfrm>
        </p:spPr>
        <p:txBody>
          <a:bodyPr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6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Hypothesis</a:t>
            </a:r>
          </a:p>
          <a:p>
            <a:pPr marL="7812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6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Feature embeddings from the DNNs can account for human similarity spaces better than can be concluded from raw second-order-isomorphism.</a:t>
            </a:r>
          </a:p>
          <a:p>
            <a:pPr marL="7812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6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Feature reduction (pruning) by ranking features can improve the fit between DNNs and similarity judgements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6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General idea (non-technical intro)</a:t>
            </a:r>
          </a:p>
          <a:p>
            <a:pPr marL="7812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6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Extract DNN image embeddings from the penultimate layer of  VGG-19</a:t>
            </a:r>
          </a:p>
          <a:p>
            <a:pPr marL="7812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6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Identify a subset of features that improves prediction of human similarity judgments (or brain similarity patterns).</a:t>
            </a:r>
          </a:p>
          <a:p>
            <a:pPr marL="7812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 sz="1600" dirty="0">
                <a:latin typeface="Arial" panose="020B0604020202020204" pitchFamily="34" charset="0"/>
                <a:ea typeface="Cambria"/>
                <a:cs typeface="Arial" panose="020B0604020202020204" pitchFamily="34" charset="0"/>
                <a:sym typeface="Cambria"/>
              </a:rPr>
              <a:t>Use the same 6 categories and images from Peterson et al.</a:t>
            </a: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endParaRPr lang="en-US" dirty="0">
              <a:latin typeface="Cambria"/>
              <a:ea typeface="Cambria"/>
              <a:cs typeface="Cambria"/>
              <a:sym typeface="Cambria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1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97B9C-31ED-4F50-A0D2-7AA16A69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Method: Sequential feature selection in CV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B41F73-DEF7-905D-3BAE-CC61CF13D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54629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775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412435"/>
      </a:dk2>
      <a:lt2>
        <a:srgbClr val="E8E3E2"/>
      </a:lt2>
      <a:accent1>
        <a:srgbClr val="16AFCE"/>
      </a:accent1>
      <a:accent2>
        <a:srgbClr val="20B691"/>
      </a:accent2>
      <a:accent3>
        <a:srgbClr val="2978E7"/>
      </a:accent3>
      <a:accent4>
        <a:srgbClr val="D51785"/>
      </a:accent4>
      <a:accent5>
        <a:srgbClr val="E72948"/>
      </a:accent5>
      <a:accent6>
        <a:srgbClr val="D54817"/>
      </a:accent6>
      <a:hlink>
        <a:srgbClr val="C05944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2457</Words>
  <Application>Microsoft Office PowerPoint</Application>
  <PresentationFormat>Widescreen</PresentationFormat>
  <Paragraphs>174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Caladea</vt:lpstr>
      <vt:lpstr>Calibri</vt:lpstr>
      <vt:lpstr>Cambria</vt:lpstr>
      <vt:lpstr>Carlito</vt:lpstr>
      <vt:lpstr>Century Schoolbook</vt:lpstr>
      <vt:lpstr>Courier New</vt:lpstr>
      <vt:lpstr>Franklin Gothic Book</vt:lpstr>
      <vt:lpstr>Gill Sans MT</vt:lpstr>
      <vt:lpstr>Noto Sans</vt:lpstr>
      <vt:lpstr>Wingdings 2</vt:lpstr>
      <vt:lpstr>DividendVTI</vt:lpstr>
      <vt:lpstr>Improving isomorphisms</vt:lpstr>
      <vt:lpstr>isomorphism between Dnns and human judgment is low. Why?</vt:lpstr>
      <vt:lpstr>Reminder: Evaluating the correspondence between representations</vt:lpstr>
      <vt:lpstr>PowerPoint Presentation</vt:lpstr>
      <vt:lpstr>PowerPoint Presentation</vt:lpstr>
      <vt:lpstr>Transformation are now frequently used</vt:lpstr>
      <vt:lpstr>Are transformations necessary</vt:lpstr>
      <vt:lpstr>Formally</vt:lpstr>
      <vt:lpstr>Method: Sequential feature selection in CV</vt:lpstr>
      <vt:lpstr>Determining feature contribution (train set only)</vt:lpstr>
      <vt:lpstr>Selection to criteria (train set only)</vt:lpstr>
      <vt:lpstr>Validation (TEST set; out of sample prediction)</vt:lpstr>
      <vt:lpstr>Results</vt:lpstr>
      <vt:lpstr>Prediction of human similarity judgments </vt:lpstr>
      <vt:lpstr>Prediction of human similarity judgments </vt:lpstr>
      <vt:lpstr>Lower-dimensions of human similarity judgments </vt:lpstr>
      <vt:lpstr>Organization of human similarity judgments vs. wordnet: What is wordnet?</vt:lpstr>
      <vt:lpstr>Wordnet relations</vt:lpstr>
      <vt:lpstr>Organization of human similarity judgments vs. wordnet</vt:lpstr>
      <vt:lpstr>Organization of human similarity judgments vs. wordnet. Quantifying fit</vt:lpstr>
      <vt:lpstr>Organization of human similarity judgments vs. wordnet</vt:lpstr>
      <vt:lpstr>How do pruned and reweighted nets classify?</vt:lpstr>
      <vt:lpstr>Interim conclusions on supervised pruning</vt:lpstr>
      <vt:lpstr>Understanding brains and dnns</vt:lpstr>
      <vt:lpstr>Insights into brain and dnn organization</vt:lpstr>
      <vt:lpstr>The dataset</vt:lpstr>
      <vt:lpstr>PowerPoint Presentation</vt:lpstr>
      <vt:lpstr>PowerPoint Presentation</vt:lpstr>
      <vt:lpstr>Summary and points for thought</vt:lpstr>
      <vt:lpstr>Why does pruning work </vt:lpstr>
      <vt:lpstr>some dnn nodes provide little information</vt:lpstr>
      <vt:lpstr>PowerPoint Presentation</vt:lpstr>
      <vt:lpstr>Principle stat: average percentage of ‘0’s</vt:lpstr>
      <vt:lpstr>Principle stat: average percentage of ‘0’s</vt:lpstr>
      <vt:lpstr>Results</vt:lpstr>
      <vt:lpstr>A ‘zoom in’ histogram on apoz distribution in fc-6</vt:lpstr>
      <vt:lpstr>Are high-apoz neurons redundant? </vt:lpstr>
      <vt:lpstr>PowerPoint Presentation</vt:lpstr>
      <vt:lpstr>Result: network compression without sacrificing accuracy (or even an increase)</vt:lpstr>
      <vt:lpstr>Redundancy and representational geometry</vt:lpstr>
      <vt:lpstr>Low-information features and their impact on representational geometry</vt:lpstr>
      <vt:lpstr>Impact of all-zero feature on vector correlations</vt:lpstr>
      <vt:lpstr>Distribution of poz in mnist and cifar</vt:lpstr>
      <vt:lpstr>Inserting features from low-to-high poz and computing 2oi vs. full embedding rdm</vt:lpstr>
      <vt:lpstr>Inserting features from High-to-low poz</vt:lpstr>
      <vt:lpstr>APOZ based pruning and network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summary</dc:title>
  <dc:creator>Uri</dc:creator>
  <cp:lastModifiedBy>Hasson Uri</cp:lastModifiedBy>
  <cp:revision>46</cp:revision>
  <dcterms:created xsi:type="dcterms:W3CDTF">2020-04-22T08:25:39Z</dcterms:created>
  <dcterms:modified xsi:type="dcterms:W3CDTF">2023-04-14T11:07:26Z</dcterms:modified>
</cp:coreProperties>
</file>