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8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7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6F1B19A7-2502-3CEF-00CF-541C1B801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0" b="16705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5A3F5-A927-4A47-803C-6847DB67F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r>
              <a:rPr lang="en-US" sz="4800"/>
              <a:t>Categorical perception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D5300-8A21-45D5-AF29-A203D6B5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Categories in sensation/perception (non-semantic)</a:t>
            </a:r>
          </a:p>
        </p:txBody>
      </p:sp>
    </p:spTree>
    <p:extLst>
      <p:ext uri="{BB962C8B-B14F-4D97-AF65-F5344CB8AC3E}">
        <p14:creationId xmlns:p14="http://schemas.microsoft.com/office/powerpoint/2010/main" val="229835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C12F5-D7D5-480B-B837-9AD592D0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88" y="6356"/>
            <a:ext cx="6324714" cy="350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AD750-B43D-43D7-89A1-D7037169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88" y="3540911"/>
            <a:ext cx="6324714" cy="33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25D01-84D0-45BE-869E-45647813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categorical perception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6351D-89A6-461C-9DB8-93B0B30A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Categorical perception: </a:t>
            </a:r>
            <a:r>
              <a:rPr lang="en-US" dirty="0"/>
              <a:t>the phenomenon in which people perceive stimuli from different categories as more different from each other than stimuli from within the same category.</a:t>
            </a:r>
          </a:p>
          <a:p>
            <a:r>
              <a:rPr lang="en-US" dirty="0"/>
              <a:t>Why useful? Introduces invariance in response with respect to a functionally defined category. </a:t>
            </a:r>
          </a:p>
          <a:p>
            <a:pPr lvl="1"/>
            <a:r>
              <a:rPr lang="en-US" dirty="0"/>
              <a:t>In speech: adjusts for different ways in which a speaker utters sounds.</a:t>
            </a:r>
          </a:p>
          <a:p>
            <a:pPr lvl="1"/>
            <a:r>
              <a:rPr lang="en-US" dirty="0"/>
              <a:t>Rapid prediction; efficient memory; compression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25D01-84D0-45BE-869E-45647813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categorical perception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6351D-89A6-461C-9DB8-93B0B30A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Demonstrating:</a:t>
            </a:r>
          </a:p>
          <a:p>
            <a:pPr lvl="1"/>
            <a:r>
              <a:rPr lang="en-US" dirty="0"/>
              <a:t>Select a set of stimuli that uniformly covers a certain physical domain (e.g., sound </a:t>
            </a:r>
            <a:r>
              <a:rPr lang="en-US" dirty="0" err="1"/>
              <a:t>freq</a:t>
            </a:r>
            <a:r>
              <a:rPr lang="en-US" dirty="0"/>
              <a:t> 100Hz – 8000Hz)</a:t>
            </a:r>
          </a:p>
          <a:p>
            <a:pPr lvl="1"/>
            <a:r>
              <a:rPr lang="en-US" dirty="0"/>
              <a:t>Select an objective distance measure; e.g., distance in frequency space (applicable to both sounds and colors)</a:t>
            </a:r>
          </a:p>
          <a:p>
            <a:pPr lvl="1"/>
            <a:r>
              <a:rPr lang="en-US" dirty="0"/>
              <a:t>Select a method for operationalizing human similarity (e.g., similarity judgments, generalization, confusion [same/different])</a:t>
            </a:r>
          </a:p>
          <a:p>
            <a:pPr lvl="1"/>
            <a:r>
              <a:rPr lang="en-US" dirty="0"/>
              <a:t>In one procedure: assign all stimuli to categories; </a:t>
            </a:r>
          </a:p>
          <a:p>
            <a:pPr lvl="2"/>
            <a:r>
              <a:rPr lang="en-US" dirty="0"/>
              <a:t>In a second, obtain similarity judgments for within-category vs. between-category pairs, or ask for categorization, and evaluate if the boundary is fuzzy or not.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5FB6-E667-480C-AD71-83B3451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audition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CC40-63F5-4A00-8179-7E14D6F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auditory stimuli, discrimination between speech sounds: People have a sharper discrimination boundary between sounds that are perceived as belonging to different phonetic categories than between sounds that are perceived as belonging to the same category.</a:t>
            </a:r>
          </a:p>
          <a:p>
            <a:pPr lvl="2"/>
            <a:r>
              <a:rPr lang="en-US" dirty="0"/>
              <a:t>The objective dimension: Voice Onset Time of consonants</a:t>
            </a:r>
          </a:p>
          <a:p>
            <a:pPr lvl="2"/>
            <a:r>
              <a:rPr lang="en-US" dirty="0"/>
              <a:t>Present consonants such as /b/ and /p/. A fixed-size physical difference in VOT that was easily discriminated when it straddled the boundary between two categories (labeled as /b/ or /p/), produced </a:t>
            </a:r>
            <a:r>
              <a:rPr lang="en-US" i="1" dirty="0"/>
              <a:t>chance</a:t>
            </a:r>
            <a:r>
              <a:rPr lang="en-US" dirty="0"/>
              <a:t> discrimination performance when both tokens came from the same category (either both /b/ or both /p/).</a:t>
            </a:r>
          </a:p>
          <a:p>
            <a:pPr lvl="2"/>
            <a:r>
              <a:rPr lang="en-US" dirty="0"/>
              <a:t>labeling of these consonants was perfectly predicted by the ability to discriminate small differences in an acoustic parameter called voice onset time (VOT).</a:t>
            </a:r>
          </a:p>
        </p:txBody>
      </p:sp>
    </p:spTree>
    <p:extLst>
      <p:ext uri="{BB962C8B-B14F-4D97-AF65-F5344CB8AC3E}">
        <p14:creationId xmlns:p14="http://schemas.microsoft.com/office/powerpoint/2010/main" val="330860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28A-CE3D-4A41-881F-78FD5C8B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a phonetic category boundary does not exist, the two stimuli will continue sounding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3FFA-9C2B-47BD-9ACC-9CFD87A1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functional contrast does exist, the phonetic categories are learned VERY quickly.</a:t>
            </a:r>
          </a:p>
          <a:p>
            <a:pPr lvl="1"/>
            <a:r>
              <a:rPr lang="en-US" dirty="0" err="1"/>
              <a:t>Eimas</a:t>
            </a:r>
            <a:r>
              <a:rPr lang="en-US" dirty="0"/>
              <a:t> et al. 1971: 4-month old sucking rate (more == surprise) as function relation between current and previously heard stimuli</a:t>
            </a:r>
          </a:p>
          <a:p>
            <a:pPr lvl="1"/>
            <a:r>
              <a:rPr lang="en-US" dirty="0"/>
              <a:t>They presented two stimuli with VOT differing by 20ms.  </a:t>
            </a:r>
          </a:p>
          <a:p>
            <a:pPr lvl="2"/>
            <a:r>
              <a:rPr lang="en-US" dirty="0"/>
              <a:t>In one condition ‘D’ the difference straddled the border of a phonetic boundary (stimuli perceived as ‘b’ and ‘p’ by adults</a:t>
            </a:r>
          </a:p>
          <a:p>
            <a:pPr lvl="2"/>
            <a:r>
              <a:rPr lang="en-US" dirty="0"/>
              <a:t>In another condition ‘S’ the belonged to the same phonetic category.</a:t>
            </a:r>
          </a:p>
        </p:txBody>
      </p:sp>
    </p:spTree>
    <p:extLst>
      <p:ext uri="{BB962C8B-B14F-4D97-AF65-F5344CB8AC3E}">
        <p14:creationId xmlns:p14="http://schemas.microsoft.com/office/powerpoint/2010/main" val="123700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28A-CE3D-4A41-881F-78FD5C8B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a phonetic category boundary does not exist, the two stimuli will continue sounding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3FFA-9C2B-47BD-9ACC-9CFD87A1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6" y="3814762"/>
            <a:ext cx="2423337" cy="20608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5 minute of habituation precede a 20ms </a:t>
            </a:r>
            <a:r>
              <a:rPr lang="en-US" dirty="0" err="1"/>
              <a:t>vot</a:t>
            </a:r>
            <a:r>
              <a:rPr lang="en-US" dirty="0"/>
              <a:t> change, either within the same or across phonetic category (20S vs 20D)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AD690-85F2-4CA0-B422-CC1AC12F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07" y="2929371"/>
            <a:ext cx="3616386" cy="3831647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8D18A56F-56E2-478F-832F-ADE7508566A3}"/>
              </a:ext>
            </a:extLst>
          </p:cNvPr>
          <p:cNvSpPr/>
          <p:nvPr/>
        </p:nvSpPr>
        <p:spPr>
          <a:xfrm rot="5400000">
            <a:off x="5156080" y="2647185"/>
            <a:ext cx="521846" cy="7774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6F7A40C-D347-4223-AC6A-60936C546C13}"/>
              </a:ext>
            </a:extLst>
          </p:cNvPr>
          <p:cNvSpPr/>
          <p:nvPr/>
        </p:nvSpPr>
        <p:spPr>
          <a:xfrm rot="5400000">
            <a:off x="5835076" y="2829419"/>
            <a:ext cx="521848" cy="412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0F2553B-F3D6-46F6-B901-4958E60988AE}"/>
              </a:ext>
            </a:extLst>
          </p:cNvPr>
          <p:cNvSpPr/>
          <p:nvPr/>
        </p:nvSpPr>
        <p:spPr>
          <a:xfrm rot="5400000">
            <a:off x="6842406" y="2439342"/>
            <a:ext cx="521848" cy="1193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E3E5A-ACB6-48C5-B89A-F4BBE76DAF86}"/>
              </a:ext>
            </a:extLst>
          </p:cNvPr>
          <p:cNvSpPr txBox="1"/>
          <p:nvPr/>
        </p:nvSpPr>
        <p:spPr>
          <a:xfrm>
            <a:off x="5028301" y="2205835"/>
            <a:ext cx="147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‘Different’: 5 min habituation but then surprise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F6BF1-93CF-4482-9653-33A7BDBEA642}"/>
              </a:ext>
            </a:extLst>
          </p:cNvPr>
          <p:cNvSpPr txBox="1"/>
          <p:nvPr/>
        </p:nvSpPr>
        <p:spPr>
          <a:xfrm>
            <a:off x="6866575" y="2298166"/>
            <a:ext cx="166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‘Same’: Continuous habituation</a:t>
            </a:r>
          </a:p>
        </p:txBody>
      </p:sp>
    </p:spTree>
    <p:extLst>
      <p:ext uri="{BB962C8B-B14F-4D97-AF65-F5344CB8AC3E}">
        <p14:creationId xmlns:p14="http://schemas.microsoft.com/office/powerpoint/2010/main" val="210155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FA64-A62A-4E3E-9DFE-2C88BD93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Related phenomenon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43EB-6ADF-4258-BE4F-62817428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perception is one way in which prior categories aid online processing, and demonstrates a basic sort of experience-dependent learning. Related phenomenon</a:t>
            </a:r>
          </a:p>
          <a:p>
            <a:r>
              <a:rPr lang="en-US" dirty="0"/>
              <a:t>Change Deafness.  </a:t>
            </a:r>
            <a:r>
              <a:rPr lang="en-US" dirty="0" err="1"/>
              <a:t>Vitevitch</a:t>
            </a:r>
            <a:r>
              <a:rPr lang="en-US" dirty="0"/>
              <a:t> 2003: had participants repeat words presented in a stream.  Halfway through study, the voice changed.  Only 40% of participants noticed the change in speaker</a:t>
            </a:r>
          </a:p>
          <a:p>
            <a:r>
              <a:rPr lang="en-US" dirty="0"/>
              <a:t>Sine-wave speech: phonetic categories can be considered a priors on sounds that may be heard as speech. A very simple demonstration that expectations (via learning/fine-tuning) can impact whether a stimulus is perceived as speech</a:t>
            </a:r>
          </a:p>
          <a:p>
            <a:pPr lvl="1"/>
            <a:r>
              <a:rPr lang="en-US" dirty="0"/>
              <a:t>http://www.lifesci.sussex.ac.uk/home/Chris_Darwin/SWS/</a:t>
            </a:r>
          </a:p>
        </p:txBody>
      </p:sp>
    </p:spTree>
    <p:extLst>
      <p:ext uri="{BB962C8B-B14F-4D97-AF65-F5344CB8AC3E}">
        <p14:creationId xmlns:p14="http://schemas.microsoft.com/office/powerpoint/2010/main" val="41820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664A-D1C6-4A85-855A-7BD5519B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perception in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79DB-1396-42A0-BE53-6FFAC97A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CP for color: discrimination of items that cross category boundaries is better (faster, more accurate) than when the items are within the same color category.  NOTE: color category is LINGUISTIC</a:t>
            </a:r>
          </a:p>
          <a:p>
            <a:r>
              <a:rPr lang="en-US" dirty="0"/>
              <a:t>For example: easier to distinguish between a green stimulus and a blue stimulus than between two stimuli within the same category (two shades of green), who are spaced at the same distance. </a:t>
            </a:r>
          </a:p>
          <a:p>
            <a:r>
              <a:rPr lang="en-US" dirty="0"/>
              <a:t>In other words: better cross-category (vs. within-category) discrimination is only found when the physical distance between within-category items are equivalent.</a:t>
            </a:r>
          </a:p>
          <a:p>
            <a:pPr lvl="1"/>
            <a:r>
              <a:rPr lang="en-US" dirty="0"/>
              <a:t>(Practical) Note: Color differences in terms of discriminability </a:t>
            </a:r>
            <a:r>
              <a:rPr lang="en-US" i="1" dirty="0"/>
              <a:t>can be equated </a:t>
            </a:r>
            <a:r>
              <a:rPr lang="en-US" dirty="0"/>
              <a:t>across between-category and within-category comparisons by using the </a:t>
            </a:r>
            <a:r>
              <a:rPr lang="en-US" dirty="0" err="1"/>
              <a:t>Commision</a:t>
            </a:r>
            <a:r>
              <a:rPr lang="en-US" dirty="0"/>
              <a:t> </a:t>
            </a:r>
            <a:r>
              <a:rPr lang="en-US" dirty="0" err="1"/>
              <a:t>Internationale</a:t>
            </a:r>
            <a:r>
              <a:rPr lang="en-US" dirty="0"/>
              <a:t> de </a:t>
            </a:r>
            <a:r>
              <a:rPr lang="en-US" dirty="0" err="1"/>
              <a:t>L’Eclairage</a:t>
            </a:r>
            <a:r>
              <a:rPr lang="en-US" dirty="0"/>
              <a:t> (CIE) values. </a:t>
            </a:r>
          </a:p>
        </p:txBody>
      </p:sp>
    </p:spTree>
    <p:extLst>
      <p:ext uri="{BB962C8B-B14F-4D97-AF65-F5344CB8AC3E}">
        <p14:creationId xmlns:p14="http://schemas.microsoft.com/office/powerpoint/2010/main" val="78708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48F0-88A9-4086-AD33-B31BE1C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Categorical perception in different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EEEA-74D5-48F3-9057-4C74C665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Roberson, D., Davies, I., Davidoff, J.: Color categories are not universal: replications and new evidence from a stone-age culture. J. Exp. Psychol. Gen. 129, 369–398 (2000)</a:t>
            </a:r>
          </a:p>
          <a:p>
            <a:pPr lvl="1"/>
            <a:r>
              <a:rPr lang="en-US" dirty="0"/>
              <a:t>A stone-age tribe </a:t>
            </a:r>
            <a:r>
              <a:rPr lang="en-US" dirty="0" err="1"/>
              <a:t>Berinmo</a:t>
            </a:r>
            <a:r>
              <a:rPr lang="en-US" dirty="0"/>
              <a:t> uses gives the same name that in English fall under both green and blue. They also have category boundary between ‘</a:t>
            </a:r>
            <a:r>
              <a:rPr lang="en-US" dirty="0" err="1"/>
              <a:t>nol</a:t>
            </a:r>
            <a:r>
              <a:rPr lang="en-US" dirty="0"/>
              <a:t>’ and ‘</a:t>
            </a:r>
            <a:r>
              <a:rPr lang="en-US" dirty="0" err="1"/>
              <a:t>wor</a:t>
            </a:r>
            <a:r>
              <a:rPr lang="en-US" dirty="0"/>
              <a:t>’ that doesn’t exist in English</a:t>
            </a:r>
          </a:p>
          <a:p>
            <a:pPr lvl="1"/>
            <a:r>
              <a:rPr lang="en-US" dirty="0" err="1"/>
              <a:t>Berinmo</a:t>
            </a:r>
            <a:r>
              <a:rPr lang="en-US" dirty="0"/>
              <a:t>: better discrimination of 32 cross-category items than 32 within-category items at the boundary between </a:t>
            </a:r>
            <a:r>
              <a:rPr lang="en-US" dirty="0" err="1"/>
              <a:t>nol</a:t>
            </a:r>
            <a:r>
              <a:rPr lang="en-US" dirty="0"/>
              <a:t> and </a:t>
            </a:r>
            <a:r>
              <a:rPr lang="en-US" dirty="0" err="1"/>
              <a:t>wor</a:t>
            </a:r>
            <a:r>
              <a:rPr lang="en-US" dirty="0"/>
              <a:t>. English speakers did not show CP at this boundary. </a:t>
            </a:r>
          </a:p>
          <a:p>
            <a:pPr lvl="1"/>
            <a:r>
              <a:rPr lang="en-US" dirty="0" err="1"/>
              <a:t>Berinmo</a:t>
            </a:r>
            <a:r>
              <a:rPr lang="en-US" dirty="0"/>
              <a:t>: No CP at the boundary between green and blue (no boundary in their language)</a:t>
            </a:r>
          </a:p>
        </p:txBody>
      </p:sp>
    </p:spTree>
    <p:extLst>
      <p:ext uri="{BB962C8B-B14F-4D97-AF65-F5344CB8AC3E}">
        <p14:creationId xmlns:p14="http://schemas.microsoft.com/office/powerpoint/2010/main" val="38860109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3F3F0"/>
      </a:lt2>
      <a:accent1>
        <a:srgbClr val="5537E0"/>
      </a:accent1>
      <a:accent2>
        <a:srgbClr val="1F48CD"/>
      </a:accent2>
      <a:accent3>
        <a:srgbClr val="31A2DF"/>
      </a:accent3>
      <a:accent4>
        <a:srgbClr val="1DC1B6"/>
      </a:accent4>
      <a:accent5>
        <a:srgbClr val="2BC379"/>
      </a:accent5>
      <a:accent6>
        <a:srgbClr val="1EC82F"/>
      </a:accent6>
      <a:hlink>
        <a:srgbClr val="349D7B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872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Grandview</vt:lpstr>
      <vt:lpstr>Grandview Display</vt:lpstr>
      <vt:lpstr>CitationVTI</vt:lpstr>
      <vt:lpstr>Categorical perception</vt:lpstr>
      <vt:lpstr>Logic of categorical perception</vt:lpstr>
      <vt:lpstr>Logic of categorical perception</vt:lpstr>
      <vt:lpstr>In audition</vt:lpstr>
      <vt:lpstr>If a phonetic category boundary does not exist, the two stimuli will continue sounding the same</vt:lpstr>
      <vt:lpstr>If a phonetic category boundary does not exist, the two stimuli will continue sounding the same</vt:lpstr>
      <vt:lpstr>Related phenomenon</vt:lpstr>
      <vt:lpstr>Categorical perception in color</vt:lpstr>
      <vt:lpstr>Visual Categorical perception in different language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Categorical perception</dc:title>
  <dc:creator>Hasson Uri</dc:creator>
  <cp:lastModifiedBy>Hasson Uri</cp:lastModifiedBy>
  <cp:revision>6</cp:revision>
  <dcterms:created xsi:type="dcterms:W3CDTF">2023-03-13T06:32:26Z</dcterms:created>
  <dcterms:modified xsi:type="dcterms:W3CDTF">2023-03-13T13:58:40Z</dcterms:modified>
</cp:coreProperties>
</file>