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1"/>
  </p:notesMasterIdLst>
  <p:sldIdLst>
    <p:sldId id="265" r:id="rId2"/>
    <p:sldId id="267" r:id="rId3"/>
    <p:sldId id="266" r:id="rId4"/>
    <p:sldId id="268" r:id="rId5"/>
    <p:sldId id="275" r:id="rId6"/>
    <p:sldId id="269" r:id="rId7"/>
    <p:sldId id="276" r:id="rId8"/>
    <p:sldId id="270" r:id="rId9"/>
    <p:sldId id="273" r:id="rId10"/>
    <p:sldId id="271" r:id="rId11"/>
    <p:sldId id="277" r:id="rId12"/>
    <p:sldId id="278" r:id="rId13"/>
    <p:sldId id="258" r:id="rId14"/>
    <p:sldId id="257" r:id="rId15"/>
    <p:sldId id="259" r:id="rId16"/>
    <p:sldId id="260" r:id="rId17"/>
    <p:sldId id="279" r:id="rId18"/>
    <p:sldId id="26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85661" autoAdjust="0"/>
  </p:normalViewPr>
  <p:slideViewPr>
    <p:cSldViewPr snapToGrid="0">
      <p:cViewPr varScale="1">
        <p:scale>
          <a:sx n="71" d="100"/>
          <a:sy n="71" d="100"/>
        </p:scale>
        <p:origin x="10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7986B-F385-43B4-8D09-9F0BF6732F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F542208-0546-40AA-817C-DC5C22222639}">
      <dgm:prSet/>
      <dgm:spPr/>
      <dgm:t>
        <a:bodyPr/>
        <a:lstStyle/>
        <a:p>
          <a:r>
            <a:rPr lang="en-US" dirty="0"/>
            <a:t>Relates modalities of human behavior (or brain-activity measurement) and information-processing models by comparing activity-pattern dissimilarity matrices</a:t>
          </a:r>
        </a:p>
      </dgm:t>
    </dgm:pt>
    <dgm:pt modelId="{582317CC-F00C-4168-8CAA-91D90F81EA06}" type="parTrans" cxnId="{DD514714-A607-46EC-9DD9-02E3D03A6D3C}">
      <dgm:prSet/>
      <dgm:spPr/>
      <dgm:t>
        <a:bodyPr/>
        <a:lstStyle/>
        <a:p>
          <a:endParaRPr lang="en-US"/>
        </a:p>
      </dgm:t>
    </dgm:pt>
    <dgm:pt modelId="{C42C9295-D5BD-474C-B84B-0691FD57B5F0}" type="sibTrans" cxnId="{DD514714-A607-46EC-9DD9-02E3D03A6D3C}">
      <dgm:prSet/>
      <dgm:spPr/>
      <dgm:t>
        <a:bodyPr/>
        <a:lstStyle/>
        <a:p>
          <a:endParaRPr lang="en-US"/>
        </a:p>
      </dgm:t>
    </dgm:pt>
    <dgm:pt modelId="{6704677E-B995-42DB-8EF8-ED2F2684ADD0}">
      <dgm:prSet/>
      <dgm:spPr/>
      <dgm:t>
        <a:bodyPr/>
        <a:lstStyle/>
        <a:p>
          <a:r>
            <a:rPr lang="en-US" dirty="0"/>
            <a:t>A similarity-matrix captures similarity between stimuli (either similarity in brain response, or similarity as computed by a model)</a:t>
          </a:r>
        </a:p>
      </dgm:t>
    </dgm:pt>
    <dgm:pt modelId="{2DFCC413-DA58-4117-9A17-659F7F8697DA}" type="parTrans" cxnId="{D742D48A-BD7A-44EE-883C-EAF4964918AD}">
      <dgm:prSet/>
      <dgm:spPr/>
      <dgm:t>
        <a:bodyPr/>
        <a:lstStyle/>
        <a:p>
          <a:endParaRPr lang="en-US"/>
        </a:p>
      </dgm:t>
    </dgm:pt>
    <dgm:pt modelId="{B76B4F85-638B-42CA-A71F-8ED208A1F008}" type="sibTrans" cxnId="{D742D48A-BD7A-44EE-883C-EAF4964918AD}">
      <dgm:prSet/>
      <dgm:spPr/>
      <dgm:t>
        <a:bodyPr/>
        <a:lstStyle/>
        <a:p>
          <a:endParaRPr lang="en-US"/>
        </a:p>
      </dgm:t>
    </dgm:pt>
    <dgm:pt modelId="{52DE6B1A-46E3-4D71-A575-C70015019B70}">
      <dgm:prSet/>
      <dgm:spPr/>
      <dgm:t>
        <a:bodyPr/>
        <a:lstStyle/>
        <a:p>
          <a:r>
            <a:rPr lang="en-US"/>
            <a:t>RSA is a 2-nd order similarity because it quantifies how alike two similarity-matrices are</a:t>
          </a:r>
        </a:p>
      </dgm:t>
    </dgm:pt>
    <dgm:pt modelId="{DCBC6709-948E-4E8D-B445-B7BFF8106AC2}" type="parTrans" cxnId="{06C3543F-779F-47BF-83DA-0AE596E85BCA}">
      <dgm:prSet/>
      <dgm:spPr/>
      <dgm:t>
        <a:bodyPr/>
        <a:lstStyle/>
        <a:p>
          <a:endParaRPr lang="en-US"/>
        </a:p>
      </dgm:t>
    </dgm:pt>
    <dgm:pt modelId="{9A43EB5B-E86F-4570-9A29-E84A0A52E21D}" type="sibTrans" cxnId="{06C3543F-779F-47BF-83DA-0AE596E85BCA}">
      <dgm:prSet/>
      <dgm:spPr/>
      <dgm:t>
        <a:bodyPr/>
        <a:lstStyle/>
        <a:p>
          <a:endParaRPr lang="en-US"/>
        </a:p>
      </dgm:t>
    </dgm:pt>
    <dgm:pt modelId="{7949B879-092E-4C1C-979D-9C0EA52645FD}" type="pres">
      <dgm:prSet presAssocID="{0107986B-F385-43B4-8D09-9F0BF6732FD4}" presName="root" presStyleCnt="0">
        <dgm:presLayoutVars>
          <dgm:dir/>
          <dgm:resizeHandles val="exact"/>
        </dgm:presLayoutVars>
      </dgm:prSet>
      <dgm:spPr/>
    </dgm:pt>
    <dgm:pt modelId="{2F2D54F1-408D-4E85-B304-BB00F837A4FE}" type="pres">
      <dgm:prSet presAssocID="{8F542208-0546-40AA-817C-DC5C22222639}" presName="compNode" presStyleCnt="0"/>
      <dgm:spPr/>
    </dgm:pt>
    <dgm:pt modelId="{6CE14EEA-82A5-424B-BF7E-CDFDC878C523}" type="pres">
      <dgm:prSet presAssocID="{8F542208-0546-40AA-817C-DC5C22222639}" presName="bgRect" presStyleLbl="bgShp" presStyleIdx="0" presStyleCnt="3"/>
      <dgm:spPr/>
    </dgm:pt>
    <dgm:pt modelId="{7D69F93C-E1DA-49AB-9394-E11A6BD175EA}" type="pres">
      <dgm:prSet presAssocID="{8F542208-0546-40AA-817C-DC5C222226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45AE621-1FF7-4701-98DD-AED911977795}" type="pres">
      <dgm:prSet presAssocID="{8F542208-0546-40AA-817C-DC5C22222639}" presName="spaceRect" presStyleCnt="0"/>
      <dgm:spPr/>
    </dgm:pt>
    <dgm:pt modelId="{BE8A663E-8F25-43E9-AA14-0AC10B70D1E5}" type="pres">
      <dgm:prSet presAssocID="{8F542208-0546-40AA-817C-DC5C22222639}" presName="parTx" presStyleLbl="revTx" presStyleIdx="0" presStyleCnt="3">
        <dgm:presLayoutVars>
          <dgm:chMax val="0"/>
          <dgm:chPref val="0"/>
        </dgm:presLayoutVars>
      </dgm:prSet>
      <dgm:spPr/>
    </dgm:pt>
    <dgm:pt modelId="{90855483-258C-4269-9E0F-F814C8893B10}" type="pres">
      <dgm:prSet presAssocID="{C42C9295-D5BD-474C-B84B-0691FD57B5F0}" presName="sibTrans" presStyleCnt="0"/>
      <dgm:spPr/>
    </dgm:pt>
    <dgm:pt modelId="{36AB1894-4C8A-4B5C-8D1C-EADA7F12EB5E}" type="pres">
      <dgm:prSet presAssocID="{6704677E-B995-42DB-8EF8-ED2F2684ADD0}" presName="compNode" presStyleCnt="0"/>
      <dgm:spPr/>
    </dgm:pt>
    <dgm:pt modelId="{859C7355-85FC-4A52-BC45-40831D2447FD}" type="pres">
      <dgm:prSet presAssocID="{6704677E-B995-42DB-8EF8-ED2F2684ADD0}" presName="bgRect" presStyleLbl="bgShp" presStyleIdx="1" presStyleCnt="3"/>
      <dgm:spPr/>
    </dgm:pt>
    <dgm:pt modelId="{0433EEF8-AC3B-48F4-A6B6-53987DBBF571}" type="pres">
      <dgm:prSet presAssocID="{6704677E-B995-42DB-8EF8-ED2F2684AD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7D9DA0DF-EF77-4E26-A53B-87D4D8ECA541}" type="pres">
      <dgm:prSet presAssocID="{6704677E-B995-42DB-8EF8-ED2F2684ADD0}" presName="spaceRect" presStyleCnt="0"/>
      <dgm:spPr/>
    </dgm:pt>
    <dgm:pt modelId="{27E20D97-7932-4482-B798-580CC3DA8BE7}" type="pres">
      <dgm:prSet presAssocID="{6704677E-B995-42DB-8EF8-ED2F2684ADD0}" presName="parTx" presStyleLbl="revTx" presStyleIdx="1" presStyleCnt="3">
        <dgm:presLayoutVars>
          <dgm:chMax val="0"/>
          <dgm:chPref val="0"/>
        </dgm:presLayoutVars>
      </dgm:prSet>
      <dgm:spPr/>
    </dgm:pt>
    <dgm:pt modelId="{578D9BFA-D3E9-4E6E-96F3-6387F5F2CAC8}" type="pres">
      <dgm:prSet presAssocID="{B76B4F85-638B-42CA-A71F-8ED208A1F008}" presName="sibTrans" presStyleCnt="0"/>
      <dgm:spPr/>
    </dgm:pt>
    <dgm:pt modelId="{2B81F8ED-A852-4856-848C-9DE55D1DD109}" type="pres">
      <dgm:prSet presAssocID="{52DE6B1A-46E3-4D71-A575-C70015019B70}" presName="compNode" presStyleCnt="0"/>
      <dgm:spPr/>
    </dgm:pt>
    <dgm:pt modelId="{595D3070-6587-43C4-8B0E-9098717A7B4E}" type="pres">
      <dgm:prSet presAssocID="{52DE6B1A-46E3-4D71-A575-C70015019B70}" presName="bgRect" presStyleLbl="bgShp" presStyleIdx="2" presStyleCnt="3"/>
      <dgm:spPr/>
    </dgm:pt>
    <dgm:pt modelId="{E7386DFF-B328-4EF8-AEF2-68AF05CF96A3}" type="pres">
      <dgm:prSet presAssocID="{52DE6B1A-46E3-4D71-A575-C70015019B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9C1885A-07C8-4AB8-9E87-5B2806E64A5C}" type="pres">
      <dgm:prSet presAssocID="{52DE6B1A-46E3-4D71-A575-C70015019B70}" presName="spaceRect" presStyleCnt="0"/>
      <dgm:spPr/>
    </dgm:pt>
    <dgm:pt modelId="{02BC5E0A-57B1-4BD8-9110-7CE3C2C9759B}" type="pres">
      <dgm:prSet presAssocID="{52DE6B1A-46E3-4D71-A575-C70015019B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514714-A607-46EC-9DD9-02E3D03A6D3C}" srcId="{0107986B-F385-43B4-8D09-9F0BF6732FD4}" destId="{8F542208-0546-40AA-817C-DC5C22222639}" srcOrd="0" destOrd="0" parTransId="{582317CC-F00C-4168-8CAA-91D90F81EA06}" sibTransId="{C42C9295-D5BD-474C-B84B-0691FD57B5F0}"/>
    <dgm:cxn modelId="{4D2A0938-7E08-42B9-8F42-5F4CF7CB1C57}" type="presOf" srcId="{0107986B-F385-43B4-8D09-9F0BF6732FD4}" destId="{7949B879-092E-4C1C-979D-9C0EA52645FD}" srcOrd="0" destOrd="0" presId="urn:microsoft.com/office/officeart/2018/2/layout/IconVerticalSolidList"/>
    <dgm:cxn modelId="{06C3543F-779F-47BF-83DA-0AE596E85BCA}" srcId="{0107986B-F385-43B4-8D09-9F0BF6732FD4}" destId="{52DE6B1A-46E3-4D71-A575-C70015019B70}" srcOrd="2" destOrd="0" parTransId="{DCBC6709-948E-4E8D-B445-B7BFF8106AC2}" sibTransId="{9A43EB5B-E86F-4570-9A29-E84A0A52E21D}"/>
    <dgm:cxn modelId="{6DFFC379-2A03-4B50-9599-EC2072E6CF79}" type="presOf" srcId="{8F542208-0546-40AA-817C-DC5C22222639}" destId="{BE8A663E-8F25-43E9-AA14-0AC10B70D1E5}" srcOrd="0" destOrd="0" presId="urn:microsoft.com/office/officeart/2018/2/layout/IconVerticalSolidList"/>
    <dgm:cxn modelId="{8A194983-DF12-4183-A53C-4C6C50DB72E1}" type="presOf" srcId="{52DE6B1A-46E3-4D71-A575-C70015019B70}" destId="{02BC5E0A-57B1-4BD8-9110-7CE3C2C9759B}" srcOrd="0" destOrd="0" presId="urn:microsoft.com/office/officeart/2018/2/layout/IconVerticalSolidList"/>
    <dgm:cxn modelId="{D742D48A-BD7A-44EE-883C-EAF4964918AD}" srcId="{0107986B-F385-43B4-8D09-9F0BF6732FD4}" destId="{6704677E-B995-42DB-8EF8-ED2F2684ADD0}" srcOrd="1" destOrd="0" parTransId="{2DFCC413-DA58-4117-9A17-659F7F8697DA}" sibTransId="{B76B4F85-638B-42CA-A71F-8ED208A1F008}"/>
    <dgm:cxn modelId="{C87352B8-53A5-4179-A18E-9916271BC9B5}" type="presOf" srcId="{6704677E-B995-42DB-8EF8-ED2F2684ADD0}" destId="{27E20D97-7932-4482-B798-580CC3DA8BE7}" srcOrd="0" destOrd="0" presId="urn:microsoft.com/office/officeart/2018/2/layout/IconVerticalSolidList"/>
    <dgm:cxn modelId="{D8257559-155C-41EC-A051-ABA371E90F95}" type="presParOf" srcId="{7949B879-092E-4C1C-979D-9C0EA52645FD}" destId="{2F2D54F1-408D-4E85-B304-BB00F837A4FE}" srcOrd="0" destOrd="0" presId="urn:microsoft.com/office/officeart/2018/2/layout/IconVerticalSolidList"/>
    <dgm:cxn modelId="{7087E75F-3745-4C9F-AB18-6F84B508F33B}" type="presParOf" srcId="{2F2D54F1-408D-4E85-B304-BB00F837A4FE}" destId="{6CE14EEA-82A5-424B-BF7E-CDFDC878C523}" srcOrd="0" destOrd="0" presId="urn:microsoft.com/office/officeart/2018/2/layout/IconVerticalSolidList"/>
    <dgm:cxn modelId="{5CA85C41-C28D-42D9-BC07-AA812FF11521}" type="presParOf" srcId="{2F2D54F1-408D-4E85-B304-BB00F837A4FE}" destId="{7D69F93C-E1DA-49AB-9394-E11A6BD175EA}" srcOrd="1" destOrd="0" presId="urn:microsoft.com/office/officeart/2018/2/layout/IconVerticalSolidList"/>
    <dgm:cxn modelId="{55BF938E-E8DC-4DC0-A534-6561A2219CE9}" type="presParOf" srcId="{2F2D54F1-408D-4E85-B304-BB00F837A4FE}" destId="{045AE621-1FF7-4701-98DD-AED911977795}" srcOrd="2" destOrd="0" presId="urn:microsoft.com/office/officeart/2018/2/layout/IconVerticalSolidList"/>
    <dgm:cxn modelId="{72F71F6E-5E28-43DC-A517-380B473A2F43}" type="presParOf" srcId="{2F2D54F1-408D-4E85-B304-BB00F837A4FE}" destId="{BE8A663E-8F25-43E9-AA14-0AC10B70D1E5}" srcOrd="3" destOrd="0" presId="urn:microsoft.com/office/officeart/2018/2/layout/IconVerticalSolidList"/>
    <dgm:cxn modelId="{AD203EB4-FE6E-4AD5-9515-4B025D3E89DF}" type="presParOf" srcId="{7949B879-092E-4C1C-979D-9C0EA52645FD}" destId="{90855483-258C-4269-9E0F-F814C8893B10}" srcOrd="1" destOrd="0" presId="urn:microsoft.com/office/officeart/2018/2/layout/IconVerticalSolidList"/>
    <dgm:cxn modelId="{A8A3BC63-ACFF-49E0-9B9C-FAC487847CC1}" type="presParOf" srcId="{7949B879-092E-4C1C-979D-9C0EA52645FD}" destId="{36AB1894-4C8A-4B5C-8D1C-EADA7F12EB5E}" srcOrd="2" destOrd="0" presId="urn:microsoft.com/office/officeart/2018/2/layout/IconVerticalSolidList"/>
    <dgm:cxn modelId="{B39B0053-3117-40B1-A7AA-E4708CCE9CD0}" type="presParOf" srcId="{36AB1894-4C8A-4B5C-8D1C-EADA7F12EB5E}" destId="{859C7355-85FC-4A52-BC45-40831D2447FD}" srcOrd="0" destOrd="0" presId="urn:microsoft.com/office/officeart/2018/2/layout/IconVerticalSolidList"/>
    <dgm:cxn modelId="{2FBF5E8E-000D-4BC9-BD6C-75F9231800A4}" type="presParOf" srcId="{36AB1894-4C8A-4B5C-8D1C-EADA7F12EB5E}" destId="{0433EEF8-AC3B-48F4-A6B6-53987DBBF571}" srcOrd="1" destOrd="0" presId="urn:microsoft.com/office/officeart/2018/2/layout/IconVerticalSolidList"/>
    <dgm:cxn modelId="{8A077E70-2C38-4875-82BA-B5E9D0992801}" type="presParOf" srcId="{36AB1894-4C8A-4B5C-8D1C-EADA7F12EB5E}" destId="{7D9DA0DF-EF77-4E26-A53B-87D4D8ECA541}" srcOrd="2" destOrd="0" presId="urn:microsoft.com/office/officeart/2018/2/layout/IconVerticalSolidList"/>
    <dgm:cxn modelId="{F5624886-2AF7-49F9-A8F3-CC87F6A5A9D7}" type="presParOf" srcId="{36AB1894-4C8A-4B5C-8D1C-EADA7F12EB5E}" destId="{27E20D97-7932-4482-B798-580CC3DA8BE7}" srcOrd="3" destOrd="0" presId="urn:microsoft.com/office/officeart/2018/2/layout/IconVerticalSolidList"/>
    <dgm:cxn modelId="{E17C140F-ADBF-41C5-98B5-32E172BF7019}" type="presParOf" srcId="{7949B879-092E-4C1C-979D-9C0EA52645FD}" destId="{578D9BFA-D3E9-4E6E-96F3-6387F5F2CAC8}" srcOrd="3" destOrd="0" presId="urn:microsoft.com/office/officeart/2018/2/layout/IconVerticalSolidList"/>
    <dgm:cxn modelId="{37C11F20-4AA9-4695-89C4-3FB37E239478}" type="presParOf" srcId="{7949B879-092E-4C1C-979D-9C0EA52645FD}" destId="{2B81F8ED-A852-4856-848C-9DE55D1DD109}" srcOrd="4" destOrd="0" presId="urn:microsoft.com/office/officeart/2018/2/layout/IconVerticalSolidList"/>
    <dgm:cxn modelId="{FA29FE40-C749-4A39-9BBF-B8A7FEB6C68D}" type="presParOf" srcId="{2B81F8ED-A852-4856-848C-9DE55D1DD109}" destId="{595D3070-6587-43C4-8B0E-9098717A7B4E}" srcOrd="0" destOrd="0" presId="urn:microsoft.com/office/officeart/2018/2/layout/IconVerticalSolidList"/>
    <dgm:cxn modelId="{BFD80998-370B-46CB-AB27-7CD24F78E7C9}" type="presParOf" srcId="{2B81F8ED-A852-4856-848C-9DE55D1DD109}" destId="{E7386DFF-B328-4EF8-AEF2-68AF05CF96A3}" srcOrd="1" destOrd="0" presId="urn:microsoft.com/office/officeart/2018/2/layout/IconVerticalSolidList"/>
    <dgm:cxn modelId="{45DB77EC-3EFF-45C7-85DC-70D6054417AD}" type="presParOf" srcId="{2B81F8ED-A852-4856-848C-9DE55D1DD109}" destId="{E9C1885A-07C8-4AB8-9E87-5B2806E64A5C}" srcOrd="2" destOrd="0" presId="urn:microsoft.com/office/officeart/2018/2/layout/IconVerticalSolidList"/>
    <dgm:cxn modelId="{9587B038-33BE-4F3D-8097-4696779CFBF1}" type="presParOf" srcId="{2B81F8ED-A852-4856-848C-9DE55D1DD109}" destId="{02BC5E0A-57B1-4BD8-9110-7CE3C2C975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14EEA-82A5-424B-BF7E-CDFDC878C523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9F93C-E1DA-49AB-9394-E11A6BD175EA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A663E-8F25-43E9-AA14-0AC10B70D1E5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Relates modalities of human behavior (or brain-activity measurement) and information-processing models by comparing activity-pattern dissimilarity matrices</a:t>
          </a:r>
        </a:p>
      </dsp:txBody>
      <dsp:txXfrm>
        <a:off x="1553633" y="574"/>
        <a:ext cx="5458736" cy="1345137"/>
      </dsp:txXfrm>
    </dsp:sp>
    <dsp:sp modelId="{859C7355-85FC-4A52-BC45-40831D2447FD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3EEF8-AC3B-48F4-A6B6-53987DBBF571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20D97-7932-4482-B798-580CC3DA8BE7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similarity-matrix captures similarity between stimuli (either similarity in brain response, or similarity as computed by a model)</a:t>
          </a:r>
        </a:p>
      </dsp:txBody>
      <dsp:txXfrm>
        <a:off x="1553633" y="1681996"/>
        <a:ext cx="5458736" cy="1345137"/>
      </dsp:txXfrm>
    </dsp:sp>
    <dsp:sp modelId="{595D3070-6587-43C4-8B0E-9098717A7B4E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86DFF-B328-4EF8-AEF2-68AF05CF96A3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C5E0A-57B1-4BD8-9110-7CE3C2C9759B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RSA is a 2-nd order similarity because it quantifies how alike two similarity-matrices are</a:t>
          </a:r>
        </a:p>
      </dsp:txBody>
      <dsp:txXfrm>
        <a:off x="1553633" y="3363418"/>
        <a:ext cx="5458736" cy="134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79884-50F5-4393-900D-F6D4E70750E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C2537-1EDC-48A2-835C-F5ACDDBA9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 AVG activity per interval window per sensor.  Produces vector of length N sensors PER IMAGE. Correlate these between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C2537-1EDC-48A2-835C-F5ACDDBA9A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Procrustes rotation&gt; https://www.virtual-anthropology.com/virtual-anthropology/compare/geometric-morphometrics/procrustes-superimposition/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C2537-1EDC-48A2-835C-F5ACDDBA9A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5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FIX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C2537-1EDC-48A2-835C-F5ACDDBA9A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8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3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6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9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7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2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5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0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2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5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2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4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F3A4-98E9-4853-842E-5CDDDBC3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Kriegeskorte</a:t>
            </a:r>
            <a:r>
              <a:rPr lang="en-US" dirty="0"/>
              <a:t> 2008 - RSA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4216C-338C-469A-986D-9617F7844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Studying brain representations via similarity spaces</a:t>
            </a:r>
          </a:p>
        </p:txBody>
      </p:sp>
    </p:spTree>
    <p:extLst>
      <p:ext uri="{BB962C8B-B14F-4D97-AF65-F5344CB8AC3E}">
        <p14:creationId xmlns:p14="http://schemas.microsoft.com/office/powerpoint/2010/main" val="340641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37C7-D660-41FD-A5DC-AC946A4E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FDD2-75F4-4E77-82FB-8B11D1D8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Probe for 2-nd order similarity across brain regions (no model): </a:t>
            </a:r>
            <a:r>
              <a:rPr lang="en-US" b="1" dirty="0"/>
              <a:t>what does this answer</a:t>
            </a:r>
            <a:r>
              <a:rPr lang="en-US" dirty="0"/>
              <a:t>?</a:t>
            </a:r>
          </a:p>
          <a:p>
            <a:r>
              <a:rPr lang="en-US" dirty="0"/>
              <a:t>Relate brain and behavior</a:t>
            </a:r>
          </a:p>
          <a:p>
            <a:r>
              <a:rPr lang="en-US" dirty="0"/>
              <a:t>Find areas that code similarly for different stimuli across participants or even species. </a:t>
            </a:r>
          </a:p>
          <a:p>
            <a:r>
              <a:rPr lang="en-US" dirty="0"/>
              <a:t>Allows to code a single set of stimulus across multiple dimensions and code RDMs at each feature level. (Figure5 p. 8 for model, Figure 6 p.9 for RDM)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7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37C7-D660-41FD-A5DC-AC946A4E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note: RSA and loss of dimensions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FDD2-75F4-4E77-82FB-8B11D1D8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Human Similarity Judgments, we create an RDM directly from those judgments. </a:t>
            </a:r>
          </a:p>
          <a:p>
            <a:r>
              <a:rPr lang="en-US" dirty="0"/>
              <a:t>When using </a:t>
            </a:r>
            <a:r>
              <a:rPr lang="en-US" b="1" dirty="0" err="1"/>
              <a:t>NeuroBio</a:t>
            </a:r>
            <a:r>
              <a:rPr lang="en-US" dirty="0"/>
              <a:t> data to produce RDMs we use an S (stimuli/observation) x V (voxels/sensors/regions) matrix</a:t>
            </a:r>
          </a:p>
          <a:p>
            <a:r>
              <a:rPr lang="en-US" dirty="0"/>
              <a:t>When using </a:t>
            </a:r>
            <a:r>
              <a:rPr lang="en-US" b="1" dirty="0"/>
              <a:t>Computational Models </a:t>
            </a:r>
            <a:r>
              <a:rPr lang="en-US" dirty="0"/>
              <a:t>to produce RDMs we use an S (stimuli/observation) x F (features &gt;0; can be 1) matrix.</a:t>
            </a:r>
          </a:p>
          <a:p>
            <a:r>
              <a:rPr lang="en-US" dirty="0"/>
              <a:t>When relating </a:t>
            </a:r>
            <a:r>
              <a:rPr lang="en-US" dirty="0" err="1"/>
              <a:t>NeuroBio</a:t>
            </a:r>
            <a:r>
              <a:rPr lang="en-US" dirty="0"/>
              <a:t> and Computational models the [S x V] and [S x F] matrices are first converted to RDMs.</a:t>
            </a:r>
          </a:p>
          <a:p>
            <a:pPr lvl="1"/>
            <a:r>
              <a:rPr lang="en-US" dirty="0"/>
              <a:t>Consider you can get the exact same RDM from  different </a:t>
            </a:r>
            <a:r>
              <a:rPr lang="en-US" dirty="0" err="1"/>
              <a:t>SxF</a:t>
            </a:r>
            <a:r>
              <a:rPr lang="en-US" dirty="0"/>
              <a:t> matrices that differ massively on the number of F. This means that when we convert to RDMs we don’t have specific information on dimensions that produce the alignment. </a:t>
            </a:r>
          </a:p>
        </p:txBody>
      </p:sp>
    </p:spTree>
    <p:extLst>
      <p:ext uri="{BB962C8B-B14F-4D97-AF65-F5344CB8AC3E}">
        <p14:creationId xmlns:p14="http://schemas.microsoft.com/office/powerpoint/2010/main" val="360537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37C7-D660-41FD-A5DC-AC946A4E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note: RSA and loss of dimensions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FDD2-75F4-4E77-82FB-8B11D1D8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2429"/>
            <a:ext cx="11029615" cy="3634486"/>
          </a:xfrm>
        </p:spPr>
        <p:txBody>
          <a:bodyPr/>
          <a:lstStyle/>
          <a:p>
            <a:r>
              <a:rPr lang="en-US" dirty="0"/>
              <a:t>When dealing with 2 domains (brain, model) represented as observation x feature matrices, and when the two matrices reflect the same feature, we could evaluate the fit directly at the matrix level.</a:t>
            </a:r>
          </a:p>
          <a:p>
            <a:r>
              <a:rPr lang="en-US" dirty="0"/>
              <a:t>The following techniques all probe for strength of common dimensions between two matrices.</a:t>
            </a:r>
          </a:p>
          <a:p>
            <a:pPr lvl="1"/>
            <a:r>
              <a:rPr lang="en-US" dirty="0"/>
              <a:t>Procrustes rotation: </a:t>
            </a:r>
          </a:p>
          <a:p>
            <a:pPr lvl="1"/>
            <a:r>
              <a:rPr lang="en-US" dirty="0"/>
              <a:t>Principal component regression</a:t>
            </a:r>
          </a:p>
          <a:p>
            <a:pPr lvl="1"/>
            <a:r>
              <a:rPr lang="en-US" dirty="0"/>
              <a:t>Partial least squares correlation</a:t>
            </a:r>
          </a:p>
          <a:p>
            <a:pPr lvl="1"/>
            <a:r>
              <a:rPr lang="en-US" dirty="0"/>
              <a:t>Canonical correlation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8DA0C-617C-4A9C-8B3E-78CAB34A5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982" y="3892784"/>
            <a:ext cx="4568825" cy="229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1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1288-8D9B-43EC-BAC8-46A03D71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A8604-18B3-4EA7-9837-3F9661D44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Univariate and multivariate approaches</a:t>
            </a:r>
          </a:p>
        </p:txBody>
      </p:sp>
    </p:spTree>
    <p:extLst>
      <p:ext uri="{BB962C8B-B14F-4D97-AF65-F5344CB8AC3E}">
        <p14:creationId xmlns:p14="http://schemas.microsoft.com/office/powerpoint/2010/main" val="75904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C17A-58FE-4503-947E-9D5C40C1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univariate</a:t>
            </a:r>
          </a:p>
        </p:txBody>
      </p:sp>
      <p:pic>
        <p:nvPicPr>
          <p:cNvPr id="1028" name="Picture 4" descr="Image result for fmri univariate voxel">
            <a:extLst>
              <a:ext uri="{FF2B5EF4-FFF2-40B4-BE49-F238E27FC236}">
                <a16:creationId xmlns:a16="http://schemas.microsoft.com/office/drawing/2014/main" id="{CAD149CD-EB07-4B2F-89C1-15F054EFD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053" y="1159372"/>
            <a:ext cx="6764864" cy="451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0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FD56-AC3D-49BE-9C67-205678CC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Univariate analyses: some weaknesses	</a:t>
            </a:r>
          </a:p>
        </p:txBody>
      </p:sp>
      <p:pic>
        <p:nvPicPr>
          <p:cNvPr id="2050" name="Picture 2" descr="Image result for fmri spatial smoothing">
            <a:extLst>
              <a:ext uri="{FF2B5EF4-FFF2-40B4-BE49-F238E27FC236}">
                <a16:creationId xmlns:a16="http://schemas.microsoft.com/office/drawing/2014/main" id="{1DDDCD08-E5AB-4B1F-873A-47186CCAD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142520"/>
            <a:ext cx="4540845" cy="340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1E822F8-6D6B-434E-9127-5E942266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704" y="2652712"/>
            <a:ext cx="40481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A4C21D-D2A3-427E-97D8-4E76E348B104}"/>
              </a:ext>
            </a:extLst>
          </p:cNvPr>
          <p:cNvSpPr/>
          <p:nvPr/>
        </p:nvSpPr>
        <p:spPr>
          <a:xfrm>
            <a:off x="6572438" y="4649205"/>
            <a:ext cx="50754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4"/>
                </a:solidFill>
              </a:rPr>
              <a:t>Smoothing increases quality by reducing noise</a:t>
            </a:r>
            <a:endParaRPr lang="en-US" sz="2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0755F89-B100-4229-BECA-89747A9DC17F}"/>
              </a:ext>
            </a:extLst>
          </p:cNvPr>
          <p:cNvSpPr/>
          <p:nvPr/>
        </p:nvSpPr>
        <p:spPr>
          <a:xfrm>
            <a:off x="8071995" y="3938155"/>
            <a:ext cx="995052" cy="810602"/>
          </a:xfrm>
          <a:custGeom>
            <a:avLst/>
            <a:gdLst>
              <a:gd name="connsiteX0" fmla="*/ 0 w 995052"/>
              <a:gd name="connsiteY0" fmla="*/ 1111827 h 1111827"/>
              <a:gd name="connsiteX1" fmla="*/ 987136 w 995052"/>
              <a:gd name="connsiteY1" fmla="*/ 477982 h 1111827"/>
              <a:gd name="connsiteX2" fmla="*/ 467591 w 995052"/>
              <a:gd name="connsiteY2" fmla="*/ 0 h 111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052" h="1111827">
                <a:moveTo>
                  <a:pt x="0" y="1111827"/>
                </a:moveTo>
                <a:cubicBezTo>
                  <a:pt x="454602" y="887556"/>
                  <a:pt x="909204" y="663286"/>
                  <a:pt x="987136" y="477982"/>
                </a:cubicBezTo>
                <a:cubicBezTo>
                  <a:pt x="1065068" y="292678"/>
                  <a:pt x="543791" y="19050"/>
                  <a:pt x="467591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4311B-A495-4AEB-9BC7-20F77DEEE7C2}"/>
              </a:ext>
            </a:extLst>
          </p:cNvPr>
          <p:cNvSpPr/>
          <p:nvPr/>
        </p:nvSpPr>
        <p:spPr>
          <a:xfrm>
            <a:off x="581192" y="5326303"/>
            <a:ext cx="454084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4"/>
                </a:solidFill>
              </a:rPr>
              <a:t>Smoothing decreases adjacent-voxel independence</a:t>
            </a:r>
            <a:endParaRPr lang="en-US" sz="2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29A54A-E986-4989-BCEB-2FEC71B33A53}"/>
              </a:ext>
            </a:extLst>
          </p:cNvPr>
          <p:cNvSpPr/>
          <p:nvPr/>
        </p:nvSpPr>
        <p:spPr>
          <a:xfrm>
            <a:off x="3085725" y="4205287"/>
            <a:ext cx="995052" cy="1059229"/>
          </a:xfrm>
          <a:custGeom>
            <a:avLst/>
            <a:gdLst>
              <a:gd name="connsiteX0" fmla="*/ 0 w 995052"/>
              <a:gd name="connsiteY0" fmla="*/ 1111827 h 1111827"/>
              <a:gd name="connsiteX1" fmla="*/ 987136 w 995052"/>
              <a:gd name="connsiteY1" fmla="*/ 477982 h 1111827"/>
              <a:gd name="connsiteX2" fmla="*/ 467591 w 995052"/>
              <a:gd name="connsiteY2" fmla="*/ 0 h 111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052" h="1111827">
                <a:moveTo>
                  <a:pt x="0" y="1111827"/>
                </a:moveTo>
                <a:cubicBezTo>
                  <a:pt x="454602" y="887556"/>
                  <a:pt x="909204" y="663286"/>
                  <a:pt x="987136" y="477982"/>
                </a:cubicBezTo>
                <a:cubicBezTo>
                  <a:pt x="1065068" y="292678"/>
                  <a:pt x="543791" y="19050"/>
                  <a:pt x="467591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BCF7C-5A34-49B4-8BD5-C9E61B21835A}"/>
              </a:ext>
            </a:extLst>
          </p:cNvPr>
          <p:cNvSpPr txBox="1"/>
          <p:nvPr/>
        </p:nvSpPr>
        <p:spPr>
          <a:xfrm>
            <a:off x="5534264" y="5678790"/>
            <a:ext cx="5075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But we still analyze the voxels individually!</a:t>
            </a:r>
          </a:p>
        </p:txBody>
      </p:sp>
    </p:spTree>
    <p:extLst>
      <p:ext uri="{BB962C8B-B14F-4D97-AF65-F5344CB8AC3E}">
        <p14:creationId xmlns:p14="http://schemas.microsoft.com/office/powerpoint/2010/main" val="230680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899C-DEB5-4E57-A854-299EC3B3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contained in multiple voxels: Multivariate analyses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7750A7-F39D-4986-96F6-786F76339B3E}"/>
              </a:ext>
            </a:extLst>
          </p:cNvPr>
          <p:cNvGrpSpPr/>
          <p:nvPr/>
        </p:nvGrpSpPr>
        <p:grpSpPr>
          <a:xfrm>
            <a:off x="7877111" y="2613099"/>
            <a:ext cx="3153650" cy="3362251"/>
            <a:chOff x="2842781" y="3109947"/>
            <a:chExt cx="3153650" cy="3362251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2CE063C-DF84-41F3-A7CB-C90A635BC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796" y="3109947"/>
              <a:ext cx="472829" cy="50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1">
              <a:extLst>
                <a:ext uri="{FF2B5EF4-FFF2-40B4-BE49-F238E27FC236}">
                  <a16:creationId xmlns:a16="http://schemas.microsoft.com/office/drawing/2014/main" id="{90C29710-A227-49FA-9768-80AF454793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2832" y="3109947"/>
              <a:ext cx="806774" cy="50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2">
              <a:extLst>
                <a:ext uri="{FF2B5EF4-FFF2-40B4-BE49-F238E27FC236}">
                  <a16:creationId xmlns:a16="http://schemas.microsoft.com/office/drawing/2014/main" id="{1CF8F136-AB85-4B6B-84A6-7FFFA6578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6431" y="3132373"/>
              <a:ext cx="482531" cy="480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45A5D7-4700-4DDC-9BD9-B09302870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2781" y="3717615"/>
              <a:ext cx="3153650" cy="259618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F35A0F-7C56-4BFE-8DFD-0D46BDE9B170}"/>
                </a:ext>
              </a:extLst>
            </p:cNvPr>
            <p:cNvSpPr/>
            <p:nvPr/>
          </p:nvSpPr>
          <p:spPr>
            <a:xfrm>
              <a:off x="3135778" y="6210588"/>
              <a:ext cx="127199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Cooper et al., 2011</a:t>
              </a:r>
            </a:p>
          </p:txBody>
        </p:sp>
      </p:grpSp>
      <p:pic>
        <p:nvPicPr>
          <p:cNvPr id="3074" name="Picture 2" descr="Image result for pars opercularis triangularis opercularis">
            <a:extLst>
              <a:ext uri="{FF2B5EF4-FFF2-40B4-BE49-F238E27FC236}">
                <a16:creationId xmlns:a16="http://schemas.microsoft.com/office/drawing/2014/main" id="{CD0A3C17-ADB7-48AE-9666-A0814BC9B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182" y="2086475"/>
            <a:ext cx="1161239" cy="97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605B2F-308E-4CA1-AE4A-2467317BBD63}"/>
              </a:ext>
            </a:extLst>
          </p:cNvPr>
          <p:cNvSpPr txBox="1"/>
          <p:nvPr/>
        </p:nvSpPr>
        <p:spPr>
          <a:xfrm>
            <a:off x="468021" y="2876767"/>
            <a:ext cx="7255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Studied brain responses during narrative comprehension as participants focused on spatial, temporal, or action-related dimensions of a narrative.</a:t>
            </a:r>
          </a:p>
          <a:p>
            <a:endParaRPr lang="en-US" dirty="0"/>
          </a:p>
          <a:p>
            <a:r>
              <a:rPr lang="en-US" dirty="0"/>
              <a:t>We considered each IFG sub-region as a ‘voxel’</a:t>
            </a:r>
          </a:p>
          <a:p>
            <a:endParaRPr lang="en-US" dirty="0"/>
          </a:p>
          <a:p>
            <a:r>
              <a:rPr lang="en-US" dirty="0"/>
              <a:t>Univariate: regional activity in </a:t>
            </a:r>
            <a:r>
              <a:rPr lang="en-US" dirty="0" err="1"/>
              <a:t>pOper</a:t>
            </a:r>
            <a:r>
              <a:rPr lang="en-US" dirty="0"/>
              <a:t> higher for some conditions but null effect for Pars Triangularis.</a:t>
            </a:r>
          </a:p>
          <a:p>
            <a:endParaRPr lang="en-US" dirty="0"/>
          </a:p>
          <a:p>
            <a:r>
              <a:rPr lang="en-US" dirty="0"/>
              <a:t>Multivariate: Considered the entire set of values in each region, and quantified how similar those activity patterns were for the 3 conditions.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81AF5-37D1-4DC9-9956-4CA74399A959}"/>
              </a:ext>
            </a:extLst>
          </p:cNvPr>
          <p:cNvSpPr txBox="1"/>
          <p:nvPr/>
        </p:nvSpPr>
        <p:spPr>
          <a:xfrm>
            <a:off x="7953844" y="5970667"/>
            <a:ext cx="3076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Multivariate pair-wise similarity of 3 conditions in two IFG sub-regions </a:t>
            </a:r>
          </a:p>
        </p:txBody>
      </p:sp>
    </p:spTree>
    <p:extLst>
      <p:ext uri="{BB962C8B-B14F-4D97-AF65-F5344CB8AC3E}">
        <p14:creationId xmlns:p14="http://schemas.microsoft.com/office/powerpoint/2010/main" val="96568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32552 0.0020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466A-3122-4BAB-8D3D-99806716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category (binary case) from brain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63F5B-8B97-465B-AA72-02D895CB0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1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AD20-E9DA-4BDB-ACD9-CA78F145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 variate patterns: multi voxel pattern analysis (</a:t>
            </a:r>
            <a:r>
              <a:rPr lang="en-US" dirty="0" err="1"/>
              <a:t>mvpa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AE7C-5CC4-4834-91EC-76AA504C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942700" cy="35323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conditions are presented, which produce different distributions of activity across trials. </a:t>
            </a:r>
            <a:r>
              <a:rPr lang="en-US" b="1" dirty="0"/>
              <a:t>Each trial </a:t>
            </a:r>
            <a:r>
              <a:rPr lang="en-US" dirty="0"/>
              <a:t>is captured by circle/square. </a:t>
            </a:r>
          </a:p>
          <a:p>
            <a:r>
              <a:rPr lang="en-US" dirty="0"/>
              <a:t>In Case1, each condition produces different activity levels, in both voxel1 and voxel2. Clearly, the region discriminates the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NOTE: the way to read this: Case1. Voxel1: lower activity for red than blue. Voxel 2: lower activity for red than blue. Arrows cross centers of distributions. </a:t>
            </a:r>
          </a:p>
          <a:p>
            <a:r>
              <a:rPr lang="en-US" dirty="0"/>
              <a:t>In Case2, each condition produces highly similar mean activity levels in both Voxel1 and Voxel2.  </a:t>
            </a:r>
            <a:r>
              <a:rPr lang="en-US" dirty="0">
                <a:solidFill>
                  <a:srgbClr val="FF0000"/>
                </a:solidFill>
              </a:rPr>
              <a:t>So you would conclude that the region does not discriminate if aggregating across univariate analysis.</a:t>
            </a:r>
          </a:p>
          <a:p>
            <a:pPr lvl="1"/>
            <a:r>
              <a:rPr lang="en-US" dirty="0"/>
              <a:t>BUT: the ‘region’ containing Voxels1,2 contains information about conditions in the Joint Distribution of voxel1,voxel2 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C2850-BA34-48B2-A774-EBBAC2D51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868" y="2532683"/>
            <a:ext cx="4750939" cy="2827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E75EDB-F6EC-4087-B682-65FFFB804FA7}"/>
              </a:ext>
            </a:extLst>
          </p:cNvPr>
          <p:cNvSpPr txBox="1"/>
          <p:nvPr/>
        </p:nvSpPr>
        <p:spPr>
          <a:xfrm>
            <a:off x="7649308" y="568859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14DD7-9D01-4C96-B7E1-A46BB0D151ED}"/>
              </a:ext>
            </a:extLst>
          </p:cNvPr>
          <p:cNvSpPr txBox="1"/>
          <p:nvPr/>
        </p:nvSpPr>
        <p:spPr>
          <a:xfrm>
            <a:off x="9965359" y="568859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A199F-821C-4AEE-B8EF-D0E3F7318DAF}"/>
              </a:ext>
            </a:extLst>
          </p:cNvPr>
          <p:cNvSpPr/>
          <p:nvPr/>
        </p:nvSpPr>
        <p:spPr>
          <a:xfrm>
            <a:off x="898203" y="6207855"/>
            <a:ext cx="108988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http://imaging.mrc-cbu.cam.ac.uk/imaging/Introduction_to_fMRI_2010?action=AttachFile&amp;do=get&amp;target=Intro_fMRI_2010_03_MVPA.pdf</a:t>
            </a:r>
          </a:p>
        </p:txBody>
      </p:sp>
    </p:spTree>
    <p:extLst>
      <p:ext uri="{BB962C8B-B14F-4D97-AF65-F5344CB8AC3E}">
        <p14:creationId xmlns:p14="http://schemas.microsoft.com/office/powerpoint/2010/main" val="188833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FC23-601C-4441-8AFB-F14A049B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6C89-1FC4-49E0-90EE-7AC60856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classifying to classes given data in N voxels (of a single brain region), voxels are treated as features or column. </a:t>
            </a:r>
          </a:p>
          <a:p>
            <a:r>
              <a:rPr lang="en-US" dirty="0"/>
              <a:t>Response to each stimulus trial is coded as an activity pattern across the N voxels. </a:t>
            </a:r>
          </a:p>
          <a:p>
            <a:r>
              <a:rPr lang="en-US" dirty="0"/>
              <a:t>For each person, there are as many rows as total stimulus, and as many columns as voxels.  </a:t>
            </a:r>
          </a:p>
          <a:p>
            <a:r>
              <a:rPr lang="en-US" dirty="0"/>
              <a:t>In a ML workflow, 80% of the rows will be used for training, and 20% for testing.</a:t>
            </a:r>
          </a:p>
        </p:txBody>
      </p:sp>
    </p:spTree>
    <p:extLst>
      <p:ext uri="{BB962C8B-B14F-4D97-AF65-F5344CB8AC3E}">
        <p14:creationId xmlns:p14="http://schemas.microsoft.com/office/powerpoint/2010/main" val="277437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9F188-77AC-41B5-8D23-C38FF97A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Simple premise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4E8955-8396-4947-9EBE-A717E062D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117229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964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BA77E-E328-4FA5-AE9E-1AB0390D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Rsa: features of characterizing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74E5-C0A6-4EF5-BE1E-D8B1E1E0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Modality independent</a:t>
            </a:r>
          </a:p>
          <a:p>
            <a:r>
              <a:rPr lang="en-US">
                <a:solidFill>
                  <a:srgbClr val="FFFFFF"/>
                </a:solidFill>
              </a:rPr>
              <a:t>Could relate whatever modality of brain measurement to information processing models</a:t>
            </a:r>
          </a:p>
          <a:p>
            <a:r>
              <a:rPr lang="en-US">
                <a:solidFill>
                  <a:srgbClr val="FFFFFF"/>
                </a:solidFill>
              </a:rPr>
              <a:t>Based on notion of similarity between stimuli.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7C741F-7DF6-488A-95D6-ECD376137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8158" y="936141"/>
            <a:ext cx="5879648" cy="49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016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Rectangle 15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1" name="Rectangle 15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2" name="Rectangle 15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3" name="Rectangle 15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44" name="Rectangle 15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45" name="Group 16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EEFF1E-DE2C-4548-99AB-44E3203F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Constructing a single similarity matrix: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E2569-8FB0-43B9-8484-1DF50462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128" y="618067"/>
            <a:ext cx="3904714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4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5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6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7" name="Rectangle 7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38" name="Rectangle 7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EFF1E-DE2C-4548-99AB-44E3203F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Constructing a single similarity matrix: brain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FFDF2C-6CAE-452D-9995-75996522A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9963" y="2790605"/>
            <a:ext cx="8427450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BB416A4-DD0F-4E18-9944-32E1FD3C56D0}"/>
              </a:ext>
            </a:extLst>
          </p:cNvPr>
          <p:cNvSpPr txBox="1"/>
          <p:nvPr/>
        </p:nvSpPr>
        <p:spPr>
          <a:xfrm>
            <a:off x="6603989" y="2553386"/>
            <a:ext cx="392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Representational Dissimilarity Matrix (RDM)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C02A5E-94B6-449A-A595-3063C6890694}"/>
              </a:ext>
            </a:extLst>
          </p:cNvPr>
          <p:cNvCxnSpPr>
            <a:cxnSpLocks/>
          </p:cNvCxnSpPr>
          <p:nvPr/>
        </p:nvCxnSpPr>
        <p:spPr>
          <a:xfrm>
            <a:off x="7928103" y="3150882"/>
            <a:ext cx="509329" cy="278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8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DF4297-6944-4511-87B3-96CC99AA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Comparing similarity matrices I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E4F1E8D-9952-44B0-930A-880525203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r="-1" b="-1"/>
          <a:stretch/>
        </p:blipFill>
        <p:spPr bwMode="auto">
          <a:xfrm>
            <a:off x="4765053" y="1514534"/>
            <a:ext cx="6764864" cy="380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DD37C-8C72-4C58-9EAC-3DA66FE811FA}"/>
              </a:ext>
            </a:extLst>
          </p:cNvPr>
          <p:cNvSpPr txBox="1"/>
          <p:nvPr/>
        </p:nvSpPr>
        <p:spPr>
          <a:xfrm>
            <a:off x="4673589" y="757281"/>
            <a:ext cx="392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Example of 2 stimuli and brain response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945D0-7249-4761-A831-DB3B02A1E5E8}"/>
              </a:ext>
            </a:extLst>
          </p:cNvPr>
          <p:cNvSpPr/>
          <p:nvPr/>
        </p:nvSpPr>
        <p:spPr>
          <a:xfrm>
            <a:off x="4765053" y="1976984"/>
            <a:ext cx="839880" cy="2882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EFF1E-DE2C-4548-99AB-44E3203F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Applicable to sensor x time representations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BE1FD-EF2B-4F63-A25D-212A100CD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876" y="2790605"/>
            <a:ext cx="7169625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5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C2E3306-9378-4C35-8201-2CEF13229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166" y="1465604"/>
            <a:ext cx="6518800" cy="422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F4297-6944-4511-87B3-96CC99AA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Comparing similarity matrices 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81DC76-70A9-405E-95DB-6A40729727E3}"/>
              </a:ext>
            </a:extLst>
          </p:cNvPr>
          <p:cNvSpPr txBox="1"/>
          <p:nvPr/>
        </p:nvSpPr>
        <p:spPr>
          <a:xfrm>
            <a:off x="3193648" y="5777582"/>
            <a:ext cx="4401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Extrastriate and Inferior temporal fit with DNN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6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FC23-601C-4441-8AFB-F14A049B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6C89-1FC4-49E0-90EE-7AC60856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Noise ceiling is  the maximal (ceiling) value expected given the noise in the data.</a:t>
            </a:r>
          </a:p>
          <a:p>
            <a:r>
              <a:rPr lang="en-US" dirty="0"/>
              <a:t>Oftentimes the noise ceiling is estimated as the correlation between the estimates of the responses in two independent repetitions of the same experimental procedure. </a:t>
            </a:r>
          </a:p>
          <a:p>
            <a:r>
              <a:rPr lang="en-US" dirty="0"/>
              <a:t>The idea that the ability of X to predict Y cannot exceed the noise ceiling, defined as the correlation between Ys (Y1 and Y2) obtained for the same stimuli on 2 different test data. </a:t>
            </a:r>
          </a:p>
        </p:txBody>
      </p:sp>
    </p:spTree>
    <p:extLst>
      <p:ext uri="{BB962C8B-B14F-4D97-AF65-F5344CB8AC3E}">
        <p14:creationId xmlns:p14="http://schemas.microsoft.com/office/powerpoint/2010/main" val="11506098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2E4E8"/>
      </a:lt2>
      <a:accent1>
        <a:srgbClr val="AF9F7F"/>
      </a:accent1>
      <a:accent2>
        <a:srgbClr val="BA8E7F"/>
      </a:accent2>
      <a:accent3>
        <a:srgbClr val="C4929B"/>
      </a:accent3>
      <a:accent4>
        <a:srgbClr val="BA7FA1"/>
      </a:accent4>
      <a:accent5>
        <a:srgbClr val="C28FC2"/>
      </a:accent5>
      <a:accent6>
        <a:srgbClr val="A17FBA"/>
      </a:accent6>
      <a:hlink>
        <a:srgbClr val="6980AE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973</Words>
  <Application>Microsoft Office PowerPoint</Application>
  <PresentationFormat>Widescreen</PresentationFormat>
  <Paragraphs>78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Segoe Print</vt:lpstr>
      <vt:lpstr>Univers</vt:lpstr>
      <vt:lpstr>Univers Condensed</vt:lpstr>
      <vt:lpstr>Wingdings 2</vt:lpstr>
      <vt:lpstr>DividendVTI</vt:lpstr>
      <vt:lpstr>Kriegeskorte 2008 - RSA</vt:lpstr>
      <vt:lpstr>Simple premise</vt:lpstr>
      <vt:lpstr>Rsa: features of characterizing</vt:lpstr>
      <vt:lpstr>Constructing a single similarity matrix: behavior</vt:lpstr>
      <vt:lpstr>Constructing a single similarity matrix: brain</vt:lpstr>
      <vt:lpstr>Comparing similarity matrices I</vt:lpstr>
      <vt:lpstr>Applicable to sensor x time representations</vt:lpstr>
      <vt:lpstr>Comparing similarity matrices II</vt:lpstr>
      <vt:lpstr>Clarification points</vt:lpstr>
      <vt:lpstr>applications</vt:lpstr>
      <vt:lpstr>A note: RSA and loss of dimensions (I)</vt:lpstr>
      <vt:lpstr>A note: RSA and loss of dimensions (II)</vt:lpstr>
      <vt:lpstr>Context</vt:lpstr>
      <vt:lpstr>univariate</vt:lpstr>
      <vt:lpstr>Univariate analyses: some weaknesses </vt:lpstr>
      <vt:lpstr>Information contained in multiple voxels: Multivariate analyses</vt:lpstr>
      <vt:lpstr>Decoding category (binary case) from brain</vt:lpstr>
      <vt:lpstr>Multi variate patterns: multi voxel pattern analysis (mvpa)</vt:lpstr>
      <vt:lpstr>Clarification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Kriegeskorte et al 2009 </dc:title>
  <dc:creator>Uri</dc:creator>
  <cp:lastModifiedBy>Hasson Uri</cp:lastModifiedBy>
  <cp:revision>35</cp:revision>
  <dcterms:created xsi:type="dcterms:W3CDTF">2020-03-18T15:23:24Z</dcterms:created>
  <dcterms:modified xsi:type="dcterms:W3CDTF">2023-03-24T12:16:56Z</dcterms:modified>
</cp:coreProperties>
</file>