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(mobility-st@unitn.it" TargetMode="External"/><Relationship Id="rId3" Type="http://schemas.openxmlformats.org/officeDocument/2006/relationships/image" Target="../media/image1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5390769"/>
            <a:ext cx="2943860" cy="10521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Calibri"/>
                <a:cs typeface="Calibri"/>
              </a:rPr>
              <a:t>7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/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7</a:t>
            </a:r>
            <a:endParaRPr sz="1100">
              <a:latin typeface="Calibri"/>
              <a:cs typeface="Calibri"/>
            </a:endParaRPr>
          </a:p>
          <a:p>
            <a:pPr marL="12700" marR="1633220">
              <a:lnSpc>
                <a:spcPct val="170000"/>
              </a:lnSpc>
              <a:spcBef>
                <a:spcPts val="10"/>
              </a:spcBef>
            </a:pPr>
            <a:r>
              <a:rPr dirty="0" sz="1100" spc="-10" b="1">
                <a:latin typeface="Calibri"/>
                <a:cs typeface="Calibri"/>
              </a:rPr>
              <a:t>A</a:t>
            </a:r>
            <a:r>
              <a:rPr dirty="0" sz="1100" b="1">
                <a:latin typeface="Calibri"/>
                <a:cs typeface="Calibri"/>
              </a:rPr>
              <a:t>C</a:t>
            </a:r>
            <a:r>
              <a:rPr dirty="0" sz="1100" spc="-10" b="1">
                <a:latin typeface="Calibri"/>
                <a:cs typeface="Calibri"/>
              </a:rPr>
              <a:t>A</a:t>
            </a:r>
            <a:r>
              <a:rPr dirty="0" sz="1100" spc="-5" b="1">
                <a:latin typeface="Calibri"/>
                <a:cs typeface="Calibri"/>
              </a:rPr>
              <a:t>DEM</a:t>
            </a:r>
            <a:r>
              <a:rPr dirty="0" sz="1100" spc="-15" b="1">
                <a:latin typeface="Calibri"/>
                <a:cs typeface="Calibri"/>
              </a:rPr>
              <a:t>I</a:t>
            </a:r>
            <a:r>
              <a:rPr dirty="0" sz="1100" b="1">
                <a:latin typeface="Calibri"/>
                <a:cs typeface="Calibri"/>
              </a:rPr>
              <a:t>C</a:t>
            </a:r>
            <a:r>
              <a:rPr dirty="0" sz="1100" spc="-10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CA</a:t>
            </a:r>
            <a:r>
              <a:rPr dirty="0" sz="1100" spc="-10" b="1">
                <a:latin typeface="Calibri"/>
                <a:cs typeface="Calibri"/>
              </a:rPr>
              <a:t>L</a:t>
            </a:r>
            <a:r>
              <a:rPr dirty="0" sz="1100" b="1">
                <a:latin typeface="Calibri"/>
                <a:cs typeface="Calibri"/>
              </a:rPr>
              <a:t>E</a:t>
            </a:r>
            <a:r>
              <a:rPr dirty="0" sz="1100" spc="-10" b="1">
                <a:latin typeface="Calibri"/>
                <a:cs typeface="Calibri"/>
              </a:rPr>
              <a:t>N</a:t>
            </a:r>
            <a:r>
              <a:rPr dirty="0" sz="1100" spc="-25" b="1">
                <a:latin typeface="Calibri"/>
                <a:cs typeface="Calibri"/>
              </a:rPr>
              <a:t>D</a:t>
            </a:r>
            <a:r>
              <a:rPr dirty="0" sz="1100" b="1">
                <a:latin typeface="Calibri"/>
                <a:cs typeface="Calibri"/>
              </a:rPr>
              <a:t>AR  </a:t>
            </a:r>
            <a:r>
              <a:rPr dirty="0" sz="1100" spc="-60" b="1">
                <a:latin typeface="Calibri"/>
                <a:cs typeface="Calibri"/>
              </a:rPr>
              <a:t>A.Y.</a:t>
            </a:r>
            <a:r>
              <a:rPr dirty="0" sz="1100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2022-23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dirty="0" sz="1100" b="1">
                <a:latin typeface="Calibri"/>
                <a:cs typeface="Calibri"/>
              </a:rPr>
              <a:t>C3A</a:t>
            </a:r>
            <a:r>
              <a:rPr dirty="0" sz="1100" spc="-10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- </a:t>
            </a:r>
            <a:r>
              <a:rPr dirty="0" sz="1100" spc="-5" b="1">
                <a:latin typeface="Calibri"/>
                <a:cs typeface="Calibri"/>
              </a:rPr>
              <a:t>CENTRE</a:t>
            </a:r>
            <a:r>
              <a:rPr dirty="0" sz="1100" b="1">
                <a:latin typeface="Calibri"/>
                <a:cs typeface="Calibri"/>
              </a:rPr>
              <a:t> </a:t>
            </a:r>
            <a:r>
              <a:rPr dirty="0" sz="1100" spc="-15" b="1">
                <a:latin typeface="Calibri"/>
                <a:cs typeface="Calibri"/>
              </a:rPr>
              <a:t>AGICULTURE</a:t>
            </a:r>
            <a:r>
              <a:rPr dirty="0" sz="1100" spc="-10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FOOD</a:t>
            </a:r>
            <a:r>
              <a:rPr dirty="0" sz="1100" spc="-10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ENVIRONMENT3</a:t>
            </a:r>
            <a:endParaRPr sz="11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08024" y="6554089"/>
          <a:ext cx="6074410" cy="2187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9935"/>
                <a:gridCol w="1010919"/>
                <a:gridCol w="1010919"/>
                <a:gridCol w="2019935"/>
              </a:tblGrid>
              <a:tr h="729995">
                <a:tc gridSpan="2"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3 </a:t>
                      </a:r>
                      <a:r>
                        <a:rPr dirty="0" sz="1100" spc="-10">
                          <a:latin typeface="Calibri"/>
                          <a:cs typeface="Calibri"/>
                        </a:rPr>
                        <a:t>For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 the</a:t>
                      </a:r>
                      <a:r>
                        <a:rPr dirty="0" sz="1100" spc="-10">
                          <a:latin typeface="Calibri"/>
                          <a:cs typeface="Calibri"/>
                        </a:rPr>
                        <a:t> courses</a:t>
                      </a:r>
                      <a:r>
                        <a:rPr dirty="0" sz="11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1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" b="1">
                          <a:latin typeface="Calibri"/>
                          <a:cs typeface="Calibri"/>
                        </a:rPr>
                        <a:t>Viticolture and Enology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101600" marR="244475">
                        <a:lnSpc>
                          <a:spcPct val="110000"/>
                        </a:lnSpc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please </a:t>
                      </a:r>
                      <a:r>
                        <a:rPr dirty="0" sz="1100" spc="-10">
                          <a:latin typeface="Calibri"/>
                          <a:cs typeface="Calibri"/>
                        </a:rPr>
                        <a:t>contact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the 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International Mobility </a:t>
                      </a:r>
                      <a:r>
                        <a:rPr dirty="0" sz="1100" spc="-10">
                          <a:latin typeface="Calibri"/>
                          <a:cs typeface="Calibri"/>
                        </a:rPr>
                        <a:t>Office </a:t>
                      </a:r>
                      <a:r>
                        <a:rPr dirty="0" sz="1100" spc="-2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">
                          <a:latin typeface="Calibri"/>
                          <a:cs typeface="Calibri"/>
                          <a:hlinkClick r:id="rId2"/>
                        </a:rPr>
                        <a:t>(mobility-st@unitn.it </a:t>
                      </a:r>
                      <a:r>
                        <a:rPr dirty="0" sz="1100" spc="-5" b="1">
                          <a:latin typeface="Calibri"/>
                          <a:cs typeface="Calibri"/>
                        </a:rPr>
                        <a:t>1st</a:t>
                      </a:r>
                      <a:r>
                        <a:rPr dirty="0" sz="110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10" b="1">
                          <a:latin typeface="Calibri"/>
                          <a:cs typeface="Calibri"/>
                        </a:rPr>
                        <a:t>SEMESTER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641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100" b="1">
                          <a:latin typeface="Calibri"/>
                          <a:cs typeface="Calibri"/>
                        </a:rPr>
                        <a:t>2nd</a:t>
                      </a:r>
                      <a:r>
                        <a:rPr dirty="0" sz="1100" spc="-4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" b="1">
                          <a:latin typeface="Calibri"/>
                          <a:cs typeface="Calibri"/>
                        </a:rPr>
                        <a:t>SEMESTER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641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61569"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1100" spc="-20" b="1">
                          <a:latin typeface="Calibri"/>
                          <a:cs typeface="Calibri"/>
                        </a:rPr>
                        <a:t>STARTS</a:t>
                      </a:r>
                      <a:r>
                        <a:rPr dirty="0" sz="11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" b="1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1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" b="1">
                          <a:latin typeface="Calibri"/>
                          <a:cs typeface="Calibri"/>
                        </a:rPr>
                        <a:t>LECTURES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64769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17/10/2022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64769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06/03/2023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64769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2712"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100" b="1">
                          <a:latin typeface="Calibri"/>
                          <a:cs typeface="Calibri"/>
                        </a:rPr>
                        <a:t>END</a:t>
                      </a:r>
                      <a:r>
                        <a:rPr dirty="0" sz="1100" spc="-2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" b="1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1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" b="1">
                          <a:latin typeface="Calibri"/>
                          <a:cs typeface="Calibri"/>
                        </a:rPr>
                        <a:t>LECTURES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641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27/01/2023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641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09/06/2023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641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1188">
                <a:tc gridSpan="2"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CHRISTMAS</a:t>
                      </a:r>
                      <a:r>
                        <a:rPr dirty="0" sz="1100" spc="-20">
                          <a:latin typeface="Calibri"/>
                          <a:cs typeface="Calibri"/>
                        </a:rPr>
                        <a:t> HOLIDAYS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641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From</a:t>
                      </a:r>
                      <a:r>
                        <a:rPr dirty="0" sz="11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24/12/2022</a:t>
                      </a:r>
                      <a:r>
                        <a:rPr dirty="0" sz="1100" spc="-10">
                          <a:latin typeface="Calibri"/>
                          <a:cs typeface="Calibri"/>
                        </a:rPr>
                        <a:t> to 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06/01/2023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641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62712">
                <a:tc gridSpan="2"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EASTER</a:t>
                      </a:r>
                      <a:r>
                        <a:rPr dirty="0" sz="11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20">
                          <a:latin typeface="Calibri"/>
                          <a:cs typeface="Calibri"/>
                        </a:rPr>
                        <a:t>HOLIDAYS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641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10/04/2023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641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914400"/>
            <a:ext cx="5943600" cy="40957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08024" y="914400"/>
          <a:ext cx="6074410" cy="49803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9935"/>
                <a:gridCol w="1010919"/>
                <a:gridCol w="1010919"/>
                <a:gridCol w="2019935"/>
              </a:tblGrid>
              <a:tr h="361442"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1100" spc="-10" b="1">
                          <a:latin typeface="Calibri"/>
                          <a:cs typeface="Calibri"/>
                        </a:rPr>
                        <a:t>EXAMINATION</a:t>
                      </a:r>
                      <a:r>
                        <a:rPr dirty="0" sz="1100" spc="-3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10" b="1">
                          <a:latin typeface="Calibri"/>
                          <a:cs typeface="Calibri"/>
                        </a:rPr>
                        <a:t>SESSION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64769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From</a:t>
                      </a:r>
                      <a:r>
                        <a:rPr dirty="0" sz="11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30/01/2023</a:t>
                      </a:r>
                      <a:r>
                        <a:rPr dirty="0" sz="1100" spc="-10">
                          <a:latin typeface="Calibri"/>
                          <a:cs typeface="Calibri"/>
                        </a:rPr>
                        <a:t> to</a:t>
                      </a:r>
                      <a:r>
                        <a:rPr dirty="0" sz="11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03/03/2023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64769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From</a:t>
                      </a:r>
                      <a:r>
                        <a:rPr dirty="0" sz="11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12/06/2023</a:t>
                      </a:r>
                      <a:r>
                        <a:rPr dirty="0" sz="1100" spc="-10">
                          <a:latin typeface="Calibri"/>
                          <a:cs typeface="Calibri"/>
                        </a:rPr>
                        <a:t> to</a:t>
                      </a:r>
                      <a:r>
                        <a:rPr dirty="0" sz="11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28/07/2023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64769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2711">
                <a:tc gridSpan="2"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100" spc="-5" b="1">
                          <a:latin typeface="Calibri"/>
                          <a:cs typeface="Calibri"/>
                        </a:rPr>
                        <a:t>MID-TERM</a:t>
                      </a:r>
                      <a:r>
                        <a:rPr dirty="0" sz="110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15" b="1">
                          <a:latin typeface="Calibri"/>
                          <a:cs typeface="Calibri"/>
                        </a:rPr>
                        <a:t>EXAMINATION</a:t>
                      </a:r>
                      <a:r>
                        <a:rPr dirty="0" sz="1100" spc="-10" b="1">
                          <a:latin typeface="Calibri"/>
                          <a:cs typeface="Calibri"/>
                        </a:rPr>
                        <a:t> SESSION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641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From</a:t>
                      </a:r>
                      <a:r>
                        <a:rPr dirty="0" sz="11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24/04/2023</a:t>
                      </a:r>
                      <a:r>
                        <a:rPr dirty="0" sz="1100" spc="-10">
                          <a:latin typeface="Calibri"/>
                          <a:cs typeface="Calibri"/>
                        </a:rPr>
                        <a:t> to</a:t>
                      </a:r>
                      <a:r>
                        <a:rPr dirty="0" sz="11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28/04/2023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641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61187">
                <a:tc gridSpan="2"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100" spc="-5" b="1">
                          <a:latin typeface="Calibri"/>
                          <a:cs typeface="Calibri"/>
                        </a:rPr>
                        <a:t>RE-SIT</a:t>
                      </a:r>
                      <a:r>
                        <a:rPr dirty="0" sz="1100" spc="-5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10" b="1">
                          <a:latin typeface="Calibri"/>
                          <a:cs typeface="Calibri"/>
                        </a:rPr>
                        <a:t>EXAMINATION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641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From</a:t>
                      </a:r>
                      <a:r>
                        <a:rPr dirty="0" sz="11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28/08/2023</a:t>
                      </a:r>
                      <a:r>
                        <a:rPr dirty="0" sz="1100" spc="-10">
                          <a:latin typeface="Calibri"/>
                          <a:cs typeface="Calibri"/>
                        </a:rPr>
                        <a:t> to</a:t>
                      </a:r>
                      <a:r>
                        <a:rPr dirty="0" sz="11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08/09/2023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641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647700">
                <a:tc gridSpan="2"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100" spc="-10">
                          <a:latin typeface="Calibri"/>
                          <a:cs typeface="Calibri"/>
                        </a:rPr>
                        <a:t>OTHER</a:t>
                      </a:r>
                      <a:r>
                        <a:rPr dirty="0" sz="11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PUBLIC</a:t>
                      </a:r>
                      <a:r>
                        <a:rPr dirty="0" sz="11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20">
                          <a:latin typeface="Calibri"/>
                          <a:cs typeface="Calibri"/>
                        </a:rPr>
                        <a:t>HOLIDAYS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101600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All</a:t>
                      </a:r>
                      <a:r>
                        <a:rPr dirty="0" sz="11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Saints’</a:t>
                      </a:r>
                      <a:r>
                        <a:rPr dirty="0" sz="1100" spc="-15">
                          <a:latin typeface="Calibri"/>
                          <a:cs typeface="Calibri"/>
                        </a:rPr>
                        <a:t> Day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641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From</a:t>
                      </a:r>
                      <a:r>
                        <a:rPr dirty="0" sz="11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31/10/2022</a:t>
                      </a:r>
                      <a:r>
                        <a:rPr dirty="0" sz="1100" spc="-10">
                          <a:latin typeface="Calibri"/>
                          <a:cs typeface="Calibri"/>
                        </a:rPr>
                        <a:t> to</a:t>
                      </a:r>
                      <a:r>
                        <a:rPr dirty="0" sz="11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01/11/2022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641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648081">
                <a:tc gridSpan="2"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100" spc="-10">
                          <a:latin typeface="Calibri"/>
                          <a:cs typeface="Calibri"/>
                        </a:rPr>
                        <a:t>OTHER</a:t>
                      </a:r>
                      <a:r>
                        <a:rPr dirty="0" sz="11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PUBLIC</a:t>
                      </a:r>
                      <a:r>
                        <a:rPr dirty="0" sz="11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20">
                          <a:latin typeface="Calibri"/>
                          <a:cs typeface="Calibri"/>
                        </a:rPr>
                        <a:t>HOLIDAYS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101600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Immaculate</a:t>
                      </a:r>
                      <a:r>
                        <a:rPr dirty="0" sz="11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Conception</a:t>
                      </a:r>
                      <a:r>
                        <a:rPr dirty="0" sz="11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10">
                          <a:latin typeface="Calibri"/>
                          <a:cs typeface="Calibri"/>
                        </a:rPr>
                        <a:t>Day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641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From</a:t>
                      </a:r>
                      <a:r>
                        <a:rPr dirty="0" sz="11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08/12/2022</a:t>
                      </a:r>
                      <a:r>
                        <a:rPr dirty="0" sz="1100" spc="-10">
                          <a:latin typeface="Calibri"/>
                          <a:cs typeface="Calibri"/>
                        </a:rPr>
                        <a:t> to</a:t>
                      </a:r>
                      <a:r>
                        <a:rPr dirty="0" sz="11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09/12/2022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641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647699">
                <a:tc gridSpan="2"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100" spc="-10">
                          <a:latin typeface="Calibri"/>
                          <a:cs typeface="Calibri"/>
                        </a:rPr>
                        <a:t>OTHER</a:t>
                      </a:r>
                      <a:r>
                        <a:rPr dirty="0" sz="11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PUBLIC</a:t>
                      </a:r>
                      <a:r>
                        <a:rPr dirty="0" sz="11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20">
                          <a:latin typeface="Calibri"/>
                          <a:cs typeface="Calibri"/>
                        </a:rPr>
                        <a:t>HOLIDAYS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101600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Anniversary</a:t>
                      </a:r>
                      <a:r>
                        <a:rPr dirty="0" sz="11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1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Liberation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641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From</a:t>
                      </a:r>
                      <a:r>
                        <a:rPr dirty="0" sz="11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24/04/2023</a:t>
                      </a:r>
                      <a:r>
                        <a:rPr dirty="0" sz="1100" spc="-10">
                          <a:latin typeface="Calibri"/>
                          <a:cs typeface="Calibri"/>
                        </a:rPr>
                        <a:t> to</a:t>
                      </a:r>
                      <a:r>
                        <a:rPr dirty="0" sz="11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25/04/2023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641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647700">
                <a:tc gridSpan="2"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100" spc="-10">
                          <a:latin typeface="Calibri"/>
                          <a:cs typeface="Calibri"/>
                        </a:rPr>
                        <a:t>OTHER</a:t>
                      </a:r>
                      <a:r>
                        <a:rPr dirty="0" sz="11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PUBLIC</a:t>
                      </a:r>
                      <a:r>
                        <a:rPr dirty="0" sz="11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20">
                          <a:latin typeface="Calibri"/>
                          <a:cs typeface="Calibri"/>
                        </a:rPr>
                        <a:t>HOLIDAYS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101600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Labour</a:t>
                      </a:r>
                      <a:r>
                        <a:rPr dirty="0" sz="11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10">
                          <a:latin typeface="Calibri"/>
                          <a:cs typeface="Calibri"/>
                        </a:rPr>
                        <a:t>Day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641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01/05/2023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641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646176">
                <a:tc gridSpan="2"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100" spc="-10">
                          <a:latin typeface="Calibri"/>
                          <a:cs typeface="Calibri"/>
                        </a:rPr>
                        <a:t>OTHER</a:t>
                      </a:r>
                      <a:r>
                        <a:rPr dirty="0" sz="11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PUBLIC</a:t>
                      </a:r>
                      <a:r>
                        <a:rPr dirty="0" sz="11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20">
                          <a:latin typeface="Calibri"/>
                          <a:cs typeface="Calibri"/>
                        </a:rPr>
                        <a:t>HOLIDAYS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101600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Republic</a:t>
                      </a:r>
                      <a:r>
                        <a:rPr dirty="0" sz="11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10">
                          <a:latin typeface="Calibri"/>
                          <a:cs typeface="Calibri"/>
                        </a:rPr>
                        <a:t>Day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641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02/06/2023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641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647954">
                <a:tc gridSpan="2"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1100" spc="-10">
                          <a:latin typeface="Calibri"/>
                          <a:cs typeface="Calibri"/>
                        </a:rPr>
                        <a:t>OTHER</a:t>
                      </a:r>
                      <a:r>
                        <a:rPr dirty="0" sz="11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PUBLIC</a:t>
                      </a:r>
                      <a:r>
                        <a:rPr dirty="0" sz="11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20">
                          <a:latin typeface="Calibri"/>
                          <a:cs typeface="Calibri"/>
                        </a:rPr>
                        <a:t>HOLIDAYS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101600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dirty="0" sz="1100" spc="-10">
                          <a:latin typeface="Calibri"/>
                          <a:cs typeface="Calibri"/>
                        </a:rPr>
                        <a:t>Patron</a:t>
                      </a:r>
                      <a:r>
                        <a:rPr dirty="0" sz="11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10">
                          <a:latin typeface="Calibri"/>
                          <a:cs typeface="Calibri"/>
                        </a:rPr>
                        <a:t>Saint’s</a:t>
                      </a:r>
                      <a:r>
                        <a:rPr dirty="0" sz="11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10">
                          <a:latin typeface="Calibri"/>
                          <a:cs typeface="Calibri"/>
                        </a:rPr>
                        <a:t>Day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64769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26/06/2023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64769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902004" y="6227445"/>
            <a:ext cx="5400040" cy="27654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10">
                <a:latin typeface="Calibri"/>
                <a:cs typeface="Calibri"/>
              </a:rPr>
              <a:t>Let’s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take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quiz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dirty="0" sz="1100" b="1">
                <a:latin typeface="Calibri"/>
                <a:cs typeface="Calibri"/>
              </a:rPr>
              <a:t>Raise</a:t>
            </a:r>
            <a:r>
              <a:rPr dirty="0" sz="1100" spc="-20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your hand</a:t>
            </a:r>
            <a:r>
              <a:rPr dirty="0" sz="1100" spc="-10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on</a:t>
            </a:r>
            <a:r>
              <a:rPr dirty="0" sz="1100" spc="-10" b="1">
                <a:latin typeface="Calibri"/>
                <a:cs typeface="Calibri"/>
              </a:rPr>
              <a:t> Zoom</a:t>
            </a:r>
            <a:r>
              <a:rPr dirty="0" sz="1100" b="1">
                <a:latin typeface="Calibri"/>
                <a:cs typeface="Calibri"/>
              </a:rPr>
              <a:t> </a:t>
            </a:r>
            <a:r>
              <a:rPr dirty="0" sz="1100" spc="-15" b="1">
                <a:latin typeface="Calibri"/>
                <a:cs typeface="Calibri"/>
              </a:rPr>
              <a:t>to</a:t>
            </a:r>
            <a:r>
              <a:rPr dirty="0" sz="1100" spc="-10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say</a:t>
            </a:r>
            <a:r>
              <a:rPr dirty="0" sz="1100" spc="-15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TRUE</a:t>
            </a:r>
            <a:endParaRPr sz="1100">
              <a:latin typeface="Calibri"/>
              <a:cs typeface="Calibri"/>
            </a:endParaRPr>
          </a:p>
          <a:p>
            <a:pPr marL="12700" marR="2315210">
              <a:lnSpc>
                <a:spcPct val="170000"/>
              </a:lnSpc>
              <a:spcBef>
                <a:spcPts val="15"/>
              </a:spcBef>
            </a:pPr>
            <a:r>
              <a:rPr dirty="0" sz="1100" spc="-5" b="1">
                <a:latin typeface="Calibri"/>
                <a:cs typeface="Calibri"/>
              </a:rPr>
              <a:t>Q1: </a:t>
            </a:r>
            <a:r>
              <a:rPr dirty="0" sz="1100" b="1">
                <a:latin typeface="Calibri"/>
                <a:cs typeface="Calibri"/>
              </a:rPr>
              <a:t>In </a:t>
            </a:r>
            <a:r>
              <a:rPr dirty="0" sz="1100" spc="-10" b="1">
                <a:latin typeface="Calibri"/>
                <a:cs typeface="Calibri"/>
              </a:rPr>
              <a:t>Italy </a:t>
            </a:r>
            <a:r>
              <a:rPr dirty="0" sz="1100" b="1">
                <a:latin typeface="Calibri"/>
                <a:cs typeface="Calibri"/>
              </a:rPr>
              <a:t>the </a:t>
            </a:r>
            <a:r>
              <a:rPr dirty="0" sz="1100" spc="-5" b="1">
                <a:latin typeface="Calibri"/>
                <a:cs typeface="Calibri"/>
              </a:rPr>
              <a:t>minimum </a:t>
            </a:r>
            <a:r>
              <a:rPr dirty="0" sz="1100" spc="-10" b="1">
                <a:latin typeface="Calibri"/>
                <a:cs typeface="Calibri"/>
              </a:rPr>
              <a:t>grade </a:t>
            </a:r>
            <a:r>
              <a:rPr dirty="0" sz="1100" spc="-5" b="1">
                <a:latin typeface="Calibri"/>
                <a:cs typeface="Calibri"/>
              </a:rPr>
              <a:t>to pass </a:t>
            </a:r>
            <a:r>
              <a:rPr dirty="0" sz="1100" b="1">
                <a:latin typeface="Calibri"/>
                <a:cs typeface="Calibri"/>
              </a:rPr>
              <a:t>an </a:t>
            </a:r>
            <a:r>
              <a:rPr dirty="0" sz="1100" spc="-10" b="1">
                <a:latin typeface="Calibri"/>
                <a:cs typeface="Calibri"/>
              </a:rPr>
              <a:t>exam </a:t>
            </a:r>
            <a:r>
              <a:rPr dirty="0" sz="1100" spc="-5" b="1">
                <a:latin typeface="Calibri"/>
                <a:cs typeface="Calibri"/>
              </a:rPr>
              <a:t>is 20 </a:t>
            </a:r>
            <a:r>
              <a:rPr dirty="0" sz="1100" spc="-235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Q2: </a:t>
            </a:r>
            <a:r>
              <a:rPr dirty="0" sz="1100" b="1">
                <a:latin typeface="Calibri"/>
                <a:cs typeface="Calibri"/>
              </a:rPr>
              <a:t>In</a:t>
            </a:r>
            <a:r>
              <a:rPr dirty="0" sz="1100" spc="-15" b="1">
                <a:latin typeface="Calibri"/>
                <a:cs typeface="Calibri"/>
              </a:rPr>
              <a:t> </a:t>
            </a:r>
            <a:r>
              <a:rPr dirty="0" sz="1100" spc="-10" b="1">
                <a:latin typeface="Calibri"/>
                <a:cs typeface="Calibri"/>
              </a:rPr>
              <a:t>Italy </a:t>
            </a:r>
            <a:r>
              <a:rPr dirty="0" sz="1100" spc="-5" b="1">
                <a:latin typeface="Calibri"/>
                <a:cs typeface="Calibri"/>
              </a:rPr>
              <a:t>you can </a:t>
            </a:r>
            <a:r>
              <a:rPr dirty="0" sz="1100" spc="-10" b="1">
                <a:latin typeface="Calibri"/>
                <a:cs typeface="Calibri"/>
              </a:rPr>
              <a:t>reject</a:t>
            </a:r>
            <a:r>
              <a:rPr dirty="0" sz="1100" b="1">
                <a:latin typeface="Calibri"/>
                <a:cs typeface="Calibri"/>
              </a:rPr>
              <a:t> a</a:t>
            </a:r>
            <a:r>
              <a:rPr dirty="0" sz="1100" spc="-5" b="1">
                <a:latin typeface="Calibri"/>
                <a:cs typeface="Calibri"/>
              </a:rPr>
              <a:t> mark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100" b="1">
                <a:latin typeface="Calibri"/>
                <a:cs typeface="Calibri"/>
              </a:rPr>
              <a:t>Q3:In</a:t>
            </a:r>
            <a:r>
              <a:rPr dirty="0" sz="1100" spc="-20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Italy</a:t>
            </a:r>
            <a:r>
              <a:rPr dirty="0" sz="1100" spc="-15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you can</a:t>
            </a:r>
            <a:r>
              <a:rPr dirty="0" sz="1100" spc="-10" b="1">
                <a:latin typeface="Calibri"/>
                <a:cs typeface="Calibri"/>
              </a:rPr>
              <a:t> </a:t>
            </a:r>
            <a:r>
              <a:rPr dirty="0" sz="1100" spc="-15" b="1">
                <a:latin typeface="Calibri"/>
                <a:cs typeface="Calibri"/>
              </a:rPr>
              <a:t>take</a:t>
            </a:r>
            <a:r>
              <a:rPr dirty="0" sz="1100" spc="-25" b="1">
                <a:latin typeface="Calibri"/>
                <a:cs typeface="Calibri"/>
              </a:rPr>
              <a:t> </a:t>
            </a:r>
            <a:r>
              <a:rPr dirty="0" sz="1100" spc="-10" b="1">
                <a:latin typeface="Calibri"/>
                <a:cs typeface="Calibri"/>
              </a:rPr>
              <a:t>exams</a:t>
            </a:r>
            <a:r>
              <a:rPr dirty="0" sz="1100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only</a:t>
            </a:r>
            <a:r>
              <a:rPr dirty="0" sz="1100" spc="-15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once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dirty="0" sz="1100" spc="-5" b="1">
                <a:latin typeface="Calibri"/>
                <a:cs typeface="Calibri"/>
              </a:rPr>
              <a:t>Q4:</a:t>
            </a:r>
            <a:r>
              <a:rPr dirty="0" sz="1100" b="1">
                <a:latin typeface="Calibri"/>
                <a:cs typeface="Calibri"/>
              </a:rPr>
              <a:t> In</a:t>
            </a:r>
            <a:r>
              <a:rPr dirty="0" sz="1100" spc="-10" b="1">
                <a:latin typeface="Calibri"/>
                <a:cs typeface="Calibri"/>
              </a:rPr>
              <a:t> Italy</a:t>
            </a:r>
            <a:r>
              <a:rPr dirty="0" sz="1100" spc="-5" b="1">
                <a:latin typeface="Calibri"/>
                <a:cs typeface="Calibri"/>
              </a:rPr>
              <a:t> you</a:t>
            </a:r>
            <a:r>
              <a:rPr dirty="0" sz="1100" b="1">
                <a:latin typeface="Calibri"/>
                <a:cs typeface="Calibri"/>
              </a:rPr>
              <a:t> </a:t>
            </a:r>
            <a:r>
              <a:rPr dirty="0" sz="1100" spc="-10" b="1">
                <a:latin typeface="Calibri"/>
                <a:cs typeface="Calibri"/>
              </a:rPr>
              <a:t>have</a:t>
            </a:r>
            <a:r>
              <a:rPr dirty="0" sz="1100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only </a:t>
            </a:r>
            <a:r>
              <a:rPr dirty="0" sz="1100" spc="-15" b="1">
                <a:latin typeface="Calibri"/>
                <a:cs typeface="Calibri"/>
              </a:rPr>
              <a:t>to</a:t>
            </a:r>
            <a:r>
              <a:rPr dirty="0" sz="1100" b="1">
                <a:latin typeface="Calibri"/>
                <a:cs typeface="Calibri"/>
              </a:rPr>
              <a:t> </a:t>
            </a:r>
            <a:r>
              <a:rPr dirty="0" sz="1100" spc="-10" b="1">
                <a:latin typeface="Calibri"/>
                <a:cs typeface="Calibri"/>
              </a:rPr>
              <a:t>attend</a:t>
            </a:r>
            <a:r>
              <a:rPr dirty="0" sz="1100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classes </a:t>
            </a:r>
            <a:r>
              <a:rPr dirty="0" sz="1100" b="1">
                <a:latin typeface="Calibri"/>
                <a:cs typeface="Calibri"/>
              </a:rPr>
              <a:t>in </a:t>
            </a:r>
            <a:r>
              <a:rPr dirty="0" sz="1100" spc="-5" b="1">
                <a:latin typeface="Calibri"/>
                <a:cs typeface="Calibri"/>
              </a:rPr>
              <a:t>order</a:t>
            </a:r>
            <a:r>
              <a:rPr dirty="0" sz="1100" spc="-10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to</a:t>
            </a:r>
            <a:r>
              <a:rPr dirty="0" sz="1100" spc="-15" b="1">
                <a:latin typeface="Calibri"/>
                <a:cs typeface="Calibri"/>
              </a:rPr>
              <a:t> take</a:t>
            </a:r>
            <a:r>
              <a:rPr dirty="0" sz="1100" b="1">
                <a:latin typeface="Calibri"/>
                <a:cs typeface="Calibri"/>
              </a:rPr>
              <a:t> the </a:t>
            </a:r>
            <a:r>
              <a:rPr dirty="0" sz="1100" spc="-15" b="1">
                <a:latin typeface="Calibri"/>
                <a:cs typeface="Calibri"/>
              </a:rPr>
              <a:t>exam</a:t>
            </a:r>
            <a:r>
              <a:rPr dirty="0" sz="1100" spc="-5" b="1">
                <a:latin typeface="Calibri"/>
                <a:cs typeface="Calibri"/>
              </a:rPr>
              <a:t> at</a:t>
            </a:r>
            <a:r>
              <a:rPr dirty="0" sz="1100" spc="5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the </a:t>
            </a:r>
            <a:r>
              <a:rPr dirty="0" sz="1100" spc="-5" b="1">
                <a:latin typeface="Calibri"/>
                <a:cs typeface="Calibri"/>
              </a:rPr>
              <a:t>end</a:t>
            </a:r>
            <a:r>
              <a:rPr dirty="0" sz="1100" spc="-10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of</a:t>
            </a:r>
            <a:r>
              <a:rPr dirty="0" sz="1100" b="1">
                <a:latin typeface="Calibri"/>
                <a:cs typeface="Calibri"/>
              </a:rPr>
              <a:t> the </a:t>
            </a:r>
            <a:r>
              <a:rPr dirty="0" sz="1100" spc="-5" b="1">
                <a:latin typeface="Calibri"/>
                <a:cs typeface="Calibri"/>
              </a:rPr>
              <a:t>course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>
                <a:latin typeface="Calibri"/>
                <a:cs typeface="Calibri"/>
              </a:rPr>
              <a:t>Debunking</a:t>
            </a:r>
            <a:r>
              <a:rPr dirty="0" sz="1100" spc="-4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grades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dirty="0" sz="1100" spc="-5" b="1">
                <a:latin typeface="Calibri"/>
                <a:cs typeface="Calibri"/>
              </a:rPr>
              <a:t>Q1:</a:t>
            </a:r>
            <a:r>
              <a:rPr dirty="0" sz="1100" b="1">
                <a:latin typeface="Calibri"/>
                <a:cs typeface="Calibri"/>
              </a:rPr>
              <a:t> In</a:t>
            </a:r>
            <a:r>
              <a:rPr dirty="0" sz="1100" spc="-15" b="1">
                <a:latin typeface="Calibri"/>
                <a:cs typeface="Calibri"/>
              </a:rPr>
              <a:t> </a:t>
            </a:r>
            <a:r>
              <a:rPr dirty="0" sz="1100" spc="-10" b="1">
                <a:latin typeface="Calibri"/>
                <a:cs typeface="Calibri"/>
              </a:rPr>
              <a:t>Italy</a:t>
            </a:r>
            <a:r>
              <a:rPr dirty="0" sz="1100" b="1">
                <a:latin typeface="Calibri"/>
                <a:cs typeface="Calibri"/>
              </a:rPr>
              <a:t> the</a:t>
            </a:r>
            <a:r>
              <a:rPr dirty="0" sz="1100" spc="-15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minimum</a:t>
            </a:r>
            <a:r>
              <a:rPr dirty="0" sz="1100" spc="-10" b="1">
                <a:latin typeface="Calibri"/>
                <a:cs typeface="Calibri"/>
              </a:rPr>
              <a:t> grade</a:t>
            </a:r>
            <a:r>
              <a:rPr dirty="0" sz="1100" spc="-5" b="1">
                <a:latin typeface="Calibri"/>
                <a:cs typeface="Calibri"/>
              </a:rPr>
              <a:t> to pass</a:t>
            </a:r>
            <a:r>
              <a:rPr dirty="0" sz="1100" b="1">
                <a:latin typeface="Calibri"/>
                <a:cs typeface="Calibri"/>
              </a:rPr>
              <a:t> an</a:t>
            </a:r>
            <a:r>
              <a:rPr dirty="0" sz="1100" spc="-10" b="1">
                <a:latin typeface="Calibri"/>
                <a:cs typeface="Calibri"/>
              </a:rPr>
              <a:t> exam</a:t>
            </a:r>
            <a:r>
              <a:rPr dirty="0" sz="1100" spc="-5" b="1">
                <a:latin typeface="Calibri"/>
                <a:cs typeface="Calibri"/>
              </a:rPr>
              <a:t> is</a:t>
            </a:r>
            <a:r>
              <a:rPr dirty="0" sz="1100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20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dirty="0" sz="1100" spc="-10">
                <a:latin typeface="Calibri"/>
                <a:cs typeface="Calibri"/>
              </a:rPr>
              <a:t>FALSE!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Grading</a:t>
            </a:r>
            <a:r>
              <a:rPr dirty="0" sz="1100" spc="-30" b="1">
                <a:latin typeface="Calibri"/>
                <a:cs typeface="Calibri"/>
              </a:rPr>
              <a:t> </a:t>
            </a:r>
            <a:r>
              <a:rPr dirty="0" sz="1100" spc="-15" b="1">
                <a:latin typeface="Calibri"/>
                <a:cs typeface="Calibri"/>
              </a:rPr>
              <a:t>system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4334"/>
            <a:ext cx="5912485" cy="8032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alibri"/>
                <a:cs typeface="Calibri"/>
              </a:rPr>
              <a:t>•Assessments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are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graded on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scale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from</a:t>
            </a:r>
            <a:r>
              <a:rPr dirty="0" sz="1100" spc="-5">
                <a:latin typeface="Calibri"/>
                <a:cs typeface="Calibri"/>
              </a:rPr>
              <a:t> 18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(min.) </a:t>
            </a:r>
            <a:r>
              <a:rPr dirty="0" sz="1100" spc="-10">
                <a:latin typeface="Calibri"/>
                <a:cs typeface="Calibri"/>
              </a:rPr>
              <a:t>to</a:t>
            </a:r>
            <a:r>
              <a:rPr dirty="0" sz="1100">
                <a:latin typeface="Calibri"/>
                <a:cs typeface="Calibri"/>
              </a:rPr>
              <a:t> 30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(max.)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points.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100" spc="-5">
                <a:latin typeface="Calibri"/>
                <a:cs typeface="Calibri"/>
              </a:rPr>
              <a:t>•Language </a:t>
            </a:r>
            <a:r>
              <a:rPr dirty="0" sz="1100" spc="-10">
                <a:latin typeface="Calibri"/>
                <a:cs typeface="Calibri"/>
              </a:rPr>
              <a:t>courses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 </a:t>
            </a:r>
            <a:r>
              <a:rPr dirty="0" sz="1100" spc="-5">
                <a:latin typeface="Calibri"/>
                <a:cs typeface="Calibri"/>
              </a:rPr>
              <a:t>laboratories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are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usually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graded</a:t>
            </a:r>
            <a:r>
              <a:rPr dirty="0" sz="1100">
                <a:latin typeface="Calibri"/>
                <a:cs typeface="Calibri"/>
              </a:rPr>
              <a:t> only with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“Pass”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(no </a:t>
            </a:r>
            <a:r>
              <a:rPr dirty="0" sz="1100" spc="-10">
                <a:latin typeface="Calibri"/>
                <a:cs typeface="Calibri"/>
              </a:rPr>
              <a:t>grade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awarded).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dirty="0" sz="1100" spc="-5">
                <a:latin typeface="Calibri"/>
                <a:cs typeface="Calibri"/>
              </a:rPr>
              <a:t>•If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your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performance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is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outstanding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you can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receive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30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cum</a:t>
            </a:r>
            <a:r>
              <a:rPr dirty="0" sz="1100" spc="-5">
                <a:latin typeface="Calibri"/>
                <a:cs typeface="Calibri"/>
              </a:rPr>
              <a:t> laude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100" spc="-5">
                <a:latin typeface="Calibri"/>
                <a:cs typeface="Calibri"/>
              </a:rPr>
              <a:t>•Failed </a:t>
            </a:r>
            <a:r>
              <a:rPr dirty="0" sz="1100" spc="-10">
                <a:latin typeface="Calibri"/>
                <a:cs typeface="Calibri"/>
              </a:rPr>
              <a:t>exams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do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not appear</a:t>
            </a:r>
            <a:r>
              <a:rPr dirty="0" sz="1100">
                <a:latin typeface="Calibri"/>
                <a:cs typeface="Calibri"/>
              </a:rPr>
              <a:t> on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your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final</a:t>
            </a:r>
            <a:r>
              <a:rPr dirty="0" sz="1100" spc="-5">
                <a:latin typeface="Calibri"/>
                <a:cs typeface="Calibri"/>
              </a:rPr>
              <a:t> transcript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>
                <a:latin typeface="Calibri"/>
                <a:cs typeface="Calibri"/>
              </a:rPr>
              <a:t>Debunking</a:t>
            </a:r>
            <a:r>
              <a:rPr dirty="0" sz="1100" spc="-4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exams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dirty="0" sz="1100" spc="-5" b="1">
                <a:latin typeface="Calibri"/>
                <a:cs typeface="Calibri"/>
              </a:rPr>
              <a:t>Q2: </a:t>
            </a:r>
            <a:r>
              <a:rPr dirty="0" sz="1100" b="1">
                <a:latin typeface="Calibri"/>
                <a:cs typeface="Calibri"/>
              </a:rPr>
              <a:t>In</a:t>
            </a:r>
            <a:r>
              <a:rPr dirty="0" sz="1100" spc="-15" b="1">
                <a:latin typeface="Calibri"/>
                <a:cs typeface="Calibri"/>
              </a:rPr>
              <a:t> </a:t>
            </a:r>
            <a:r>
              <a:rPr dirty="0" sz="1100" spc="-10" b="1">
                <a:latin typeface="Calibri"/>
                <a:cs typeface="Calibri"/>
              </a:rPr>
              <a:t>Italy </a:t>
            </a:r>
            <a:r>
              <a:rPr dirty="0" sz="1100" spc="-5" b="1">
                <a:latin typeface="Calibri"/>
                <a:cs typeface="Calibri"/>
              </a:rPr>
              <a:t>you can </a:t>
            </a:r>
            <a:r>
              <a:rPr dirty="0" sz="1100" spc="-10" b="1">
                <a:latin typeface="Calibri"/>
                <a:cs typeface="Calibri"/>
              </a:rPr>
              <a:t>reject</a:t>
            </a:r>
            <a:r>
              <a:rPr dirty="0" sz="1100" b="1">
                <a:latin typeface="Calibri"/>
                <a:cs typeface="Calibri"/>
              </a:rPr>
              <a:t> a</a:t>
            </a:r>
            <a:r>
              <a:rPr dirty="0" sz="1100" spc="-10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mark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100" spc="-5">
                <a:latin typeface="Calibri"/>
                <a:cs typeface="Calibri"/>
              </a:rPr>
              <a:t>TRUE!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100" spc="-5">
                <a:latin typeface="Calibri"/>
                <a:cs typeface="Calibri"/>
              </a:rPr>
              <a:t>•If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you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are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not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satisfied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by</a:t>
            </a:r>
            <a:r>
              <a:rPr dirty="0" sz="1100" spc="-5">
                <a:latin typeface="Calibri"/>
                <a:cs typeface="Calibri"/>
              </a:rPr>
              <a:t> your final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mark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you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can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decide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to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reject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mark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dirty="0" sz="1100" b="1">
                <a:latin typeface="Calibri"/>
                <a:cs typeface="Calibri"/>
              </a:rPr>
              <a:t>Q3:In</a:t>
            </a:r>
            <a:r>
              <a:rPr dirty="0" sz="1100" spc="-15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Italy</a:t>
            </a:r>
            <a:r>
              <a:rPr dirty="0" sz="1100" spc="-10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you can</a:t>
            </a:r>
            <a:r>
              <a:rPr dirty="0" sz="1100" b="1">
                <a:latin typeface="Calibri"/>
                <a:cs typeface="Calibri"/>
              </a:rPr>
              <a:t> </a:t>
            </a:r>
            <a:r>
              <a:rPr dirty="0" sz="1100" spc="-15" b="1">
                <a:latin typeface="Calibri"/>
                <a:cs typeface="Calibri"/>
              </a:rPr>
              <a:t>take</a:t>
            </a:r>
            <a:r>
              <a:rPr dirty="0" sz="1100" spc="-20" b="1">
                <a:latin typeface="Calibri"/>
                <a:cs typeface="Calibri"/>
              </a:rPr>
              <a:t> </a:t>
            </a:r>
            <a:r>
              <a:rPr dirty="0" sz="1100" spc="-10" b="1">
                <a:latin typeface="Calibri"/>
                <a:cs typeface="Calibri"/>
              </a:rPr>
              <a:t>exams</a:t>
            </a:r>
            <a:r>
              <a:rPr dirty="0" sz="1100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only once </a:t>
            </a:r>
            <a:r>
              <a:rPr dirty="0" sz="1100" b="1">
                <a:latin typeface="Calibri"/>
                <a:cs typeface="Calibri"/>
              </a:rPr>
              <a:t>How</a:t>
            </a:r>
            <a:r>
              <a:rPr dirty="0" sz="1100" spc="5" b="1">
                <a:latin typeface="Calibri"/>
                <a:cs typeface="Calibri"/>
              </a:rPr>
              <a:t> </a:t>
            </a:r>
            <a:r>
              <a:rPr dirty="0" sz="1100" spc="-10" b="1">
                <a:latin typeface="Calibri"/>
                <a:cs typeface="Calibri"/>
              </a:rPr>
              <a:t>many</a:t>
            </a:r>
            <a:r>
              <a:rPr dirty="0" sz="1100" spc="-20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times</a:t>
            </a:r>
            <a:r>
              <a:rPr dirty="0" sz="1100" spc="5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can</a:t>
            </a:r>
            <a:r>
              <a:rPr dirty="0" sz="1100" spc="-15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you </a:t>
            </a:r>
            <a:r>
              <a:rPr dirty="0" sz="1100" spc="-15" b="1">
                <a:latin typeface="Calibri"/>
                <a:cs typeface="Calibri"/>
              </a:rPr>
              <a:t>take</a:t>
            </a:r>
            <a:r>
              <a:rPr dirty="0" sz="1100" b="1">
                <a:latin typeface="Calibri"/>
                <a:cs typeface="Calibri"/>
              </a:rPr>
              <a:t> an</a:t>
            </a:r>
            <a:r>
              <a:rPr dirty="0" sz="1100" spc="-10" b="1">
                <a:latin typeface="Calibri"/>
                <a:cs typeface="Calibri"/>
              </a:rPr>
              <a:t> exam?</a:t>
            </a:r>
            <a:endParaRPr sz="1100">
              <a:latin typeface="Calibri"/>
              <a:cs typeface="Calibri"/>
            </a:endParaRPr>
          </a:p>
          <a:p>
            <a:pPr marL="12700" marR="115570">
              <a:lnSpc>
                <a:spcPct val="110000"/>
              </a:lnSpc>
              <a:spcBef>
                <a:spcPts val="795"/>
              </a:spcBef>
            </a:pPr>
            <a:r>
              <a:rPr dirty="0" sz="1100" spc="-10">
                <a:latin typeface="Calibri"/>
                <a:cs typeface="Calibri"/>
              </a:rPr>
              <a:t>•Potentially</a:t>
            </a:r>
            <a:r>
              <a:rPr dirty="0" sz="1100" spc="-5">
                <a:latin typeface="Calibri"/>
                <a:cs typeface="Calibri"/>
              </a:rPr>
              <a:t> you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can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retake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it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as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many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times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as</a:t>
            </a:r>
            <a:r>
              <a:rPr dirty="0" sz="1100" spc="-5">
                <a:latin typeface="Calibri"/>
                <a:cs typeface="Calibri"/>
              </a:rPr>
              <a:t> you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want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but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as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exchange</a:t>
            </a:r>
            <a:r>
              <a:rPr dirty="0" sz="1100" spc="-5">
                <a:latin typeface="Calibri"/>
                <a:cs typeface="Calibri"/>
              </a:rPr>
              <a:t> student </a:t>
            </a:r>
            <a:r>
              <a:rPr dirty="0" sz="1100">
                <a:latin typeface="Calibri"/>
                <a:cs typeface="Calibri"/>
              </a:rPr>
              <a:t>this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limited by </a:t>
            </a:r>
            <a:r>
              <a:rPr dirty="0" sz="1100">
                <a:latin typeface="Calibri"/>
                <a:cs typeface="Calibri"/>
              </a:rPr>
              <a:t>the </a:t>
            </a:r>
            <a:r>
              <a:rPr dirty="0" sz="1100" spc="-229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period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your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mobility.</a:t>
            </a:r>
            <a:endParaRPr sz="1100">
              <a:latin typeface="Calibri"/>
              <a:cs typeface="Calibri"/>
            </a:endParaRPr>
          </a:p>
          <a:p>
            <a:pPr marL="12700" marR="208279">
              <a:lnSpc>
                <a:spcPct val="110000"/>
              </a:lnSpc>
              <a:spcBef>
                <a:spcPts val="790"/>
              </a:spcBef>
            </a:pPr>
            <a:r>
              <a:rPr dirty="0" sz="1100" spc="-5">
                <a:latin typeface="Calibri"/>
                <a:cs typeface="Calibri"/>
              </a:rPr>
              <a:t>•During</a:t>
            </a:r>
            <a:r>
              <a:rPr dirty="0" sz="1100">
                <a:latin typeface="Calibri"/>
                <a:cs typeface="Calibri"/>
              </a:rPr>
              <a:t> the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exam</a:t>
            </a:r>
            <a:r>
              <a:rPr dirty="0" sz="1100" spc="-5">
                <a:latin typeface="Calibri"/>
                <a:cs typeface="Calibri"/>
              </a:rPr>
              <a:t> session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professors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fix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at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least two/three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different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dates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for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final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exam: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 </a:t>
            </a:r>
            <a:r>
              <a:rPr dirty="0" sz="1100" spc="-5">
                <a:latin typeface="Calibri"/>
                <a:cs typeface="Calibri"/>
              </a:rPr>
              <a:t>can </a:t>
            </a:r>
            <a:r>
              <a:rPr dirty="0" sz="1100" spc="-229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choose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which </a:t>
            </a:r>
            <a:r>
              <a:rPr dirty="0" sz="1100" spc="-10">
                <a:latin typeface="Calibri"/>
                <a:cs typeface="Calibri"/>
              </a:rPr>
              <a:t>date </a:t>
            </a:r>
            <a:r>
              <a:rPr dirty="0" sz="1100" spc="-5">
                <a:latin typeface="Calibri"/>
                <a:cs typeface="Calibri"/>
              </a:rPr>
              <a:t>you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want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to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take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it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organize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your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study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time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accordingly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dirty="0" sz="1100" spc="-5">
                <a:latin typeface="Calibri"/>
                <a:cs typeface="Calibri"/>
              </a:rPr>
              <a:t>•The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same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exam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can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be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retaken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within</a:t>
            </a:r>
            <a:r>
              <a:rPr dirty="0" sz="1100">
                <a:latin typeface="Calibri"/>
                <a:cs typeface="Calibri"/>
              </a:rPr>
              <a:t> the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same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exam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session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(but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always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check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with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 </a:t>
            </a:r>
            <a:r>
              <a:rPr dirty="0" sz="1100" spc="-10">
                <a:latin typeface="Calibri"/>
                <a:cs typeface="Calibri"/>
              </a:rPr>
              <a:t>professor!)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-10">
                <a:latin typeface="Calibri"/>
                <a:cs typeface="Calibri"/>
              </a:rPr>
              <a:t>FALSE!</a:t>
            </a:r>
            <a:endParaRPr sz="1100">
              <a:latin typeface="Calibri"/>
              <a:cs typeface="Calibri"/>
            </a:endParaRPr>
          </a:p>
          <a:p>
            <a:pPr marL="12700" marR="91440">
              <a:lnSpc>
                <a:spcPct val="110000"/>
              </a:lnSpc>
              <a:spcBef>
                <a:spcPts val="800"/>
              </a:spcBef>
            </a:pPr>
            <a:r>
              <a:rPr dirty="0" sz="1100">
                <a:latin typeface="Calibri"/>
                <a:cs typeface="Calibri"/>
              </a:rPr>
              <a:t>Debunking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exams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Q4</a:t>
            </a:r>
            <a:r>
              <a:rPr dirty="0" sz="1100" spc="-5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:</a:t>
            </a:r>
            <a:r>
              <a:rPr dirty="0" sz="1100" spc="5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In</a:t>
            </a:r>
            <a:r>
              <a:rPr dirty="0" sz="1100" spc="-10" b="1">
                <a:latin typeface="Calibri"/>
                <a:cs typeface="Calibri"/>
              </a:rPr>
              <a:t> Italy </a:t>
            </a:r>
            <a:r>
              <a:rPr dirty="0" sz="1100" spc="-5" b="1">
                <a:latin typeface="Calibri"/>
                <a:cs typeface="Calibri"/>
              </a:rPr>
              <a:t>you</a:t>
            </a:r>
            <a:r>
              <a:rPr dirty="0" sz="1100" b="1">
                <a:latin typeface="Calibri"/>
                <a:cs typeface="Calibri"/>
              </a:rPr>
              <a:t> </a:t>
            </a:r>
            <a:r>
              <a:rPr dirty="0" sz="1100" spc="-10" b="1">
                <a:latin typeface="Calibri"/>
                <a:cs typeface="Calibri"/>
              </a:rPr>
              <a:t>have</a:t>
            </a:r>
            <a:r>
              <a:rPr dirty="0" sz="1100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only to</a:t>
            </a:r>
            <a:r>
              <a:rPr dirty="0" sz="1100" b="1">
                <a:latin typeface="Calibri"/>
                <a:cs typeface="Calibri"/>
              </a:rPr>
              <a:t> </a:t>
            </a:r>
            <a:r>
              <a:rPr dirty="0" sz="1100" spc="-15" b="1">
                <a:latin typeface="Calibri"/>
                <a:cs typeface="Calibri"/>
              </a:rPr>
              <a:t>attend</a:t>
            </a:r>
            <a:r>
              <a:rPr dirty="0" sz="1100" spc="-5" b="1">
                <a:latin typeface="Calibri"/>
                <a:cs typeface="Calibri"/>
              </a:rPr>
              <a:t> classes </a:t>
            </a:r>
            <a:r>
              <a:rPr dirty="0" sz="1100" b="1">
                <a:latin typeface="Calibri"/>
                <a:cs typeface="Calibri"/>
              </a:rPr>
              <a:t>in </a:t>
            </a:r>
            <a:r>
              <a:rPr dirty="0" sz="1100" spc="-5" b="1">
                <a:latin typeface="Calibri"/>
                <a:cs typeface="Calibri"/>
              </a:rPr>
              <a:t>order to</a:t>
            </a:r>
            <a:r>
              <a:rPr dirty="0" sz="1100" b="1">
                <a:latin typeface="Calibri"/>
                <a:cs typeface="Calibri"/>
              </a:rPr>
              <a:t> </a:t>
            </a:r>
            <a:r>
              <a:rPr dirty="0" sz="1100" spc="-15" b="1">
                <a:latin typeface="Calibri"/>
                <a:cs typeface="Calibri"/>
              </a:rPr>
              <a:t>take</a:t>
            </a:r>
            <a:r>
              <a:rPr dirty="0" sz="1100" spc="-5" b="1">
                <a:latin typeface="Calibri"/>
                <a:cs typeface="Calibri"/>
              </a:rPr>
              <a:t> the</a:t>
            </a:r>
            <a:r>
              <a:rPr dirty="0" sz="1100" b="1">
                <a:latin typeface="Calibri"/>
                <a:cs typeface="Calibri"/>
              </a:rPr>
              <a:t> </a:t>
            </a:r>
            <a:r>
              <a:rPr dirty="0" sz="1100" spc="-10" b="1">
                <a:latin typeface="Calibri"/>
                <a:cs typeface="Calibri"/>
              </a:rPr>
              <a:t>exam</a:t>
            </a:r>
            <a:r>
              <a:rPr dirty="0" sz="1100" spc="-5" b="1">
                <a:latin typeface="Calibri"/>
                <a:cs typeface="Calibri"/>
              </a:rPr>
              <a:t> at</a:t>
            </a:r>
            <a:r>
              <a:rPr dirty="0" sz="1100" spc="5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the </a:t>
            </a:r>
            <a:r>
              <a:rPr dirty="0" sz="1100" spc="-5" b="1">
                <a:latin typeface="Calibri"/>
                <a:cs typeface="Calibri"/>
              </a:rPr>
              <a:t>end of </a:t>
            </a:r>
            <a:r>
              <a:rPr dirty="0" sz="1100" spc="-229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the</a:t>
            </a:r>
            <a:r>
              <a:rPr dirty="0" sz="1100" spc="-10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course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100" spc="-10">
                <a:latin typeface="Calibri"/>
                <a:cs typeface="Calibri"/>
              </a:rPr>
              <a:t>FALSE!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100" spc="-5">
                <a:latin typeface="Calibri"/>
                <a:cs typeface="Calibri"/>
              </a:rPr>
              <a:t>•Since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you can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retake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exams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many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times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it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crucial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that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you enroll</a:t>
            </a:r>
            <a:r>
              <a:rPr dirty="0" sz="1100" spc="-10">
                <a:latin typeface="Calibri"/>
                <a:cs typeface="Calibri"/>
              </a:rPr>
              <a:t> for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exams</a:t>
            </a:r>
            <a:endParaRPr sz="1100">
              <a:latin typeface="Calibri"/>
              <a:cs typeface="Calibri"/>
            </a:endParaRPr>
          </a:p>
          <a:p>
            <a:pPr marL="12700" marR="410845">
              <a:lnSpc>
                <a:spcPct val="110000"/>
              </a:lnSpc>
              <a:spcBef>
                <a:spcPts val="805"/>
              </a:spcBef>
              <a:buSzPct val="90909"/>
              <a:buChar char="•"/>
              <a:tabLst>
                <a:tab pos="83185" algn="l"/>
              </a:tabLst>
            </a:pPr>
            <a:r>
              <a:rPr dirty="0" sz="1100" spc="-15">
                <a:latin typeface="Calibri"/>
                <a:cs typeface="Calibri"/>
              </a:rPr>
              <a:t>At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the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end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 </a:t>
            </a:r>
            <a:r>
              <a:rPr dirty="0" sz="1100" spc="-5">
                <a:latin typeface="Calibri"/>
                <a:cs typeface="Calibri"/>
              </a:rPr>
              <a:t>classes </a:t>
            </a:r>
            <a:r>
              <a:rPr dirty="0" sz="1100">
                <a:latin typeface="Calibri"/>
                <a:cs typeface="Calibri"/>
              </a:rPr>
              <a:t>period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it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will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open </a:t>
            </a:r>
            <a:r>
              <a:rPr dirty="0" sz="1100" spc="-5">
                <a:latin typeface="Calibri"/>
                <a:cs typeface="Calibri"/>
              </a:rPr>
              <a:t>up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window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to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enroll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for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exams.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It</a:t>
            </a:r>
            <a:r>
              <a:rPr dirty="0" sz="1100" spc="-10">
                <a:latin typeface="Calibri"/>
                <a:cs typeface="Calibri"/>
              </a:rPr>
              <a:t> is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important you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remember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to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do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it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even</a:t>
            </a:r>
            <a:r>
              <a:rPr dirty="0" sz="1100">
                <a:latin typeface="Calibri"/>
                <a:cs typeface="Calibri"/>
              </a:rPr>
              <a:t> if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the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professor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has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asked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you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to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hand </a:t>
            </a:r>
            <a:r>
              <a:rPr dirty="0" sz="1100">
                <a:latin typeface="Calibri"/>
                <a:cs typeface="Calibri"/>
              </a:rPr>
              <a:t>in a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paper.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100" spc="-5">
                <a:latin typeface="Calibri"/>
                <a:cs typeface="Calibri"/>
              </a:rPr>
              <a:t>•If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you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do</a:t>
            </a:r>
            <a:r>
              <a:rPr dirty="0" sz="1100">
                <a:latin typeface="Calibri"/>
                <a:cs typeface="Calibri"/>
              </a:rPr>
              <a:t> not</a:t>
            </a:r>
            <a:r>
              <a:rPr dirty="0" sz="1100" spc="-5">
                <a:latin typeface="Calibri"/>
                <a:cs typeface="Calibri"/>
              </a:rPr>
              <a:t> enroll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for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exams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grades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cannot be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registered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your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transcript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records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 marL="12700" marR="5080">
              <a:lnSpc>
                <a:spcPct val="109700"/>
              </a:lnSpc>
            </a:pPr>
            <a:r>
              <a:rPr dirty="0" sz="1100" spc="-5">
                <a:latin typeface="Calibri"/>
                <a:cs typeface="Calibri"/>
              </a:rPr>
              <a:t>Italian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degrees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courses: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navigating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Esse3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infos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-10" b="1">
                <a:latin typeface="Calibri"/>
                <a:cs typeface="Calibri"/>
              </a:rPr>
              <a:t>Undergraduate/Bachelor</a:t>
            </a:r>
            <a:r>
              <a:rPr dirty="0" sz="1100" spc="-5" b="1">
                <a:latin typeface="Calibri"/>
                <a:cs typeface="Calibri"/>
              </a:rPr>
              <a:t> Degree:</a:t>
            </a:r>
            <a:r>
              <a:rPr dirty="0" sz="1100" spc="5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3</a:t>
            </a:r>
            <a:r>
              <a:rPr dirty="0" sz="1100" spc="5" b="1">
                <a:latin typeface="Calibri"/>
                <a:cs typeface="Calibri"/>
              </a:rPr>
              <a:t> </a:t>
            </a:r>
            <a:r>
              <a:rPr dirty="0" sz="1100" spc="-10" b="1">
                <a:latin typeface="Calibri"/>
                <a:cs typeface="Calibri"/>
              </a:rPr>
              <a:t>years</a:t>
            </a:r>
            <a:r>
              <a:rPr dirty="0" sz="1100" spc="-5" b="1">
                <a:latin typeface="Calibri"/>
                <a:cs typeface="Calibri"/>
              </a:rPr>
              <a:t> (Corso</a:t>
            </a:r>
            <a:r>
              <a:rPr dirty="0" sz="1100" spc="5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di </a:t>
            </a:r>
            <a:r>
              <a:rPr dirty="0" sz="1100" spc="5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laurea)</a:t>
            </a:r>
            <a:r>
              <a:rPr dirty="0" sz="1100" b="1">
                <a:latin typeface="Calibri"/>
                <a:cs typeface="Calibri"/>
              </a:rPr>
              <a:t> </a:t>
            </a:r>
            <a:r>
              <a:rPr dirty="0" sz="1100" spc="-10" b="1">
                <a:latin typeface="Calibri"/>
                <a:cs typeface="Calibri"/>
              </a:rPr>
              <a:t>Graduate/Master</a:t>
            </a:r>
            <a:r>
              <a:rPr dirty="0" sz="1100" spc="-15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Degree:</a:t>
            </a:r>
            <a:r>
              <a:rPr dirty="0" sz="1100" b="1">
                <a:latin typeface="Calibri"/>
                <a:cs typeface="Calibri"/>
              </a:rPr>
              <a:t> 2 </a:t>
            </a:r>
            <a:r>
              <a:rPr dirty="0" sz="1100" spc="-10" b="1">
                <a:latin typeface="Calibri"/>
                <a:cs typeface="Calibri"/>
              </a:rPr>
              <a:t>years</a:t>
            </a:r>
            <a:r>
              <a:rPr dirty="0" sz="1100" spc="5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(Corso</a:t>
            </a:r>
            <a:r>
              <a:rPr dirty="0" sz="1100" b="1">
                <a:latin typeface="Calibri"/>
                <a:cs typeface="Calibri"/>
              </a:rPr>
              <a:t> di</a:t>
            </a:r>
            <a:r>
              <a:rPr dirty="0" sz="1100" spc="-5" b="1">
                <a:latin typeface="Calibri"/>
                <a:cs typeface="Calibri"/>
              </a:rPr>
              <a:t> laurea</a:t>
            </a:r>
            <a:r>
              <a:rPr dirty="0" sz="1100" b="1">
                <a:latin typeface="Calibri"/>
                <a:cs typeface="Calibri"/>
              </a:rPr>
              <a:t> </a:t>
            </a:r>
            <a:r>
              <a:rPr dirty="0" sz="1100" spc="-10" b="1">
                <a:latin typeface="Calibri"/>
                <a:cs typeface="Calibri"/>
              </a:rPr>
              <a:t>Magistrale)</a:t>
            </a:r>
            <a:r>
              <a:rPr dirty="0" sz="1100" spc="-5" b="1">
                <a:latin typeface="Calibri"/>
                <a:cs typeface="Calibri"/>
              </a:rPr>
              <a:t> </a:t>
            </a:r>
            <a:r>
              <a:rPr dirty="0" sz="1100" spc="-15" b="1">
                <a:latin typeface="Calibri"/>
                <a:cs typeface="Calibri"/>
              </a:rPr>
              <a:t>Integrated</a:t>
            </a:r>
            <a:r>
              <a:rPr dirty="0" sz="1100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Master</a:t>
            </a:r>
            <a:r>
              <a:rPr dirty="0" sz="1100" spc="5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Degree:</a:t>
            </a:r>
            <a:r>
              <a:rPr dirty="0" sz="1100" b="1">
                <a:latin typeface="Calibri"/>
                <a:cs typeface="Calibri"/>
              </a:rPr>
              <a:t> 5 </a:t>
            </a:r>
            <a:r>
              <a:rPr dirty="0" sz="1100" spc="5" b="1">
                <a:latin typeface="Calibri"/>
                <a:cs typeface="Calibri"/>
              </a:rPr>
              <a:t> </a:t>
            </a:r>
            <a:r>
              <a:rPr dirty="0" sz="1100" spc="-10" b="1">
                <a:latin typeface="Calibri"/>
                <a:cs typeface="Calibri"/>
              </a:rPr>
              <a:t>years</a:t>
            </a:r>
            <a:r>
              <a:rPr dirty="0" sz="1100" spc="-5" b="1">
                <a:latin typeface="Calibri"/>
                <a:cs typeface="Calibri"/>
              </a:rPr>
              <a:t> (Corso</a:t>
            </a:r>
            <a:r>
              <a:rPr dirty="0" sz="1100" b="1">
                <a:latin typeface="Calibri"/>
                <a:cs typeface="Calibri"/>
              </a:rPr>
              <a:t> di</a:t>
            </a:r>
            <a:r>
              <a:rPr dirty="0" sz="1100" spc="-5" b="1">
                <a:latin typeface="Calibri"/>
                <a:cs typeface="Calibri"/>
              </a:rPr>
              <a:t> laurea</a:t>
            </a:r>
            <a:r>
              <a:rPr dirty="0" sz="1100" spc="5" b="1">
                <a:latin typeface="Calibri"/>
                <a:cs typeface="Calibri"/>
              </a:rPr>
              <a:t> </a:t>
            </a:r>
            <a:r>
              <a:rPr dirty="0" sz="1100" spc="-10" b="1">
                <a:latin typeface="Calibri"/>
                <a:cs typeface="Calibri"/>
              </a:rPr>
              <a:t>Magistrale</a:t>
            </a:r>
            <a:r>
              <a:rPr dirty="0" sz="1100" b="1">
                <a:latin typeface="Calibri"/>
                <a:cs typeface="Calibri"/>
              </a:rPr>
              <a:t> a</a:t>
            </a:r>
            <a:r>
              <a:rPr dirty="0" sz="1100" spc="5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ciclo</a:t>
            </a:r>
            <a:r>
              <a:rPr dirty="0" sz="1100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unico)</a:t>
            </a:r>
            <a:r>
              <a:rPr dirty="0" sz="1100" spc="30" b="1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Pay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attention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to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 </a:t>
            </a:r>
            <a:r>
              <a:rPr dirty="0" sz="1100" spc="-5" b="1">
                <a:latin typeface="Calibri"/>
                <a:cs typeface="Calibri"/>
              </a:rPr>
              <a:t>course</a:t>
            </a:r>
            <a:r>
              <a:rPr dirty="0" sz="1100" spc="-10" b="1">
                <a:latin typeface="Calibri"/>
                <a:cs typeface="Calibri"/>
              </a:rPr>
              <a:t> level</a:t>
            </a:r>
            <a:r>
              <a:rPr dirty="0" sz="1100" spc="5" b="1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when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you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search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for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it 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 </a:t>
            </a:r>
            <a:r>
              <a:rPr dirty="0" sz="1100" spc="-5">
                <a:latin typeface="Calibri"/>
                <a:cs typeface="Calibri"/>
              </a:rPr>
              <a:t>Esse3: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Bachelor’s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level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students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cannot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attend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Master’s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level </a:t>
            </a:r>
            <a:r>
              <a:rPr dirty="0" sz="1100" spc="-10">
                <a:latin typeface="Calibri"/>
                <a:cs typeface="Calibri"/>
              </a:rPr>
              <a:t>courses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(there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are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some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exceptions</a:t>
            </a:r>
            <a:r>
              <a:rPr dirty="0" sz="1100" spc="-5">
                <a:latin typeface="Calibri"/>
                <a:cs typeface="Calibri"/>
              </a:rPr>
              <a:t> you </a:t>
            </a:r>
            <a:r>
              <a:rPr dirty="0" sz="1100" spc="-229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can </a:t>
            </a:r>
            <a:r>
              <a:rPr dirty="0" sz="1100">
                <a:latin typeface="Calibri"/>
                <a:cs typeface="Calibri"/>
              </a:rPr>
              <a:t>check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with</a:t>
            </a:r>
            <a:r>
              <a:rPr dirty="0" sz="1100" spc="-5">
                <a:latin typeface="Calibri"/>
                <a:cs typeface="Calibri"/>
              </a:rPr>
              <a:t> your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Mobility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Office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referent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if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this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</a:t>
            </a:r>
            <a:r>
              <a:rPr dirty="0" sz="1100" spc="-5">
                <a:latin typeface="Calibri"/>
                <a:cs typeface="Calibri"/>
              </a:rPr>
              <a:t> the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case) </a:t>
            </a:r>
            <a:r>
              <a:rPr dirty="0" sz="1100">
                <a:latin typeface="Calibri"/>
                <a:cs typeface="Calibri"/>
              </a:rPr>
              <a:t>If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you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are</a:t>
            </a:r>
            <a:r>
              <a:rPr dirty="0" sz="1100" spc="-5">
                <a:latin typeface="Calibri"/>
                <a:cs typeface="Calibri"/>
              </a:rPr>
              <a:t> taking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courses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 a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Integrated </a:t>
            </a:r>
            <a:r>
              <a:rPr dirty="0" sz="1100" spc="-5">
                <a:latin typeface="Calibri"/>
                <a:cs typeface="Calibri"/>
              </a:rPr>
              <a:t> Master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degree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please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pay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attention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to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5">
                <a:latin typeface="Calibri"/>
                <a:cs typeface="Calibri"/>
              </a:rPr>
              <a:t> year</a:t>
            </a:r>
            <a:r>
              <a:rPr dirty="0" sz="1100">
                <a:latin typeface="Calibri"/>
                <a:cs typeface="Calibri"/>
              </a:rPr>
              <a:t> in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which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course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offered: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late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years </a:t>
            </a:r>
            <a:r>
              <a:rPr dirty="0" sz="1100">
                <a:latin typeface="Calibri"/>
                <a:cs typeface="Calibri"/>
              </a:rPr>
              <a:t>(4th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5th) 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courses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have </a:t>
            </a:r>
            <a:r>
              <a:rPr dirty="0" sz="1100" spc="-5">
                <a:latin typeface="Calibri"/>
                <a:cs typeface="Calibri"/>
              </a:rPr>
              <a:t>to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be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considered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as</a:t>
            </a:r>
            <a:r>
              <a:rPr dirty="0" sz="1100" spc="-10">
                <a:latin typeface="Calibri"/>
                <a:cs typeface="Calibri"/>
              </a:rPr>
              <a:t> Master’s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level</a:t>
            </a:r>
            <a:r>
              <a:rPr dirty="0" sz="1100">
                <a:latin typeface="Calibri"/>
                <a:cs typeface="Calibri"/>
              </a:rPr>
              <a:t> if in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your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University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system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this </a:t>
            </a:r>
            <a:r>
              <a:rPr dirty="0" sz="1100" spc="-10">
                <a:latin typeface="Calibri"/>
                <a:cs typeface="Calibri"/>
              </a:rPr>
              <a:t>is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case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4334"/>
            <a:ext cx="3715385" cy="765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alibri"/>
                <a:cs typeface="Calibri"/>
              </a:rPr>
              <a:t>Italian degrees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courses: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navigating</a:t>
            </a:r>
            <a:r>
              <a:rPr dirty="0" sz="1100" spc="-5">
                <a:latin typeface="Calibri"/>
                <a:cs typeface="Calibri"/>
              </a:rPr>
              <a:t> Esse3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infos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100" spc="-5">
                <a:latin typeface="Calibri"/>
                <a:cs typeface="Calibri"/>
              </a:rPr>
              <a:t>•1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CFU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means </a:t>
            </a:r>
            <a:r>
              <a:rPr dirty="0" sz="1100" spc="-10">
                <a:latin typeface="Calibri"/>
                <a:cs typeface="Calibri"/>
              </a:rPr>
              <a:t>“university</a:t>
            </a:r>
            <a:r>
              <a:rPr dirty="0" sz="1100">
                <a:latin typeface="Calibri"/>
                <a:cs typeface="Calibri"/>
              </a:rPr>
              <a:t> credit”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dirty="0" sz="1100" spc="-5">
                <a:latin typeface="Calibri"/>
                <a:cs typeface="Calibri"/>
              </a:rPr>
              <a:t>•1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CFU=1 ECTS=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25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hours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total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work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(class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time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+ </a:t>
            </a:r>
            <a:r>
              <a:rPr dirty="0" sz="1100" spc="-5">
                <a:latin typeface="Calibri"/>
                <a:cs typeface="Calibri"/>
              </a:rPr>
              <a:t>personal study)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Fariha Al Ferdous</dc:creator>
  <dcterms:created xsi:type="dcterms:W3CDTF">2024-10-03T14:38:48Z</dcterms:created>
  <dcterms:modified xsi:type="dcterms:W3CDTF">2024-10-03T14:38:48Z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2024-10-03T00:00:00Z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2024-10-03T00:00:00Z</vt:filetime>
  </property>
</Properties>
</file>