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292" r:id="rId5"/>
    <p:sldId id="275" r:id="rId6"/>
    <p:sldId id="276" r:id="rId7"/>
    <p:sldId id="306" r:id="rId8"/>
    <p:sldId id="298" r:id="rId9"/>
    <p:sldId id="283" r:id="rId10"/>
    <p:sldId id="296" r:id="rId11"/>
    <p:sldId id="300" r:id="rId12"/>
    <p:sldId id="301" r:id="rId13"/>
    <p:sldId id="302" r:id="rId14"/>
    <p:sldId id="278" r:id="rId15"/>
    <p:sldId id="279" r:id="rId16"/>
    <p:sldId id="303" r:id="rId17"/>
    <p:sldId id="281" r:id="rId18"/>
    <p:sldId id="282" r:id="rId19"/>
    <p:sldId id="304" r:id="rId20"/>
    <p:sldId id="294" r:id="rId21"/>
    <p:sldId id="288" r:id="rId22"/>
    <p:sldId id="289"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971" autoAdjust="0"/>
    <p:restoredTop sz="95634"/>
  </p:normalViewPr>
  <p:slideViewPr>
    <p:cSldViewPr snapToGrid="0" showGuides="1">
      <p:cViewPr varScale="1">
        <p:scale>
          <a:sx n="82" d="100"/>
          <a:sy n="82" d="100"/>
        </p:scale>
        <p:origin x="78" y="660"/>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Series 3</c:v>
                </c:pt>
              </c:strCache>
            </c:strRef>
          </c:tx>
          <c:spPr>
            <a:solidFill>
              <a:srgbClr val="AEC2D8"/>
            </a:solidFill>
            <a:ln>
              <a:noFill/>
            </a:ln>
            <a:effectLst/>
          </c:spPr>
          <c:invertIfNegative val="0"/>
          <c:cat>
            <c:strRef>
              <c:f>Sheet1!$A$2:$A$5</c:f>
              <c:strCache>
                <c:ptCount val="4"/>
                <c:pt idx="0">
                  <c:v>Q4</c:v>
                </c:pt>
                <c:pt idx="1">
                  <c:v>Q3</c:v>
                </c:pt>
                <c:pt idx="2">
                  <c:v>Q2</c:v>
                </c:pt>
                <c:pt idx="3">
                  <c:v>Q1</c:v>
                </c:pt>
              </c:strCache>
            </c:strRef>
          </c:cat>
          <c:val>
            <c:numRef>
              <c:f>Sheet1!$B$2:$B$5</c:f>
              <c:numCache>
                <c:formatCode>General</c:formatCode>
                <c:ptCount val="4"/>
                <c:pt idx="0">
                  <c:v>4.5</c:v>
                </c:pt>
                <c:pt idx="1">
                  <c:v>3.5</c:v>
                </c:pt>
                <c:pt idx="2">
                  <c:v>2.5</c:v>
                </c:pt>
                <c:pt idx="3">
                  <c:v>4.3</c:v>
                </c:pt>
              </c:numCache>
            </c:numRef>
          </c:val>
          <c:extLst xmlns:c16r2="http://schemas.microsoft.com/office/drawing/2015/06/chart">
            <c:ext xmlns:c16="http://schemas.microsoft.com/office/drawing/2014/chart" uri="{C3380CC4-5D6E-409C-BE32-E72D297353CC}">
              <c16:uniqueId val="{00000000-8074-43DF-85DD-F0A10967E889}"/>
            </c:ext>
          </c:extLst>
        </c:ser>
        <c:ser>
          <c:idx val="1"/>
          <c:order val="1"/>
          <c:tx>
            <c:strRef>
              <c:f>Sheet1!$C$1</c:f>
              <c:strCache>
                <c:ptCount val="1"/>
                <c:pt idx="0">
                  <c:v>Series 2</c:v>
                </c:pt>
              </c:strCache>
            </c:strRef>
          </c:tx>
          <c:spPr>
            <a:solidFill>
              <a:srgbClr val="D84400"/>
            </a:solidFill>
            <a:ln>
              <a:noFill/>
            </a:ln>
            <a:effectLst/>
          </c:spPr>
          <c:invertIfNegative val="0"/>
          <c:cat>
            <c:strRef>
              <c:f>Sheet1!$A$2:$A$5</c:f>
              <c:strCache>
                <c:ptCount val="4"/>
                <c:pt idx="0">
                  <c:v>Q4</c:v>
                </c:pt>
                <c:pt idx="1">
                  <c:v>Q3</c:v>
                </c:pt>
                <c:pt idx="2">
                  <c:v>Q2</c:v>
                </c:pt>
                <c:pt idx="3">
                  <c:v>Q1</c:v>
                </c:pt>
              </c:strCache>
            </c:strRef>
          </c:cat>
          <c:val>
            <c:numRef>
              <c:f>Sheet1!$C$2:$C$5</c:f>
              <c:numCache>
                <c:formatCode>General</c:formatCode>
                <c:ptCount val="4"/>
                <c:pt idx="0">
                  <c:v>2.8</c:v>
                </c:pt>
                <c:pt idx="1">
                  <c:v>1.8</c:v>
                </c:pt>
                <c:pt idx="2">
                  <c:v>4.4000000000000004</c:v>
                </c:pt>
                <c:pt idx="3">
                  <c:v>2.4</c:v>
                </c:pt>
              </c:numCache>
            </c:numRef>
          </c:val>
          <c:extLst xmlns:c16r2="http://schemas.microsoft.com/office/drawing/2015/06/chart">
            <c:ext xmlns:c16="http://schemas.microsoft.com/office/drawing/2014/chart" uri="{C3380CC4-5D6E-409C-BE32-E72D297353CC}">
              <c16:uniqueId val="{00000001-8074-43DF-85DD-F0A10967E889}"/>
            </c:ext>
          </c:extLst>
        </c:ser>
        <c:ser>
          <c:idx val="2"/>
          <c:order val="2"/>
          <c:tx>
            <c:strRef>
              <c:f>Sheet1!$D$1</c:f>
              <c:strCache>
                <c:ptCount val="1"/>
                <c:pt idx="0">
                  <c:v>Series 1</c:v>
                </c:pt>
              </c:strCache>
            </c:strRef>
          </c:tx>
          <c:spPr>
            <a:solidFill>
              <a:srgbClr val="44678D"/>
            </a:solidFill>
            <a:ln>
              <a:noFill/>
            </a:ln>
            <a:effectLst/>
          </c:spPr>
          <c:invertIfNegative val="0"/>
          <c:cat>
            <c:strRef>
              <c:f>Sheet1!$A$2:$A$5</c:f>
              <c:strCache>
                <c:ptCount val="4"/>
                <c:pt idx="0">
                  <c:v>Q4</c:v>
                </c:pt>
                <c:pt idx="1">
                  <c:v>Q3</c:v>
                </c:pt>
                <c:pt idx="2">
                  <c:v>Q2</c:v>
                </c:pt>
                <c:pt idx="3">
                  <c:v>Q1</c:v>
                </c:pt>
              </c:strCache>
            </c:strRef>
          </c:cat>
          <c:val>
            <c:numRef>
              <c:f>Sheet1!$D$2:$D$5</c:f>
              <c:numCache>
                <c:formatCode>General</c:formatCode>
                <c:ptCount val="4"/>
                <c:pt idx="0">
                  <c:v>5</c:v>
                </c:pt>
                <c:pt idx="1">
                  <c:v>3</c:v>
                </c:pt>
                <c:pt idx="2">
                  <c:v>2</c:v>
                </c:pt>
                <c:pt idx="3">
                  <c:v>2</c:v>
                </c:pt>
              </c:numCache>
            </c:numRef>
          </c:val>
          <c:extLst xmlns:c16r2="http://schemas.microsoft.com/office/drawing/2015/06/chart">
            <c:ext xmlns:c16="http://schemas.microsoft.com/office/drawing/2014/chart" uri="{C3380CC4-5D6E-409C-BE32-E72D297353CC}">
              <c16:uniqueId val="{00000002-8074-43DF-85DD-F0A10967E889}"/>
            </c:ext>
          </c:extLst>
        </c:ser>
        <c:dLbls>
          <c:showLegendKey val="0"/>
          <c:showVal val="0"/>
          <c:showCatName val="0"/>
          <c:showSerName val="0"/>
          <c:showPercent val="0"/>
          <c:showBubbleSize val="0"/>
        </c:dLbls>
        <c:gapWidth val="182"/>
        <c:axId val="163479984"/>
        <c:axId val="163475088"/>
      </c:barChart>
      <c:catAx>
        <c:axId val="16347998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3475088"/>
        <c:crosses val="autoZero"/>
        <c:auto val="1"/>
        <c:lblAlgn val="ctr"/>
        <c:lblOffset val="100"/>
        <c:noMultiLvlLbl val="0"/>
      </c:catAx>
      <c:valAx>
        <c:axId val="1634750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6347998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18-Feb-23</a:t>
            </a:fld>
            <a:endParaRPr lang="en-US" dirty="0"/>
          </a:p>
        </p:txBody>
      </p:sp>
      <p:sp>
        <p:nvSpPr>
          <p:cNvPr id="4" name="Footer Placeholder 3">
            <a:extLst>
              <a:ext uri="{FF2B5EF4-FFF2-40B4-BE49-F238E27FC236}">
                <a16:creationId xmlns:a16="http://schemas.microsoft.com/office/drawing/2014/main" xmlns=""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2023/2/18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12</a:t>
            </a:fld>
            <a:endParaRPr lang="zh-CN" altLang="en-US"/>
          </a:p>
        </p:txBody>
      </p:sp>
    </p:spTree>
    <p:extLst>
      <p:ext uri="{BB962C8B-B14F-4D97-AF65-F5344CB8AC3E}">
        <p14:creationId xmlns:p14="http://schemas.microsoft.com/office/powerpoint/2010/main" val="2880906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14</a:t>
            </a:fld>
            <a:endParaRPr lang="zh-CN" altLang="en-US"/>
          </a:p>
        </p:txBody>
      </p:sp>
    </p:spTree>
    <p:extLst>
      <p:ext uri="{BB962C8B-B14F-4D97-AF65-F5344CB8AC3E}">
        <p14:creationId xmlns:p14="http://schemas.microsoft.com/office/powerpoint/2010/main" val="1077465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xmlns=""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xmlns=""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xmlns=""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xmlns=""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xmlns=""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xmlns=""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xmlns=""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xmlns=""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xmlns=""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xmlns=""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xmlns=""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xmlns=""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xmlns=""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xmlns=""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xmlns=""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xmlns=""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xmlns=""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xmlns=""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xmlns=""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xmlns=""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xmlns=""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xmlns=""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xmlns=""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xmlns=""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xmlns=""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xmlns=""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xmlns=""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xmlns=""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xmlns=""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xmlns=""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xmlns=""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xmlns=""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xmlns=""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xmlns=""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xmlns=""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xmlns=""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xmlns=""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xmlns=""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xmlns=""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xmlns=""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xmlns=""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xmlns=""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xmlns=""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xmlns=""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xmlns=""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xmlns=""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xmlns=""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xmlns=""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xmlns=""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xmlns=""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xmlns=""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xmlns=""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xmlns=""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xmlns=""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xmlns=""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xmlns=""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xmlns=""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xmlns=""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xmlns=""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xmlns=""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xmlns=""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xmlns=""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xmlns=""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xmlns=""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xmlns=""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xmlns=""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xmlns=""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xmlns=""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xmlns=""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xmlns=""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xmlns=""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xmlns=""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x-none"/>
          </a:p>
        </p:txBody>
      </p:sp>
      <p:sp>
        <p:nvSpPr>
          <p:cNvPr id="7" name="Freeform: Shape 19">
            <a:extLst>
              <a:ext uri="{FF2B5EF4-FFF2-40B4-BE49-F238E27FC236}">
                <a16:creationId xmlns:a16="http://schemas.microsoft.com/office/drawing/2014/main" xmlns=""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24">
            <a:extLst>
              <a:ext uri="{FF2B5EF4-FFF2-40B4-BE49-F238E27FC236}">
                <a16:creationId xmlns:a16="http://schemas.microsoft.com/office/drawing/2014/main" xmlns=""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Freeform 14">
            <a:extLst>
              <a:ext uri="{FF2B5EF4-FFF2-40B4-BE49-F238E27FC236}">
                <a16:creationId xmlns:a16="http://schemas.microsoft.com/office/drawing/2014/main" xmlns=""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47" descr="Click icon to add picture">
            <a:extLst>
              <a:ext uri="{FF2B5EF4-FFF2-40B4-BE49-F238E27FC236}">
                <a16:creationId xmlns:a16="http://schemas.microsoft.com/office/drawing/2014/main" xmlns=""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xmlns=""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xmlns=""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xmlns="" id="{D041C638-CBB8-1159-9AF8-B5D14CC7BE0F}"/>
              </a:ext>
            </a:extLst>
          </p:cNvPr>
          <p:cNvSpPr>
            <a:spLocks noGrp="1"/>
          </p:cNvSpPr>
          <p:nvPr>
            <p:ph type="title"/>
          </p:nvPr>
        </p:nvSpPr>
        <p:spPr>
          <a:xfrm>
            <a:off x="4550704" y="1690878"/>
            <a:ext cx="6599429" cy="1325563"/>
          </a:xfrm>
        </p:spPr>
        <p:txBody>
          <a:bodyPr anchor="b">
            <a:noAutofit/>
          </a:body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xmlns=""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xmlns=""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xmlns=""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xmlns=""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xmlns=""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xmlns=""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xmlns=""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xmlns=""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xmlns=""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xmlns=""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xmlns=""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xmlns=""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xmlns=""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xmlns=""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xmlns=""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xmlns=""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xmlns=""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xmlns=""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xmlns=""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xmlns=""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xmlns=""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xmlns=""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xmlns=""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xmlns=""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xmlns=""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xmlns=""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xmlns=""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xmlns=""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xmlns=""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xmlns=""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xmlns=""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xmlns=""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xmlns=""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xmlns=""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xmlns=""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xmlns=""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xmlns=""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xmlns=""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xmlns=""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xmlns=""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xmlns=""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xmlns=""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xmlns="" id="{5518B595-5A04-0768-52B1-73F11E4754EA}"/>
              </a:ext>
            </a:extLst>
          </p:cNvPr>
          <p:cNvSpPr>
            <a:spLocks noGrp="1"/>
          </p:cNvSpPr>
          <p:nvPr>
            <p:ph type="title"/>
          </p:nvPr>
        </p:nvSpPr>
        <p:spPr>
          <a:xfrm>
            <a:off x="512572" y="3435545"/>
            <a:ext cx="4253399" cy="1740114"/>
          </a:xfrm>
        </p:spPr>
        <p:txBody>
          <a:bodyPr>
            <a:noAutofit/>
          </a:bodyPr>
          <a:lstStyle/>
          <a:p>
            <a:r>
              <a:rPr lang="en-US"/>
              <a:t>Click to edit Master title style</a:t>
            </a:r>
            <a:endParaRPr lang="en-US" dirty="0"/>
          </a:p>
        </p:txBody>
      </p:sp>
      <p:sp>
        <p:nvSpPr>
          <p:cNvPr id="7" name="Freeform: Shape 4">
            <a:extLst>
              <a:ext uri="{FF2B5EF4-FFF2-40B4-BE49-F238E27FC236}">
                <a16:creationId xmlns:a16="http://schemas.microsoft.com/office/drawing/2014/main" xmlns=""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xmlns=""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xmlns=""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xmlns=""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xmlns=""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xmlns=""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xmlns=""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xmlns=""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xmlns=""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xmlns=""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xmlns=""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xmlns=""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xmlns=""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xmlns=""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xmlns=""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xmlns=""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xmlns=""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xmlns=""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xmlns=""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xmlns=""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xmlns=""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xmlns=""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xmlns=""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xmlns=""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xmlns=""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xmlns=""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xmlns=""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xmlns=""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xmlns=""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xmlns=""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xmlns=""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xmlns=""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xmlns=""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xmlns=""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xmlns=""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xmlns=""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xmlns=""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xmlns=""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xmlns=""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xmlns=""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xmlns=""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xmlns=""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xmlns=""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xmlns=""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xmlns=""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xmlns=""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xmlns=""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xmlns=""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xmlns=""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xmlns=""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xmlns=""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xmlns=""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xmlns=""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xmlns=""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xmlns=""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xmlns=""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xmlns=""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xmlns=""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xmlns=""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xmlns=""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xmlns=""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xmlns=""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xmlns=""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xmlns=""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xmlns=""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xmlns=""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xmlns=""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xmlns=""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xmlns=""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xmlns=""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xmlns=""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xmlns=""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xmlns=""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xmlns=""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xmlns=""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xmlns=""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xmlns=""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xmlns=""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xmlns=""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xmlns=""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xmlns=""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xmlns=""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xmlns=""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xmlns=""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xmlns=""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xmlns=""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xmlns=""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xmlns=""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9.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3.jpe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16.xml"/><Relationship Id="rId6" Type="http://schemas.openxmlformats.org/officeDocument/2006/relationships/image" Target="../media/image27.jpeg"/><Relationship Id="rId5" Type="http://schemas.openxmlformats.org/officeDocument/2006/relationships/hyperlink" Target="mailto:nadiaahmaddurrani@gmail.com" TargetMode="External"/><Relationship Id="rId4" Type="http://schemas.openxmlformats.org/officeDocument/2006/relationships/image" Target="../media/image2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0.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93A3B864-5E85-99D2-93E5-5CA1F4F35DC7}"/>
              </a:ext>
            </a:extLst>
          </p:cNvPr>
          <p:cNvSpPr>
            <a:spLocks noGrp="1"/>
          </p:cNvSpPr>
          <p:nvPr>
            <p:ph type="title"/>
          </p:nvPr>
        </p:nvSpPr>
        <p:spPr>
          <a:xfrm>
            <a:off x="1484764" y="1820105"/>
            <a:ext cx="5257793" cy="2057441"/>
          </a:xfrm>
        </p:spPr>
        <p:txBody>
          <a:bodyPr/>
          <a:lstStyle/>
          <a:p>
            <a:r>
              <a:rPr lang="en-US" dirty="0"/>
              <a:t>Business Start-Up Components</a:t>
            </a:r>
          </a:p>
        </p:txBody>
      </p:sp>
      <p:sp>
        <p:nvSpPr>
          <p:cNvPr id="9" name="Text Placeholder 8">
            <a:extLst>
              <a:ext uri="{FF2B5EF4-FFF2-40B4-BE49-F238E27FC236}">
                <a16:creationId xmlns:a16="http://schemas.microsoft.com/office/drawing/2014/main" xmlns="" id="{485E0237-B9A1-0B58-E0AA-05EF84817EB4}"/>
              </a:ext>
            </a:extLst>
          </p:cNvPr>
          <p:cNvSpPr>
            <a:spLocks noGrp="1"/>
          </p:cNvSpPr>
          <p:nvPr>
            <p:ph type="body" sz="quarter" idx="28"/>
          </p:nvPr>
        </p:nvSpPr>
        <p:spPr>
          <a:xfrm>
            <a:off x="1601365" y="4172084"/>
            <a:ext cx="2196912" cy="760288"/>
          </a:xfrm>
        </p:spPr>
        <p:txBody>
          <a:bodyPr/>
          <a:lstStyle/>
          <a:p>
            <a:r>
              <a:rPr lang="en-US" dirty="0"/>
              <a:t>Nadia Ahmad Shah</a:t>
            </a:r>
          </a:p>
        </p:txBody>
      </p:sp>
      <p:pic>
        <p:nvPicPr>
          <p:cNvPr id="30" name="Picture placeholder 29" descr="People in an office discussing work over a laptop&#10;">
            <a:extLst>
              <a:ext uri="{FF2B5EF4-FFF2-40B4-BE49-F238E27FC236}">
                <a16:creationId xmlns:a16="http://schemas.microsoft.com/office/drawing/2014/main" xmlns="" id="{18C88B4D-F554-49C2-A23C-DFE94D4C835B}"/>
              </a:ext>
            </a:extLst>
          </p:cNvPr>
          <p:cNvPicPr>
            <a:picLocks noGrp="1" noChangeAspect="1"/>
          </p:cNvPicPr>
          <p:nvPr>
            <p:ph type="pic" sz="quarter" idx="47"/>
          </p:nvPr>
        </p:nvPicPr>
        <p:blipFill rotWithShape="1">
          <a:blip r:embed="rId2">
            <a:extLst>
              <a:ext uri="{28A0092B-C50C-407E-A947-70E740481C1C}">
                <a14:useLocalDpi xmlns:a14="http://schemas.microsoft.com/office/drawing/2010/main"/>
              </a:ext>
            </a:extLst>
          </a:blip>
          <a:srcRect t="2475" r="2475"/>
          <a:stretch/>
        </p:blipFill>
        <p:spPr>
          <a:xfrm>
            <a:off x="6742557" y="821836"/>
            <a:ext cx="4405503" cy="5066346"/>
          </a:xfrm>
        </p:spPr>
      </p:pic>
      <p:pic>
        <p:nvPicPr>
          <p:cNvPr id="12" name="Shape 31">
            <a:extLst>
              <a:ext uri="{FF2B5EF4-FFF2-40B4-BE49-F238E27FC236}">
                <a16:creationId xmlns:a16="http://schemas.microsoft.com/office/drawing/2014/main" xmlns="" id="{A2E096B7-3B4F-355B-58E5-41784AC8BE29}"/>
              </a:ext>
              <a:ext uri="{C183D7F6-B498-43B3-948B-1728B52AA6E4}">
                <adec:decorative xmlns:adec="http://schemas.microsoft.com/office/drawing/2017/decorative" xmlns=""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xmlns="" id="{4D81E37E-7366-D88D-83B8-BBA577CA4626}"/>
              </a:ext>
              <a:ext uri="{C183D7F6-B498-43B3-948B-1728B52AA6E4}">
                <adec:decorative xmlns:adec="http://schemas.microsoft.com/office/drawing/2017/decorative" xmlns="" val="1"/>
              </a:ext>
            </a:extLst>
          </p:cNvPr>
          <p:cNvPicPr>
            <a:picLocks noChangeAspect="1"/>
          </p:cNvPicPr>
          <p:nvPr/>
        </p:nvPicPr>
        <p:blipFill>
          <a:blip r:embed="rId4">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D150E0-5B78-6449-4A96-639467BFDEF0}"/>
              </a:ext>
            </a:extLst>
          </p:cNvPr>
          <p:cNvSpPr>
            <a:spLocks noGrp="1"/>
          </p:cNvSpPr>
          <p:nvPr>
            <p:ph type="title"/>
          </p:nvPr>
        </p:nvSpPr>
        <p:spPr>
          <a:xfrm>
            <a:off x="692001" y="524295"/>
            <a:ext cx="10515600" cy="1115434"/>
          </a:xfrm>
        </p:spPr>
        <p:txBody>
          <a:bodyPr/>
          <a:lstStyle/>
          <a:p>
            <a:r>
              <a:rPr lang="en-US" dirty="0"/>
              <a:t>MARKET ANALYSIS</a:t>
            </a:r>
          </a:p>
        </p:txBody>
      </p:sp>
      <p:sp>
        <p:nvSpPr>
          <p:cNvPr id="4" name="Footer Placeholder 3">
            <a:extLst>
              <a:ext uri="{FF2B5EF4-FFF2-40B4-BE49-F238E27FC236}">
                <a16:creationId xmlns:a16="http://schemas.microsoft.com/office/drawing/2014/main" xmlns="" id="{8D63FA9E-C643-D18D-647F-DE474F8F6476}"/>
              </a:ext>
            </a:extLst>
          </p:cNvPr>
          <p:cNvSpPr>
            <a:spLocks noGrp="1"/>
          </p:cNvSpPr>
          <p:nvPr>
            <p:ph type="ftr" sz="quarter" idx="28"/>
          </p:nvPr>
        </p:nvSpPr>
        <p:spPr/>
        <p:txBody>
          <a:bodyPr/>
          <a:lstStyle/>
          <a:p>
            <a:endParaRPr lang="en-US" dirty="0" smtClean="0">
              <a:solidFill>
                <a:prstClr val="white"/>
              </a:solidFill>
              <a:ea typeface="微软雅黑"/>
              <a:cs typeface="Posterama" panose="020B0504020200020000" pitchFamily="34" charset="0"/>
            </a:endParaRPr>
          </a:p>
          <a:p>
            <a:r>
              <a:rPr lang="en-US" dirty="0" smtClean="0">
                <a:solidFill>
                  <a:prstClr val="white"/>
                </a:solidFill>
                <a:ea typeface="微软雅黑"/>
                <a:cs typeface="Posterama" panose="020B0504020200020000" pitchFamily="34" charset="0"/>
              </a:rPr>
              <a:t>Business </a:t>
            </a:r>
            <a:r>
              <a:rPr lang="en-US" dirty="0">
                <a:solidFill>
                  <a:prstClr val="white"/>
                </a:solidFill>
                <a:ea typeface="微软雅黑"/>
                <a:cs typeface="Posterama" panose="020B0504020200020000" pitchFamily="34" charset="0"/>
              </a:rPr>
              <a:t>Start-Up Components</a:t>
            </a:r>
          </a:p>
          <a:p>
            <a:endParaRPr lang="en-US" noProof="0" dirty="0"/>
          </a:p>
        </p:txBody>
      </p:sp>
      <p:sp>
        <p:nvSpPr>
          <p:cNvPr id="6" name="TextBox 5">
            <a:extLst>
              <a:ext uri="{FF2B5EF4-FFF2-40B4-BE49-F238E27FC236}">
                <a16:creationId xmlns:a16="http://schemas.microsoft.com/office/drawing/2014/main" xmlns="" id="{C561B775-28BB-6B9F-49F7-B8C082AB755C}"/>
              </a:ext>
            </a:extLst>
          </p:cNvPr>
          <p:cNvSpPr txBox="1"/>
          <p:nvPr/>
        </p:nvSpPr>
        <p:spPr>
          <a:xfrm>
            <a:off x="692001" y="1772529"/>
            <a:ext cx="8750817" cy="4031873"/>
          </a:xfrm>
          <a:prstGeom prst="rect">
            <a:avLst/>
          </a:prstGeom>
        </p:spPr>
        <p:txBody>
          <a:bodyPr wrap="square" rtlCol="0">
            <a:spAutoFit/>
          </a:bodyPr>
          <a:lstStyle/>
          <a:p>
            <a:pPr algn="l"/>
            <a:r>
              <a:rPr lang="en-US" sz="1600" b="0" i="0" dirty="0">
                <a:solidFill>
                  <a:schemeClr val="bg1"/>
                </a:solidFill>
                <a:effectLst/>
                <a:latin typeface="Noto Sans"/>
              </a:rPr>
              <a:t>Every business plan needs to include a solid market analysis. This section should cover the most important information about product development, customer acquisition strategies, and strategy. The market analysis is the section of the business plan that will require the most time and research. However, </a:t>
            </a:r>
            <a:r>
              <a:rPr lang="en-US" sz="1600" i="0" u="none" strike="noStrike" dirty="0">
                <a:solidFill>
                  <a:schemeClr val="bg1"/>
                </a:solidFill>
                <a:effectLst/>
                <a:latin typeface="Noto Sans"/>
              </a:rPr>
              <a:t>Tim Berry, contributor at Inc</a:t>
            </a:r>
            <a:r>
              <a:rPr lang="en-US" sz="1600" i="0" dirty="0">
                <a:solidFill>
                  <a:schemeClr val="bg1"/>
                </a:solidFill>
                <a:effectLst/>
                <a:latin typeface="Noto Sans"/>
              </a:rPr>
              <a:t>, </a:t>
            </a:r>
            <a:r>
              <a:rPr lang="en-US" sz="1600" b="0" i="0" dirty="0">
                <a:solidFill>
                  <a:schemeClr val="bg1"/>
                </a:solidFill>
                <a:effectLst/>
                <a:latin typeface="Noto Sans"/>
              </a:rPr>
              <a:t>recommends to be selective about the data you choose to analyze:</a:t>
            </a:r>
          </a:p>
          <a:p>
            <a:pPr algn="l"/>
            <a:r>
              <a:rPr lang="en-US" sz="1600" b="0" i="0" dirty="0">
                <a:solidFill>
                  <a:schemeClr val="bg1"/>
                </a:solidFill>
                <a:effectLst/>
                <a:latin typeface="Noto Sans"/>
              </a:rPr>
              <a:t>"A useful business plan doesn't necessarily include a market analysis suitable for a Ph.D. candidate in market research," says Berry. "If you are looking for investment, then you may have to use this section to display your wisdom and understanding of your industry, but don't overdo it. The value of information is limited by its impact on decisions. If more market information is not going to help you do something better, then don't bother.“</a:t>
            </a:r>
          </a:p>
          <a:p>
            <a:pPr algn="l"/>
            <a:endParaRPr lang="en-US" sz="1600" b="0" i="0" dirty="0">
              <a:solidFill>
                <a:schemeClr val="bg1"/>
              </a:solidFill>
              <a:effectLst/>
              <a:latin typeface="Noto Sans"/>
            </a:endParaRPr>
          </a:p>
          <a:p>
            <a:pPr algn="l"/>
            <a:r>
              <a:rPr lang="en-US" sz="1600" b="0" i="0" dirty="0">
                <a:solidFill>
                  <a:schemeClr val="bg1"/>
                </a:solidFill>
                <a:effectLst/>
                <a:latin typeface="Noto Sans"/>
              </a:rPr>
              <a:t>The market analysis should include:</a:t>
            </a:r>
          </a:p>
          <a:p>
            <a:pPr marL="285750" indent="-285750" algn="l">
              <a:buFont typeface="Wingdings" panose="05000000000000000000" pitchFamily="2" charset="2"/>
              <a:buChar char="q"/>
            </a:pPr>
            <a:r>
              <a:rPr lang="en-US" sz="1600" b="0" i="0" dirty="0">
                <a:solidFill>
                  <a:schemeClr val="bg1"/>
                </a:solidFill>
                <a:effectLst/>
                <a:latin typeface="Noto Sans"/>
              </a:rPr>
              <a:t>Detailed descriptions of the target consumer.</a:t>
            </a:r>
          </a:p>
          <a:p>
            <a:pPr marL="285750" indent="-285750" algn="l">
              <a:buFont typeface="Wingdings" panose="05000000000000000000" pitchFamily="2" charset="2"/>
              <a:buChar char="q"/>
            </a:pPr>
            <a:r>
              <a:rPr lang="en-US" sz="1600" b="0" i="0" dirty="0">
                <a:solidFill>
                  <a:schemeClr val="bg1"/>
                </a:solidFill>
                <a:effectLst/>
                <a:latin typeface="Noto Sans"/>
              </a:rPr>
              <a:t>In-depth definitions of the chosen market segment.</a:t>
            </a:r>
          </a:p>
          <a:p>
            <a:pPr marL="285750" indent="-285750" algn="l">
              <a:buFont typeface="Wingdings" panose="05000000000000000000" pitchFamily="2" charset="2"/>
              <a:buChar char="q"/>
            </a:pPr>
            <a:r>
              <a:rPr lang="en-US" sz="1600" b="0" i="0" dirty="0">
                <a:solidFill>
                  <a:schemeClr val="bg1"/>
                </a:solidFill>
                <a:effectLst/>
                <a:latin typeface="Noto Sans"/>
              </a:rPr>
              <a:t>Comprehensive summary of market growth projections.</a:t>
            </a:r>
          </a:p>
          <a:p>
            <a:pPr marL="0" indent="0" algn="ctr">
              <a:lnSpc>
                <a:spcPct val="100000"/>
              </a:lnSpc>
              <a:spcBef>
                <a:spcPts val="0"/>
              </a:spcBef>
              <a:buFontTx/>
              <a:buNone/>
            </a:pPr>
            <a:endParaRPr lang="en-US" sz="1600" dirty="0">
              <a:solidFill>
                <a:schemeClr val="bg1"/>
              </a:solidFill>
              <a:latin typeface="Noto Sans"/>
              <a:ea typeface="微软雅黑"/>
              <a:cs typeface="Posterama" panose="020B0504020200020000" pitchFamily="34" charset="0"/>
            </a:endParaRPr>
          </a:p>
        </p:txBody>
      </p:sp>
    </p:spTree>
    <p:extLst>
      <p:ext uri="{BB962C8B-B14F-4D97-AF65-F5344CB8AC3E}">
        <p14:creationId xmlns:p14="http://schemas.microsoft.com/office/powerpoint/2010/main" val="1255067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xmlns="" id="{4C6EC6F6-F346-241D-C2AD-CEA21AF2E091}"/>
              </a:ext>
            </a:extLst>
          </p:cNvPr>
          <p:cNvSpPr>
            <a:spLocks noGrp="1"/>
          </p:cNvSpPr>
          <p:nvPr>
            <p:ph type="title"/>
          </p:nvPr>
        </p:nvSpPr>
        <p:spPr/>
        <p:txBody>
          <a:bodyPr/>
          <a:lstStyle/>
          <a:p>
            <a:r>
              <a:rPr lang="en-US" dirty="0"/>
              <a:t>Quarterly performance</a:t>
            </a:r>
          </a:p>
        </p:txBody>
      </p:sp>
      <p:graphicFrame>
        <p:nvGraphicFramePr>
          <p:cNvPr id="14" name="Chart Placeholder 13" descr="Bar chart">
            <a:extLst>
              <a:ext uri="{FF2B5EF4-FFF2-40B4-BE49-F238E27FC236}">
                <a16:creationId xmlns:a16="http://schemas.microsoft.com/office/drawing/2014/main" xmlns="" id="{B7C287C2-FD80-40E0-BEEE-ABC91A81663B}"/>
              </a:ext>
            </a:extLst>
          </p:cNvPr>
          <p:cNvGraphicFramePr>
            <a:graphicFrameLocks noGrp="1"/>
          </p:cNvGraphicFramePr>
          <p:nvPr>
            <p:ph type="chart" sz="quarter" idx="27"/>
            <p:extLst>
              <p:ext uri="{D42A27DB-BD31-4B8C-83A1-F6EECF244321}">
                <p14:modId xmlns:p14="http://schemas.microsoft.com/office/powerpoint/2010/main" val="2598332266"/>
              </p:ext>
            </p:extLst>
          </p:nvPr>
        </p:nvGraphicFramePr>
        <p:xfrm>
          <a:off x="587375" y="1622425"/>
          <a:ext cx="10890250" cy="4156075"/>
        </p:xfrm>
        <a:graphic>
          <a:graphicData uri="http://schemas.openxmlformats.org/drawingml/2006/chart">
            <c:chart xmlns:c="http://schemas.openxmlformats.org/drawingml/2006/chart" xmlns:r="http://schemas.openxmlformats.org/officeDocument/2006/relationships" r:id="rId2"/>
          </a:graphicData>
        </a:graphic>
      </p:graphicFrame>
      <p:sp>
        <p:nvSpPr>
          <p:cNvPr id="8" name="Slide Number Placeholder 13">
            <a:extLst>
              <a:ext uri="{FF2B5EF4-FFF2-40B4-BE49-F238E27FC236}">
                <a16:creationId xmlns:a16="http://schemas.microsoft.com/office/drawing/2014/main" xmlns=""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xmlns="" id="{15D16185-55D3-A290-727A-4996BB9F0A9F}"/>
              </a:ext>
            </a:extLst>
          </p:cNvPr>
          <p:cNvSpPr>
            <a:spLocks noGrp="1"/>
          </p:cNvSpPr>
          <p:nvPr>
            <p:ph type="ftr" sz="quarter" idx="28"/>
          </p:nvPr>
        </p:nvSpPr>
        <p:spPr/>
        <p:txBody>
          <a:bodyPr/>
          <a:lstStyle/>
          <a:p>
            <a:endParaRPr lang="en-US" dirty="0" smtClean="0">
              <a:solidFill>
                <a:prstClr val="white"/>
              </a:solidFill>
              <a:ea typeface="微软雅黑"/>
              <a:cs typeface="Posterama" panose="020B0504020200020000" pitchFamily="34" charset="0"/>
            </a:endParaRPr>
          </a:p>
          <a:p>
            <a:r>
              <a:rPr lang="en-US" dirty="0" smtClean="0">
                <a:solidFill>
                  <a:prstClr val="white"/>
                </a:solidFill>
                <a:ea typeface="微软雅黑"/>
                <a:cs typeface="Posterama" panose="020B0504020200020000" pitchFamily="34" charset="0"/>
              </a:rPr>
              <a:t>Business </a:t>
            </a:r>
            <a:r>
              <a:rPr lang="en-US" dirty="0">
                <a:solidFill>
                  <a:prstClr val="white"/>
                </a:solidFill>
                <a:ea typeface="微软雅黑"/>
                <a:cs typeface="Posterama" panose="020B0504020200020000" pitchFamily="34" charset="0"/>
              </a:rPr>
              <a:t>Start-Up Components</a:t>
            </a:r>
          </a:p>
          <a:p>
            <a:endParaRPr lang="en-US" noProof="0" dirty="0"/>
          </a:p>
        </p:txBody>
      </p:sp>
    </p:spTree>
    <p:extLst>
      <p:ext uri="{BB962C8B-B14F-4D97-AF65-F5344CB8AC3E}">
        <p14:creationId xmlns:p14="http://schemas.microsoft.com/office/powerpoint/2010/main" val="1640288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4379BBF1-9BC2-6DCE-0154-8873469878A5}"/>
              </a:ext>
            </a:extLst>
          </p:cNvPr>
          <p:cNvSpPr>
            <a:spLocks noGrp="1"/>
          </p:cNvSpPr>
          <p:nvPr>
            <p:ph type="title"/>
          </p:nvPr>
        </p:nvSpPr>
        <p:spPr/>
        <p:txBody>
          <a:bodyPr/>
          <a:lstStyle/>
          <a:p>
            <a:r>
              <a:rPr lang="en-US" dirty="0"/>
              <a:t>Areas of growth</a:t>
            </a:r>
          </a:p>
        </p:txBody>
      </p:sp>
      <p:graphicFrame>
        <p:nvGraphicFramePr>
          <p:cNvPr id="8" name="Table 8">
            <a:extLst>
              <a:ext uri="{FF2B5EF4-FFF2-40B4-BE49-F238E27FC236}">
                <a16:creationId xmlns:a16="http://schemas.microsoft.com/office/drawing/2014/main" xmlns="" id="{7E5E2BDF-8ED2-40CB-B07C-B015E1420EA8}"/>
              </a:ext>
            </a:extLst>
          </p:cNvPr>
          <p:cNvGraphicFramePr>
            <a:graphicFrameLocks noGrp="1"/>
          </p:cNvGraphicFramePr>
          <p:nvPr>
            <p:ph type="tbl" sz="quarter" idx="27"/>
            <p:extLst>
              <p:ext uri="{D42A27DB-BD31-4B8C-83A1-F6EECF244321}">
                <p14:modId xmlns:p14="http://schemas.microsoft.com/office/powerpoint/2010/main" val="3245059600"/>
              </p:ext>
            </p:extLst>
          </p:nvPr>
        </p:nvGraphicFramePr>
        <p:xfrm>
          <a:off x="581025" y="1614488"/>
          <a:ext cx="10890250" cy="2376000"/>
        </p:xfrm>
        <a:graphic>
          <a:graphicData uri="http://schemas.openxmlformats.org/drawingml/2006/table">
            <a:tbl>
              <a:tblPr firstRow="1" bandRow="1">
                <a:tableStyleId>{5C22544A-7EE6-4342-B048-85BDC9FD1C3A}</a:tableStyleId>
              </a:tblPr>
              <a:tblGrid>
                <a:gridCol w="2178050">
                  <a:extLst>
                    <a:ext uri="{9D8B030D-6E8A-4147-A177-3AD203B41FA5}">
                      <a16:colId xmlns:a16="http://schemas.microsoft.com/office/drawing/2014/main" xmlns="" val="1457000769"/>
                    </a:ext>
                  </a:extLst>
                </a:gridCol>
                <a:gridCol w="2178050">
                  <a:extLst>
                    <a:ext uri="{9D8B030D-6E8A-4147-A177-3AD203B41FA5}">
                      <a16:colId xmlns:a16="http://schemas.microsoft.com/office/drawing/2014/main" xmlns="" val="1939741220"/>
                    </a:ext>
                  </a:extLst>
                </a:gridCol>
                <a:gridCol w="2178050">
                  <a:extLst>
                    <a:ext uri="{9D8B030D-6E8A-4147-A177-3AD203B41FA5}">
                      <a16:colId xmlns:a16="http://schemas.microsoft.com/office/drawing/2014/main" xmlns="" val="1728182267"/>
                    </a:ext>
                  </a:extLst>
                </a:gridCol>
                <a:gridCol w="2178050">
                  <a:extLst>
                    <a:ext uri="{9D8B030D-6E8A-4147-A177-3AD203B41FA5}">
                      <a16:colId xmlns:a16="http://schemas.microsoft.com/office/drawing/2014/main" xmlns="" val="3091143212"/>
                    </a:ext>
                  </a:extLst>
                </a:gridCol>
                <a:gridCol w="2178050">
                  <a:extLst>
                    <a:ext uri="{9D8B030D-6E8A-4147-A177-3AD203B41FA5}">
                      <a16:colId xmlns:a16="http://schemas.microsoft.com/office/drawing/2014/main" xmlns="" val="440248734"/>
                    </a:ext>
                  </a:extLst>
                </a:gridCol>
              </a:tblGrid>
              <a:tr h="475200">
                <a:tc>
                  <a:txBody>
                    <a:bodyPr/>
                    <a:lstStyle/>
                    <a:p>
                      <a:pPr algn="ctr"/>
                      <a:r>
                        <a:rPr lang="en-US" sz="1800" b="0" kern="1200" dirty="0">
                          <a:solidFill>
                            <a:schemeClr val="lt1"/>
                          </a:solidFill>
                          <a:latin typeface="+mn-lt"/>
                          <a:ea typeface="+mn-ea"/>
                          <a:cs typeface="+mn-cs"/>
                        </a:rPr>
                        <a:t>Time period</a:t>
                      </a: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tc>
                  <a:txBody>
                    <a:bodyPr/>
                    <a:lstStyle/>
                    <a:p>
                      <a:pPr algn="ctr"/>
                      <a:r>
                        <a:rPr lang="en-US" b="0" dirty="0">
                          <a:latin typeface="+mn-lt"/>
                        </a:rPr>
                        <a:t>B2B</a:t>
                      </a:r>
                      <a:endParaRPr lang="en-US" b="0" i="0" dirty="0">
                        <a:latin typeface="+mn-lt"/>
                        <a:cs typeface="Posterama" panose="020B0504020200020000" pitchFamily="34" charset="0"/>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tc>
                  <a:txBody>
                    <a:bodyPr/>
                    <a:lstStyle/>
                    <a:p>
                      <a:pPr algn="ctr"/>
                      <a:r>
                        <a:rPr lang="en-US" b="0" dirty="0">
                          <a:latin typeface="+mn-lt"/>
                        </a:rPr>
                        <a:t>Supply chain</a:t>
                      </a:r>
                      <a:endParaRPr lang="en-US" b="0" i="0" dirty="0">
                        <a:latin typeface="+mn-lt"/>
                        <a:cs typeface="Posterama" panose="020B0504020200020000" pitchFamily="34" charset="0"/>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tc>
                  <a:txBody>
                    <a:bodyPr/>
                    <a:lstStyle/>
                    <a:p>
                      <a:pPr algn="ctr"/>
                      <a:r>
                        <a:rPr lang="en-US" b="0" dirty="0">
                          <a:latin typeface="+mn-lt"/>
                        </a:rPr>
                        <a:t>ROI</a:t>
                      </a:r>
                      <a:endParaRPr lang="en-US" b="0" i="0" dirty="0">
                        <a:latin typeface="+mn-lt"/>
                        <a:cs typeface="Posterama" panose="020B0504020200020000" pitchFamily="34" charset="0"/>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tc>
                  <a:txBody>
                    <a:bodyPr/>
                    <a:lstStyle/>
                    <a:p>
                      <a:pPr algn="ctr"/>
                      <a:r>
                        <a:rPr lang="en-US" b="0" dirty="0">
                          <a:latin typeface="+mn-lt"/>
                        </a:rPr>
                        <a:t>E-commerce</a:t>
                      </a:r>
                      <a:endParaRPr lang="en-US" b="0" i="0" dirty="0">
                        <a:latin typeface="+mn-lt"/>
                        <a:cs typeface="Posterama" panose="020B0504020200020000" pitchFamily="34" charset="0"/>
                      </a:endParaRPr>
                    </a:p>
                  </a:txBody>
                  <a:tcPr anchor="ctr">
                    <a:lnL w="12700" cmpd="sng">
                      <a:noFill/>
                    </a:lnL>
                    <a:lnR w="12700" cmpd="sng">
                      <a:noFill/>
                    </a:lnR>
                    <a:lnT w="12700" cmpd="sng">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95B3A"/>
                    </a:solidFill>
                  </a:tcPr>
                </a:tc>
                <a:extLst>
                  <a:ext uri="{0D108BD9-81ED-4DB2-BD59-A6C34878D82A}">
                    <a16:rowId xmlns:a16="http://schemas.microsoft.com/office/drawing/2014/main" xmlns="" val="704343578"/>
                  </a:ext>
                </a:extLst>
              </a:tr>
              <a:tr h="475200">
                <a:tc>
                  <a:txBody>
                    <a:bodyPr/>
                    <a:lstStyle/>
                    <a:p>
                      <a:pPr algn="ctr"/>
                      <a:r>
                        <a:rPr lang="en-US" b="0" dirty="0">
                          <a:solidFill>
                            <a:schemeClr val="bg1"/>
                          </a:solidFill>
                          <a:latin typeface="+mn-lt"/>
                        </a:rPr>
                        <a:t>Q1</a:t>
                      </a:r>
                      <a:endParaRPr lang="en-US" b="0" i="0" dirty="0">
                        <a:solidFill>
                          <a:schemeClr val="bg1"/>
                        </a:solidFill>
                        <a:latin typeface="+mn-lt"/>
                        <a:cs typeface="Posterama" panose="020B0504020200020000" pitchFamily="34" charset="0"/>
                      </a:endParaRP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4.5</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2.3</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1.7</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5.0</a:t>
                      </a:r>
                    </a:p>
                  </a:txBody>
                  <a:tcPr anchor="ctr">
                    <a:lnL w="12700" cmpd="sng">
                      <a:noFill/>
                    </a:lnL>
                    <a:lnR w="12700" cmpd="sng">
                      <a:noFill/>
                    </a:lnR>
                    <a:lnT w="1905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728DAB"/>
                    </a:solidFill>
                  </a:tcPr>
                </a:tc>
                <a:extLst>
                  <a:ext uri="{0D108BD9-81ED-4DB2-BD59-A6C34878D82A}">
                    <a16:rowId xmlns:a16="http://schemas.microsoft.com/office/drawing/2014/main" xmlns="" val="322234691"/>
                  </a:ext>
                </a:extLst>
              </a:tr>
              <a:tr h="475200">
                <a:tc>
                  <a:txBody>
                    <a:bodyPr/>
                    <a:lstStyle/>
                    <a:p>
                      <a:pPr algn="ctr"/>
                      <a:r>
                        <a:rPr lang="en-US" b="0" dirty="0">
                          <a:solidFill>
                            <a:schemeClr val="bg1"/>
                          </a:solidFill>
                          <a:latin typeface="+mn-lt"/>
                        </a:rPr>
                        <a:t>Q2</a:t>
                      </a:r>
                      <a:endParaRPr lang="en-US" b="0" i="0" dirty="0">
                        <a:solidFill>
                          <a:schemeClr val="bg1"/>
                        </a:solidFill>
                        <a:latin typeface="+mn-lt"/>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3.2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5.1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4.4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3.0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extLst>
                  <a:ext uri="{0D108BD9-81ED-4DB2-BD59-A6C34878D82A}">
                    <a16:rowId xmlns:a16="http://schemas.microsoft.com/office/drawing/2014/main" xmlns="" val="3315783827"/>
                  </a:ext>
                </a:extLst>
              </a:tr>
              <a:tr h="475200">
                <a:tc>
                  <a:txBody>
                    <a:bodyPr/>
                    <a:lstStyle/>
                    <a:p>
                      <a:pPr algn="ctr"/>
                      <a:r>
                        <a:rPr lang="en-US" b="0" dirty="0">
                          <a:solidFill>
                            <a:schemeClr val="bg1"/>
                          </a:solidFill>
                          <a:latin typeface="+mn-lt"/>
                        </a:rPr>
                        <a:t>Q3</a:t>
                      </a:r>
                      <a:endParaRPr lang="en-US" b="0" i="0" dirty="0">
                        <a:solidFill>
                          <a:schemeClr val="bg1"/>
                        </a:solidFill>
                        <a:latin typeface="+mn-lt"/>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2.1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1.7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2.5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2.8</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728DAB"/>
                    </a:solidFill>
                  </a:tcPr>
                </a:tc>
                <a:extLst>
                  <a:ext uri="{0D108BD9-81ED-4DB2-BD59-A6C34878D82A}">
                    <a16:rowId xmlns:a16="http://schemas.microsoft.com/office/drawing/2014/main" xmlns="" val="707436735"/>
                  </a:ext>
                </a:extLst>
              </a:tr>
              <a:tr h="475200">
                <a:tc>
                  <a:txBody>
                    <a:bodyPr/>
                    <a:lstStyle/>
                    <a:p>
                      <a:pPr algn="ctr"/>
                      <a:r>
                        <a:rPr lang="en-US" b="0" dirty="0">
                          <a:solidFill>
                            <a:schemeClr val="bg1"/>
                          </a:solidFill>
                          <a:latin typeface="+mn-lt"/>
                        </a:rPr>
                        <a:t>Q4</a:t>
                      </a:r>
                      <a:endParaRPr lang="en-US" b="0" i="0" dirty="0">
                        <a:solidFill>
                          <a:schemeClr val="bg1"/>
                        </a:solidFill>
                        <a:latin typeface="+mn-lt"/>
                        <a:cs typeface="Posterama" panose="020B0504020200020000" pitchFamily="34" charset="0"/>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4.5</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2.2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1.7</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tc>
                  <a:txBody>
                    <a:bodyPr/>
                    <a:lstStyle/>
                    <a:p>
                      <a:pPr algn="ctr"/>
                      <a:r>
                        <a:rPr lang="en-US" b="0" i="0" dirty="0">
                          <a:solidFill>
                            <a:schemeClr val="bg1"/>
                          </a:solidFill>
                          <a:latin typeface="Posterama" panose="020B0504020200020000" pitchFamily="34" charset="0"/>
                          <a:cs typeface="Posterama" panose="020B0504020200020000" pitchFamily="34" charset="0"/>
                        </a:rPr>
                        <a:t>70</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446992"/>
                    </a:solidFill>
                  </a:tcPr>
                </a:tc>
                <a:extLst>
                  <a:ext uri="{0D108BD9-81ED-4DB2-BD59-A6C34878D82A}">
                    <a16:rowId xmlns:a16="http://schemas.microsoft.com/office/drawing/2014/main" xmlns="" val="2008827937"/>
                  </a:ext>
                </a:extLst>
              </a:tr>
            </a:tbl>
          </a:graphicData>
        </a:graphic>
      </p:graphicFrame>
      <p:sp>
        <p:nvSpPr>
          <p:cNvPr id="6" name="Slide Number Placeholder 13">
            <a:extLst>
              <a:ext uri="{FF2B5EF4-FFF2-40B4-BE49-F238E27FC236}">
                <a16:creationId xmlns:a16="http://schemas.microsoft.com/office/drawing/2014/main" xmlns=""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zh-CN" altLang="en-US" sz="1200" u="none" strike="noStrike" kern="1200" cap="none" spc="0" normalizeH="0" baseline="0" noProof="0" dirty="0">
              <a:ln>
                <a:noFill/>
              </a:ln>
              <a:solidFill>
                <a:schemeClr val="bg1"/>
              </a:solidFill>
              <a:effectLst/>
              <a:uLnTx/>
              <a:uFillTx/>
            </a:endParaRPr>
          </a:p>
        </p:txBody>
      </p:sp>
      <p:sp>
        <p:nvSpPr>
          <p:cNvPr id="5" name="Footer Placeholder 4">
            <a:extLst>
              <a:ext uri="{FF2B5EF4-FFF2-40B4-BE49-F238E27FC236}">
                <a16:creationId xmlns:a16="http://schemas.microsoft.com/office/drawing/2014/main" xmlns="" id="{6229630B-7BF6-61B1-6AAC-BA71F50283DD}"/>
              </a:ext>
            </a:extLst>
          </p:cNvPr>
          <p:cNvSpPr>
            <a:spLocks noGrp="1"/>
          </p:cNvSpPr>
          <p:nvPr>
            <p:ph type="ftr" sz="quarter" idx="28"/>
          </p:nvPr>
        </p:nvSpPr>
        <p:spPr/>
        <p:txBody>
          <a:bodyPr/>
          <a:lstStyle/>
          <a:p>
            <a:endParaRPr lang="en-US" dirty="0" smtClean="0">
              <a:solidFill>
                <a:prstClr val="white"/>
              </a:solidFill>
              <a:ea typeface="微软雅黑"/>
              <a:cs typeface="Posterama" panose="020B0504020200020000" pitchFamily="34" charset="0"/>
            </a:endParaRPr>
          </a:p>
          <a:p>
            <a:r>
              <a:rPr lang="en-US" dirty="0" smtClean="0">
                <a:solidFill>
                  <a:prstClr val="white"/>
                </a:solidFill>
                <a:ea typeface="微软雅黑"/>
                <a:cs typeface="Posterama" panose="020B0504020200020000" pitchFamily="34" charset="0"/>
              </a:rPr>
              <a:t>Business </a:t>
            </a:r>
            <a:r>
              <a:rPr lang="en-US" dirty="0">
                <a:solidFill>
                  <a:prstClr val="white"/>
                </a:solidFill>
                <a:ea typeface="微软雅黑"/>
                <a:cs typeface="Posterama" panose="020B0504020200020000" pitchFamily="34" charset="0"/>
              </a:rPr>
              <a:t>Start-Up Components</a:t>
            </a:r>
          </a:p>
          <a:p>
            <a:endParaRPr lang="en-US" noProof="0" dirty="0"/>
          </a:p>
        </p:txBody>
      </p:sp>
    </p:spTree>
    <p:extLst>
      <p:ext uri="{BB962C8B-B14F-4D97-AF65-F5344CB8AC3E}">
        <p14:creationId xmlns:p14="http://schemas.microsoft.com/office/powerpoint/2010/main" val="1246021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588456-386E-C794-0DD0-7608E48B23A0}"/>
              </a:ext>
            </a:extLst>
          </p:cNvPr>
          <p:cNvSpPr>
            <a:spLocks noGrp="1"/>
          </p:cNvSpPr>
          <p:nvPr>
            <p:ph type="title"/>
          </p:nvPr>
        </p:nvSpPr>
        <p:spPr>
          <a:xfrm>
            <a:off x="703576" y="507076"/>
            <a:ext cx="10515600" cy="1115434"/>
          </a:xfrm>
        </p:spPr>
        <p:txBody>
          <a:bodyPr/>
          <a:lstStyle/>
          <a:p>
            <a:r>
              <a:rPr lang="en-US" dirty="0"/>
              <a:t>MANAGEMENT TEAM</a:t>
            </a:r>
          </a:p>
        </p:txBody>
      </p:sp>
      <p:sp>
        <p:nvSpPr>
          <p:cNvPr id="4" name="Footer Placeholder 3">
            <a:extLst>
              <a:ext uri="{FF2B5EF4-FFF2-40B4-BE49-F238E27FC236}">
                <a16:creationId xmlns:a16="http://schemas.microsoft.com/office/drawing/2014/main" xmlns="" id="{267D5151-084D-813D-6750-2D023E58693F}"/>
              </a:ext>
            </a:extLst>
          </p:cNvPr>
          <p:cNvSpPr>
            <a:spLocks noGrp="1"/>
          </p:cNvSpPr>
          <p:nvPr>
            <p:ph type="ftr" sz="quarter" idx="28"/>
          </p:nvPr>
        </p:nvSpPr>
        <p:spPr/>
        <p:txBody>
          <a:bodyPr/>
          <a:lstStyle/>
          <a:p>
            <a:endParaRPr lang="en-US" dirty="0"/>
          </a:p>
          <a:p>
            <a:r>
              <a:rPr lang="en-US" dirty="0" smtClean="0"/>
              <a:t>Business </a:t>
            </a:r>
            <a:r>
              <a:rPr lang="en-US" dirty="0"/>
              <a:t>Start-Up Components</a:t>
            </a:r>
          </a:p>
          <a:p>
            <a:endParaRPr lang="en-US" noProof="0" dirty="0"/>
          </a:p>
        </p:txBody>
      </p:sp>
      <p:sp>
        <p:nvSpPr>
          <p:cNvPr id="6" name="TextBox 5">
            <a:extLst>
              <a:ext uri="{FF2B5EF4-FFF2-40B4-BE49-F238E27FC236}">
                <a16:creationId xmlns:a16="http://schemas.microsoft.com/office/drawing/2014/main" xmlns="" id="{A6E6C0CC-F95E-BFBB-8BF6-4CBF1EBF5CC1}"/>
              </a:ext>
            </a:extLst>
          </p:cNvPr>
          <p:cNvSpPr txBox="1"/>
          <p:nvPr/>
        </p:nvSpPr>
        <p:spPr>
          <a:xfrm>
            <a:off x="703576" y="1805829"/>
            <a:ext cx="8088923" cy="3293209"/>
          </a:xfrm>
          <a:prstGeom prst="rect">
            <a:avLst/>
          </a:prstGeom>
        </p:spPr>
        <p:txBody>
          <a:bodyPr wrap="square" rtlCol="0">
            <a:spAutoFit/>
          </a:bodyPr>
          <a:lstStyle/>
          <a:p>
            <a:pPr algn="l"/>
            <a:r>
              <a:rPr lang="en-US" sz="1600" b="0" i="0" dirty="0">
                <a:solidFill>
                  <a:schemeClr val="bg1"/>
                </a:solidFill>
                <a:effectLst/>
                <a:latin typeface="Noto Sans"/>
              </a:rPr>
              <a:t>Even the best startups will fail without an all-star team. In fact, companies with high-quality talent are more likely to hurdle unforeseen roadblocks. As such, it's important to highlight each team member's education, skill set, and experience in this section. Founders can also include details on how the management will orient the startup towards long-term success.</a:t>
            </a:r>
          </a:p>
          <a:p>
            <a:pPr algn="l"/>
            <a:endParaRPr lang="en-US" sz="1600" b="0" i="0" dirty="0">
              <a:solidFill>
                <a:schemeClr val="bg1"/>
              </a:solidFill>
              <a:effectLst/>
              <a:latin typeface="Noto Sans"/>
            </a:endParaRPr>
          </a:p>
          <a:p>
            <a:pPr algn="l"/>
            <a:r>
              <a:rPr lang="en-US" sz="1600" b="0" i="0" dirty="0">
                <a:solidFill>
                  <a:schemeClr val="bg1"/>
                </a:solidFill>
                <a:effectLst/>
                <a:latin typeface="Noto Sans"/>
              </a:rPr>
              <a:t>The management team section should answer the following:</a:t>
            </a:r>
          </a:p>
          <a:p>
            <a:pPr marL="285750" indent="-285750" algn="l">
              <a:buFont typeface="Wingdings" panose="05000000000000000000" pitchFamily="2" charset="2"/>
              <a:buChar char="q"/>
            </a:pPr>
            <a:r>
              <a:rPr lang="en-US" sz="1600" b="0" i="0" dirty="0">
                <a:solidFill>
                  <a:schemeClr val="bg1"/>
                </a:solidFill>
                <a:effectLst/>
                <a:latin typeface="Noto Sans"/>
              </a:rPr>
              <a:t>Who are the key leaders?</a:t>
            </a:r>
          </a:p>
          <a:p>
            <a:pPr marL="285750" indent="-285750" algn="l">
              <a:buFont typeface="Wingdings" panose="05000000000000000000" pitchFamily="2" charset="2"/>
              <a:buChar char="q"/>
            </a:pPr>
            <a:r>
              <a:rPr lang="en-US" sz="1600" b="0" i="0" dirty="0">
                <a:solidFill>
                  <a:schemeClr val="bg1"/>
                </a:solidFill>
                <a:effectLst/>
                <a:latin typeface="Noto Sans"/>
              </a:rPr>
              <a:t>What experience do these leaders have?</a:t>
            </a:r>
          </a:p>
          <a:p>
            <a:pPr marL="285750" indent="-285750" algn="l">
              <a:buFont typeface="Wingdings" panose="05000000000000000000" pitchFamily="2" charset="2"/>
              <a:buChar char="q"/>
            </a:pPr>
            <a:r>
              <a:rPr lang="en-US" sz="1600" b="0" i="0" dirty="0">
                <a:solidFill>
                  <a:schemeClr val="bg1"/>
                </a:solidFill>
                <a:effectLst/>
                <a:latin typeface="Noto Sans"/>
              </a:rPr>
              <a:t>What are their responsibilities and duties to the company?</a:t>
            </a:r>
          </a:p>
          <a:p>
            <a:pPr marL="285750" indent="-285750" algn="l">
              <a:buFont typeface="Wingdings" panose="05000000000000000000" pitchFamily="2" charset="2"/>
              <a:buChar char="q"/>
            </a:pPr>
            <a:r>
              <a:rPr lang="en-US" sz="1600" b="0" i="0" dirty="0">
                <a:solidFill>
                  <a:schemeClr val="bg1"/>
                </a:solidFill>
                <a:effectLst/>
                <a:latin typeface="Noto Sans"/>
              </a:rPr>
              <a:t>How much are they being paid?</a:t>
            </a:r>
          </a:p>
          <a:p>
            <a:pPr marL="285750" indent="-285750" algn="l">
              <a:buFont typeface="Wingdings" panose="05000000000000000000" pitchFamily="2" charset="2"/>
              <a:buChar char="q"/>
            </a:pPr>
            <a:r>
              <a:rPr lang="en-US" sz="1600" b="0" i="0" dirty="0">
                <a:solidFill>
                  <a:schemeClr val="bg1"/>
                </a:solidFill>
                <a:effectLst/>
                <a:latin typeface="Noto Sans"/>
              </a:rPr>
              <a:t>Do they have any stake in the company?</a:t>
            </a:r>
          </a:p>
          <a:p>
            <a:pPr marL="0" indent="0" algn="ctr">
              <a:lnSpc>
                <a:spcPct val="100000"/>
              </a:lnSpc>
              <a:spcBef>
                <a:spcPts val="0"/>
              </a:spcBef>
              <a:buFontTx/>
              <a:buNone/>
            </a:pPr>
            <a:endParaRPr lang="en-US" sz="1600" dirty="0">
              <a:solidFill>
                <a:schemeClr val="bg1"/>
              </a:solidFill>
              <a:latin typeface="Noto Sans"/>
              <a:ea typeface="微软雅黑"/>
              <a:cs typeface="Posterama" panose="020B0504020200020000" pitchFamily="34" charset="0"/>
            </a:endParaRPr>
          </a:p>
        </p:txBody>
      </p:sp>
    </p:spTree>
    <p:extLst>
      <p:ext uri="{BB962C8B-B14F-4D97-AF65-F5344CB8AC3E}">
        <p14:creationId xmlns:p14="http://schemas.microsoft.com/office/powerpoint/2010/main" val="16765760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xmlns="" id="{446CC6CC-33D7-4181-9969-72896FDB1901}"/>
              </a:ext>
            </a:extLst>
          </p:cNvPr>
          <p:cNvSpPr>
            <a:spLocks noGrp="1"/>
          </p:cNvSpPr>
          <p:nvPr>
            <p:ph type="title"/>
          </p:nvPr>
        </p:nvSpPr>
        <p:spPr/>
        <p:txBody>
          <a:bodyPr/>
          <a:lstStyle/>
          <a:p>
            <a:r>
              <a:rPr lang="en-US" dirty="0"/>
              <a:t>Meet our team</a:t>
            </a:r>
          </a:p>
        </p:txBody>
      </p:sp>
      <p:pic>
        <p:nvPicPr>
          <p:cNvPr id="55" name="Picture Placeholder 54" descr="Team member headshot">
            <a:extLst>
              <a:ext uri="{FF2B5EF4-FFF2-40B4-BE49-F238E27FC236}">
                <a16:creationId xmlns:a16="http://schemas.microsoft.com/office/drawing/2014/main" xmlns="" id="{4B0A05F6-A265-D617-87EB-C8B6D39D74EB}"/>
              </a:ext>
            </a:extLst>
          </p:cNvPr>
          <p:cNvPicPr>
            <a:picLocks noGrp="1" noChangeAspect="1"/>
          </p:cNvPicPr>
          <p:nvPr>
            <p:ph type="pic" sz="quarter" idx="48"/>
          </p:nvPr>
        </p:nvPicPr>
        <p:blipFill>
          <a:blip r:embed="rId3" cstate="print">
            <a:extLst>
              <a:ext uri="{28A0092B-C50C-407E-A947-70E740481C1C}">
                <a14:useLocalDpi xmlns:a14="http://schemas.microsoft.com/office/drawing/2010/main"/>
              </a:ext>
            </a:extLst>
          </a:blip>
          <a:srcRect/>
          <a:stretch>
            <a:fillRect/>
          </a:stretch>
        </p:blipFill>
        <p:spPr/>
      </p:pic>
      <p:sp>
        <p:nvSpPr>
          <p:cNvPr id="3" name="Text Placeholder 2">
            <a:extLst>
              <a:ext uri="{FF2B5EF4-FFF2-40B4-BE49-F238E27FC236}">
                <a16:creationId xmlns:a16="http://schemas.microsoft.com/office/drawing/2014/main" xmlns="" id="{DB6BD53F-D255-3797-F9DC-749DBF8EDF8B}"/>
              </a:ext>
            </a:extLst>
          </p:cNvPr>
          <p:cNvSpPr>
            <a:spLocks noGrp="1"/>
          </p:cNvSpPr>
          <p:nvPr>
            <p:ph type="body" sz="quarter" idx="27"/>
          </p:nvPr>
        </p:nvSpPr>
        <p:spPr/>
        <p:txBody>
          <a:bodyPr/>
          <a:lstStyle/>
          <a:p>
            <a:r>
              <a:rPr lang="en-US" dirty="0"/>
              <a:t>Takuma Hayashi</a:t>
            </a:r>
          </a:p>
        </p:txBody>
      </p:sp>
      <p:sp>
        <p:nvSpPr>
          <p:cNvPr id="5" name="Text Placeholder 4">
            <a:extLst>
              <a:ext uri="{FF2B5EF4-FFF2-40B4-BE49-F238E27FC236}">
                <a16:creationId xmlns:a16="http://schemas.microsoft.com/office/drawing/2014/main" xmlns="" id="{E527BA33-7687-746F-7A99-5769ACAA19DD}"/>
              </a:ext>
            </a:extLst>
          </p:cNvPr>
          <p:cNvSpPr>
            <a:spLocks noGrp="1"/>
          </p:cNvSpPr>
          <p:nvPr>
            <p:ph type="body" sz="quarter" idx="28"/>
          </p:nvPr>
        </p:nvSpPr>
        <p:spPr/>
        <p:txBody>
          <a:bodyPr/>
          <a:lstStyle/>
          <a:p>
            <a:r>
              <a:rPr lang="en-US" dirty="0"/>
              <a:t>President</a:t>
            </a:r>
          </a:p>
        </p:txBody>
      </p:sp>
      <p:pic>
        <p:nvPicPr>
          <p:cNvPr id="52" name="Picture Placeholder 51" descr="Team member headshot">
            <a:extLst>
              <a:ext uri="{FF2B5EF4-FFF2-40B4-BE49-F238E27FC236}">
                <a16:creationId xmlns:a16="http://schemas.microsoft.com/office/drawing/2014/main" xmlns="" id="{6FA36B7F-14F3-90DF-9E76-191C5C5FAC68}"/>
              </a:ext>
            </a:extLst>
          </p:cNvPr>
          <p:cNvPicPr>
            <a:picLocks noGrp="1" noChangeAspect="1"/>
          </p:cNvPicPr>
          <p:nvPr>
            <p:ph type="pic" sz="quarter" idx="49"/>
          </p:nvPr>
        </p:nvPicPr>
        <p:blipFill>
          <a:blip r:embed="rId4" cstate="print">
            <a:extLst>
              <a:ext uri="{28A0092B-C50C-407E-A947-70E740481C1C}">
                <a14:useLocalDpi xmlns:a14="http://schemas.microsoft.com/office/drawing/2010/main"/>
              </a:ext>
            </a:extLst>
          </a:blip>
          <a:srcRect/>
          <a:stretch>
            <a:fillRect/>
          </a:stretch>
        </p:blipFill>
        <p:spPr/>
      </p:pic>
      <p:sp>
        <p:nvSpPr>
          <p:cNvPr id="9" name="Text Placeholder 8">
            <a:extLst>
              <a:ext uri="{FF2B5EF4-FFF2-40B4-BE49-F238E27FC236}">
                <a16:creationId xmlns:a16="http://schemas.microsoft.com/office/drawing/2014/main" xmlns="" id="{2C77216C-99F2-F20D-361E-FC77B2A1C2D5}"/>
              </a:ext>
            </a:extLst>
          </p:cNvPr>
          <p:cNvSpPr>
            <a:spLocks noGrp="1"/>
          </p:cNvSpPr>
          <p:nvPr>
            <p:ph type="body" sz="quarter" idx="54"/>
          </p:nvPr>
        </p:nvSpPr>
        <p:spPr/>
        <p:txBody>
          <a:bodyPr/>
          <a:lstStyle/>
          <a:p>
            <a:r>
              <a:rPr lang="en-US" dirty="0"/>
              <a:t>Mirjam Nilsson</a:t>
            </a:r>
          </a:p>
        </p:txBody>
      </p:sp>
      <p:sp>
        <p:nvSpPr>
          <p:cNvPr id="12" name="Text Placeholder 11">
            <a:extLst>
              <a:ext uri="{FF2B5EF4-FFF2-40B4-BE49-F238E27FC236}">
                <a16:creationId xmlns:a16="http://schemas.microsoft.com/office/drawing/2014/main" xmlns="" id="{B673DA38-7DA2-CC40-82FC-BFB56BC10FC1}"/>
              </a:ext>
            </a:extLst>
          </p:cNvPr>
          <p:cNvSpPr>
            <a:spLocks noGrp="1"/>
          </p:cNvSpPr>
          <p:nvPr>
            <p:ph type="body" sz="quarter" idx="55"/>
          </p:nvPr>
        </p:nvSpPr>
        <p:spPr/>
        <p:txBody>
          <a:bodyPr/>
          <a:lstStyle/>
          <a:p>
            <a:r>
              <a:rPr lang="en-US" dirty="0"/>
              <a:t>Chief Executive Officer</a:t>
            </a:r>
          </a:p>
        </p:txBody>
      </p:sp>
      <p:pic>
        <p:nvPicPr>
          <p:cNvPr id="49" name="Picture Placeholder 48" descr="Team member headshot">
            <a:extLst>
              <a:ext uri="{FF2B5EF4-FFF2-40B4-BE49-F238E27FC236}">
                <a16:creationId xmlns:a16="http://schemas.microsoft.com/office/drawing/2014/main" xmlns="" id="{554A63EA-7896-2DED-D661-BA5C81B77241}"/>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
        <p:nvSpPr>
          <p:cNvPr id="22" name="Text Placeholder 21">
            <a:extLst>
              <a:ext uri="{FF2B5EF4-FFF2-40B4-BE49-F238E27FC236}">
                <a16:creationId xmlns:a16="http://schemas.microsoft.com/office/drawing/2014/main" xmlns="" id="{A386226D-550B-455D-862A-19F0F7E85FDF}"/>
              </a:ext>
            </a:extLst>
          </p:cNvPr>
          <p:cNvSpPr>
            <a:spLocks noGrp="1"/>
          </p:cNvSpPr>
          <p:nvPr>
            <p:ph type="body" sz="quarter" idx="52"/>
          </p:nvPr>
        </p:nvSpPr>
        <p:spPr/>
        <p:txBody>
          <a:bodyPr/>
          <a:lstStyle/>
          <a:p>
            <a:r>
              <a:rPr lang="en-US" dirty="0"/>
              <a:t>Flora Berggren</a:t>
            </a:r>
          </a:p>
        </p:txBody>
      </p:sp>
      <p:sp>
        <p:nvSpPr>
          <p:cNvPr id="24" name="Text Placeholder 23">
            <a:extLst>
              <a:ext uri="{FF2B5EF4-FFF2-40B4-BE49-F238E27FC236}">
                <a16:creationId xmlns:a16="http://schemas.microsoft.com/office/drawing/2014/main" xmlns="" id="{517DFAED-4F69-372D-790F-14ABD197D926}"/>
              </a:ext>
            </a:extLst>
          </p:cNvPr>
          <p:cNvSpPr>
            <a:spLocks noGrp="1"/>
          </p:cNvSpPr>
          <p:nvPr>
            <p:ph type="body" sz="quarter" idx="53"/>
          </p:nvPr>
        </p:nvSpPr>
        <p:spPr/>
        <p:txBody>
          <a:bodyPr/>
          <a:lstStyle/>
          <a:p>
            <a:r>
              <a:rPr lang="en-US" dirty="0"/>
              <a:t>Chief Operations Officer</a:t>
            </a:r>
          </a:p>
        </p:txBody>
      </p:sp>
      <p:pic>
        <p:nvPicPr>
          <p:cNvPr id="46" name="Picture Placeholder 45" descr="Team member headshot">
            <a:extLst>
              <a:ext uri="{FF2B5EF4-FFF2-40B4-BE49-F238E27FC236}">
                <a16:creationId xmlns:a16="http://schemas.microsoft.com/office/drawing/2014/main" xmlns="" id="{51777469-AD50-4BAD-6B31-B56D669485CE}"/>
              </a:ext>
            </a:extLst>
          </p:cNvPr>
          <p:cNvPicPr>
            <a:picLocks noGrp="1" noChangeAspect="1"/>
          </p:cNvPicPr>
          <p:nvPr>
            <p:ph type="pic" sz="quarter" idx="51"/>
          </p:nvPr>
        </p:nvPicPr>
        <p:blipFill>
          <a:blip r:embed="rId6" cstate="print">
            <a:extLst>
              <a:ext uri="{28A0092B-C50C-407E-A947-70E740481C1C}">
                <a14:useLocalDpi xmlns:a14="http://schemas.microsoft.com/office/drawing/2010/main"/>
              </a:ext>
            </a:extLst>
          </a:blip>
          <a:srcRect/>
          <a:stretch>
            <a:fillRect/>
          </a:stretch>
        </p:blipFill>
        <p:spPr/>
      </p:pic>
      <p:sp>
        <p:nvSpPr>
          <p:cNvPr id="26" name="Text Placeholder 25">
            <a:extLst>
              <a:ext uri="{FF2B5EF4-FFF2-40B4-BE49-F238E27FC236}">
                <a16:creationId xmlns:a16="http://schemas.microsoft.com/office/drawing/2014/main" xmlns="" id="{D32E8129-4557-FB4F-128A-16770815B5B8}"/>
              </a:ext>
            </a:extLst>
          </p:cNvPr>
          <p:cNvSpPr>
            <a:spLocks noGrp="1"/>
          </p:cNvSpPr>
          <p:nvPr>
            <p:ph type="body" sz="quarter" idx="56"/>
          </p:nvPr>
        </p:nvSpPr>
        <p:spPr/>
        <p:txBody>
          <a:bodyPr/>
          <a:lstStyle/>
          <a:p>
            <a:r>
              <a:rPr lang="en-US" dirty="0"/>
              <a:t>Rajesh Santoshi</a:t>
            </a:r>
          </a:p>
        </p:txBody>
      </p:sp>
      <p:sp>
        <p:nvSpPr>
          <p:cNvPr id="30" name="Text Placeholder 29">
            <a:extLst>
              <a:ext uri="{FF2B5EF4-FFF2-40B4-BE49-F238E27FC236}">
                <a16:creationId xmlns:a16="http://schemas.microsoft.com/office/drawing/2014/main" xmlns="" id="{78DDF0BA-462B-C044-14AF-F2FD2BFBAE3B}"/>
              </a:ext>
            </a:extLst>
          </p:cNvPr>
          <p:cNvSpPr>
            <a:spLocks noGrp="1"/>
          </p:cNvSpPr>
          <p:nvPr>
            <p:ph type="body" sz="quarter" idx="57"/>
          </p:nvPr>
        </p:nvSpPr>
        <p:spPr/>
        <p:txBody>
          <a:bodyPr/>
          <a:lstStyle/>
          <a:p>
            <a:r>
              <a:rPr lang="en-US" dirty="0"/>
              <a:t>VP Marketing</a:t>
            </a:r>
          </a:p>
        </p:txBody>
      </p:sp>
      <p:sp>
        <p:nvSpPr>
          <p:cNvPr id="17" name="Slide Number Placeholder 13">
            <a:extLst>
              <a:ext uri="{FF2B5EF4-FFF2-40B4-BE49-F238E27FC236}">
                <a16:creationId xmlns:a16="http://schemas.microsoft.com/office/drawing/2014/main" xmlns=""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zh-CN" altLang="en-US" sz="1200" u="none" strike="noStrike" kern="1200" cap="none" spc="0" normalizeH="0" baseline="0" noProof="0" dirty="0">
              <a:ln>
                <a:noFill/>
              </a:ln>
              <a:solidFill>
                <a:schemeClr val="bg1"/>
              </a:solidFill>
              <a:effectLst/>
              <a:uLnTx/>
              <a:uFillTx/>
            </a:endParaRPr>
          </a:p>
        </p:txBody>
      </p:sp>
      <p:sp>
        <p:nvSpPr>
          <p:cNvPr id="6" name="Footer Placeholder 5">
            <a:extLst>
              <a:ext uri="{FF2B5EF4-FFF2-40B4-BE49-F238E27FC236}">
                <a16:creationId xmlns:a16="http://schemas.microsoft.com/office/drawing/2014/main" xmlns="" id="{CFCEC6B0-3600-28A0-E10B-B1F4C99B1E33}"/>
              </a:ext>
            </a:extLst>
          </p:cNvPr>
          <p:cNvSpPr>
            <a:spLocks noGrp="1"/>
          </p:cNvSpPr>
          <p:nvPr>
            <p:ph type="ftr" sz="quarter" idx="58"/>
          </p:nvPr>
        </p:nvSpPr>
        <p:spPr/>
        <p:txBody>
          <a:bodyPr/>
          <a:lstStyle/>
          <a:p>
            <a:endParaRPr lang="en-US" dirty="0" smtClean="0">
              <a:solidFill>
                <a:prstClr val="white"/>
              </a:solidFill>
              <a:ea typeface="微软雅黑"/>
              <a:cs typeface="Posterama" panose="020B0504020200020000" pitchFamily="34" charset="0"/>
            </a:endParaRPr>
          </a:p>
          <a:p>
            <a:r>
              <a:rPr lang="en-US" dirty="0" smtClean="0">
                <a:solidFill>
                  <a:prstClr val="white"/>
                </a:solidFill>
                <a:ea typeface="微软雅黑"/>
                <a:cs typeface="Posterama" panose="020B0504020200020000" pitchFamily="34" charset="0"/>
              </a:rPr>
              <a:t>Business </a:t>
            </a:r>
            <a:r>
              <a:rPr lang="en-US" dirty="0">
                <a:solidFill>
                  <a:prstClr val="white"/>
                </a:solidFill>
                <a:ea typeface="微软雅黑"/>
                <a:cs typeface="Posterama" panose="020B0504020200020000" pitchFamily="34" charset="0"/>
              </a:rPr>
              <a:t>Start-Up Components</a:t>
            </a:r>
          </a:p>
          <a:p>
            <a:endParaRPr lang="en-US" noProof="0" dirty="0"/>
          </a:p>
        </p:txBody>
      </p:sp>
    </p:spTree>
    <p:extLst>
      <p:ext uri="{BB962C8B-B14F-4D97-AF65-F5344CB8AC3E}">
        <p14:creationId xmlns:p14="http://schemas.microsoft.com/office/powerpoint/2010/main" val="2107888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itle 55">
            <a:extLst>
              <a:ext uri="{FF2B5EF4-FFF2-40B4-BE49-F238E27FC236}">
                <a16:creationId xmlns:a16="http://schemas.microsoft.com/office/drawing/2014/main" xmlns="" id="{19576725-5FD5-0E5D-4FD3-2E35020D8306}"/>
              </a:ext>
            </a:extLst>
          </p:cNvPr>
          <p:cNvSpPr>
            <a:spLocks noGrp="1"/>
          </p:cNvSpPr>
          <p:nvPr>
            <p:ph type="title"/>
          </p:nvPr>
        </p:nvSpPr>
        <p:spPr/>
        <p:txBody>
          <a:bodyPr/>
          <a:lstStyle/>
          <a:p>
            <a:r>
              <a:rPr lang="en-US" dirty="0"/>
              <a:t>Meet our Extended Team</a:t>
            </a:r>
            <a:br>
              <a:rPr lang="en-US" dirty="0"/>
            </a:br>
            <a:endParaRPr lang="en-US" dirty="0"/>
          </a:p>
        </p:txBody>
      </p:sp>
      <p:pic>
        <p:nvPicPr>
          <p:cNvPr id="111" name="Picture Placeholder 110" descr="Team member head shot">
            <a:extLst>
              <a:ext uri="{FF2B5EF4-FFF2-40B4-BE49-F238E27FC236}">
                <a16:creationId xmlns:a16="http://schemas.microsoft.com/office/drawing/2014/main" xmlns="" id="{04625439-B7AD-2BC9-2A2B-DADABE1A1397}"/>
              </a:ext>
            </a:extLst>
          </p:cNvPr>
          <p:cNvPicPr>
            <a:picLocks noGrp="1" noChangeAspect="1"/>
          </p:cNvPicPr>
          <p:nvPr>
            <p:ph type="pic" sz="quarter" idx="48"/>
          </p:nvPr>
        </p:nvPicPr>
        <p:blipFill>
          <a:blip r:embed="rId2"/>
          <a:srcRect l="31" r="31"/>
          <a:stretch>
            <a:fillRect/>
          </a:stretch>
        </p:blipFill>
        <p:spPr>
          <a:xfrm>
            <a:off x="4235072" y="436455"/>
            <a:ext cx="1173264" cy="1357920"/>
          </a:xfrm>
        </p:spPr>
      </p:pic>
      <p:pic>
        <p:nvPicPr>
          <p:cNvPr id="117" name="Picture Placeholder 116" descr="Team member head shot">
            <a:extLst>
              <a:ext uri="{FF2B5EF4-FFF2-40B4-BE49-F238E27FC236}">
                <a16:creationId xmlns:a16="http://schemas.microsoft.com/office/drawing/2014/main" xmlns="" id="{17DCB394-2DB2-0945-063C-4AA5C232B022}"/>
              </a:ext>
            </a:extLst>
          </p:cNvPr>
          <p:cNvPicPr>
            <a:picLocks noGrp="1" noChangeAspect="1"/>
          </p:cNvPicPr>
          <p:nvPr>
            <p:ph type="pic" sz="quarter" idx="69"/>
          </p:nvPr>
        </p:nvPicPr>
        <p:blipFill>
          <a:blip r:embed="rId3"/>
          <a:srcRect t="193" b="193"/>
          <a:stretch>
            <a:fillRect/>
          </a:stretch>
        </p:blipFill>
        <p:spPr>
          <a:xfrm>
            <a:off x="4235072" y="2004222"/>
            <a:ext cx="1173264" cy="1357920"/>
          </a:xfrm>
        </p:spPr>
      </p:pic>
      <p:pic>
        <p:nvPicPr>
          <p:cNvPr id="121" name="Picture Placeholder 120" descr="Team member head shot">
            <a:extLst>
              <a:ext uri="{FF2B5EF4-FFF2-40B4-BE49-F238E27FC236}">
                <a16:creationId xmlns:a16="http://schemas.microsoft.com/office/drawing/2014/main" xmlns="" id="{4568A05E-568F-7101-D7A6-0C522498DB2B}"/>
              </a:ext>
            </a:extLst>
          </p:cNvPr>
          <p:cNvPicPr>
            <a:picLocks noGrp="1" noChangeAspect="1"/>
          </p:cNvPicPr>
          <p:nvPr>
            <p:ph type="pic" sz="quarter" idx="70"/>
          </p:nvPr>
        </p:nvPicPr>
        <p:blipFill>
          <a:blip r:embed="rId4"/>
          <a:srcRect t="193" b="193"/>
          <a:stretch>
            <a:fillRect/>
          </a:stretch>
        </p:blipFill>
        <p:spPr>
          <a:xfrm>
            <a:off x="4235072" y="3571991"/>
            <a:ext cx="1173264" cy="1357920"/>
          </a:xfrm>
        </p:spPr>
      </p:pic>
      <p:pic>
        <p:nvPicPr>
          <p:cNvPr id="124" name="Picture Placeholder 123" descr="Team member head shot">
            <a:extLst>
              <a:ext uri="{FF2B5EF4-FFF2-40B4-BE49-F238E27FC236}">
                <a16:creationId xmlns:a16="http://schemas.microsoft.com/office/drawing/2014/main" xmlns="" id="{99B69C8C-61F7-EF1C-0DBE-5B067A632CF0}"/>
              </a:ext>
            </a:extLst>
          </p:cNvPr>
          <p:cNvPicPr>
            <a:picLocks noGrp="1" noChangeAspect="1"/>
          </p:cNvPicPr>
          <p:nvPr>
            <p:ph type="pic" sz="quarter" idx="71"/>
          </p:nvPr>
        </p:nvPicPr>
        <p:blipFill>
          <a:blip r:embed="rId5"/>
          <a:srcRect t="135" b="135"/>
          <a:stretch>
            <a:fillRect/>
          </a:stretch>
        </p:blipFill>
        <p:spPr>
          <a:xfrm>
            <a:off x="4235072" y="5153614"/>
            <a:ext cx="1173264" cy="1357920"/>
          </a:xfrm>
        </p:spPr>
      </p:pic>
      <p:sp>
        <p:nvSpPr>
          <p:cNvPr id="134" name="Text Placeholder 133">
            <a:extLst>
              <a:ext uri="{FF2B5EF4-FFF2-40B4-BE49-F238E27FC236}">
                <a16:creationId xmlns:a16="http://schemas.microsoft.com/office/drawing/2014/main" xmlns="" id="{EF408C39-F36B-8A49-1F7E-837E35969338}"/>
              </a:ext>
            </a:extLst>
          </p:cNvPr>
          <p:cNvSpPr>
            <a:spLocks noGrp="1"/>
          </p:cNvSpPr>
          <p:nvPr>
            <p:ph type="body" sz="quarter" idx="27"/>
          </p:nvPr>
        </p:nvSpPr>
        <p:spPr/>
        <p:txBody>
          <a:bodyPr/>
          <a:lstStyle/>
          <a:p>
            <a:r>
              <a:rPr lang="en-US" altLang="zh-CN" dirty="0"/>
              <a:t>Takuma Hayashi</a:t>
            </a:r>
          </a:p>
        </p:txBody>
      </p:sp>
      <p:sp>
        <p:nvSpPr>
          <p:cNvPr id="112" name="Text Placeholder 111">
            <a:extLst>
              <a:ext uri="{FF2B5EF4-FFF2-40B4-BE49-F238E27FC236}">
                <a16:creationId xmlns:a16="http://schemas.microsoft.com/office/drawing/2014/main" xmlns="" id="{18AF0A56-DD67-89FC-BFA3-15B61F65CDDA}"/>
              </a:ext>
            </a:extLst>
          </p:cNvPr>
          <p:cNvSpPr>
            <a:spLocks noGrp="1"/>
          </p:cNvSpPr>
          <p:nvPr>
            <p:ph type="body" sz="quarter" idx="28"/>
          </p:nvPr>
        </p:nvSpPr>
        <p:spPr/>
        <p:txBody>
          <a:bodyPr/>
          <a:lstStyle/>
          <a:p>
            <a:r>
              <a:rPr lang="en-US" dirty="0"/>
              <a:t>President</a:t>
            </a:r>
          </a:p>
          <a:p>
            <a:endParaRPr lang="en-US" dirty="0"/>
          </a:p>
          <a:p>
            <a:endParaRPr lang="en-US" dirty="0"/>
          </a:p>
        </p:txBody>
      </p:sp>
      <p:sp>
        <p:nvSpPr>
          <p:cNvPr id="136" name="Text Placeholder 135">
            <a:extLst>
              <a:ext uri="{FF2B5EF4-FFF2-40B4-BE49-F238E27FC236}">
                <a16:creationId xmlns:a16="http://schemas.microsoft.com/office/drawing/2014/main" xmlns="" id="{9BEF75AB-A2CF-6495-E59F-B961022728C8}"/>
              </a:ext>
            </a:extLst>
          </p:cNvPr>
          <p:cNvSpPr>
            <a:spLocks noGrp="1"/>
          </p:cNvSpPr>
          <p:nvPr>
            <p:ph type="body" sz="quarter" idx="57"/>
          </p:nvPr>
        </p:nvSpPr>
        <p:spPr/>
        <p:txBody>
          <a:bodyPr/>
          <a:lstStyle/>
          <a:p>
            <a:r>
              <a:rPr lang="en-US" altLang="zh-CN" dirty="0"/>
              <a:t>Mirjam Nilsson</a:t>
            </a:r>
          </a:p>
        </p:txBody>
      </p:sp>
      <p:sp>
        <p:nvSpPr>
          <p:cNvPr id="114" name="Text Placeholder 113">
            <a:extLst>
              <a:ext uri="{FF2B5EF4-FFF2-40B4-BE49-F238E27FC236}">
                <a16:creationId xmlns:a16="http://schemas.microsoft.com/office/drawing/2014/main" xmlns="" id="{DA3CD37D-77A2-AD3B-C73E-09D174DD7546}"/>
              </a:ext>
            </a:extLst>
          </p:cNvPr>
          <p:cNvSpPr>
            <a:spLocks noGrp="1"/>
          </p:cNvSpPr>
          <p:nvPr>
            <p:ph type="body" sz="quarter" idx="58"/>
          </p:nvPr>
        </p:nvSpPr>
        <p:spPr/>
        <p:txBody>
          <a:bodyPr/>
          <a:lstStyle/>
          <a:p>
            <a:r>
              <a:rPr lang="en-US" altLang="zh-CN" dirty="0"/>
              <a:t>Chief Executive Officer</a:t>
            </a:r>
          </a:p>
        </p:txBody>
      </p:sp>
      <p:sp>
        <p:nvSpPr>
          <p:cNvPr id="138" name="Text Placeholder 137">
            <a:extLst>
              <a:ext uri="{FF2B5EF4-FFF2-40B4-BE49-F238E27FC236}">
                <a16:creationId xmlns:a16="http://schemas.microsoft.com/office/drawing/2014/main" xmlns="" id="{204E9DAA-AA37-4F2D-9A54-5AA8DCEAB892}"/>
              </a:ext>
            </a:extLst>
          </p:cNvPr>
          <p:cNvSpPr>
            <a:spLocks noGrp="1"/>
          </p:cNvSpPr>
          <p:nvPr>
            <p:ph type="body" sz="quarter" idx="61"/>
          </p:nvPr>
        </p:nvSpPr>
        <p:spPr/>
        <p:txBody>
          <a:bodyPr/>
          <a:lstStyle/>
          <a:p>
            <a:r>
              <a:rPr lang="en-US" altLang="zh-CN" dirty="0"/>
              <a:t>Flora Berggren</a:t>
            </a:r>
          </a:p>
        </p:txBody>
      </p:sp>
      <p:sp>
        <p:nvSpPr>
          <p:cNvPr id="116" name="Text Placeholder 115">
            <a:extLst>
              <a:ext uri="{FF2B5EF4-FFF2-40B4-BE49-F238E27FC236}">
                <a16:creationId xmlns:a16="http://schemas.microsoft.com/office/drawing/2014/main" xmlns="" id="{F6ED7D00-5342-1D60-DDDB-D53A1710D96C}"/>
              </a:ext>
            </a:extLst>
          </p:cNvPr>
          <p:cNvSpPr>
            <a:spLocks noGrp="1"/>
          </p:cNvSpPr>
          <p:nvPr>
            <p:ph type="body" sz="quarter" idx="62"/>
          </p:nvPr>
        </p:nvSpPr>
        <p:spPr/>
        <p:txBody>
          <a:bodyPr/>
          <a:lstStyle/>
          <a:p>
            <a:r>
              <a:rPr lang="en-US" altLang="zh-CN" dirty="0"/>
              <a:t>Chief Operations Officer</a:t>
            </a:r>
          </a:p>
        </p:txBody>
      </p:sp>
      <p:sp>
        <p:nvSpPr>
          <p:cNvPr id="142" name="Text Placeholder 141">
            <a:extLst>
              <a:ext uri="{FF2B5EF4-FFF2-40B4-BE49-F238E27FC236}">
                <a16:creationId xmlns:a16="http://schemas.microsoft.com/office/drawing/2014/main" xmlns="" id="{E919136D-3B44-DA2F-E7D4-D6EEF99678A5}"/>
              </a:ext>
            </a:extLst>
          </p:cNvPr>
          <p:cNvSpPr>
            <a:spLocks noGrp="1"/>
          </p:cNvSpPr>
          <p:nvPr>
            <p:ph type="body" sz="quarter" idx="65"/>
          </p:nvPr>
        </p:nvSpPr>
        <p:spPr/>
        <p:txBody>
          <a:bodyPr/>
          <a:lstStyle/>
          <a:p>
            <a:r>
              <a:rPr lang="en-US" altLang="zh-CN" dirty="0"/>
              <a:t>Rajesh Santoshi</a:t>
            </a:r>
          </a:p>
        </p:txBody>
      </p:sp>
      <p:sp>
        <p:nvSpPr>
          <p:cNvPr id="118" name="Text Placeholder 117">
            <a:extLst>
              <a:ext uri="{FF2B5EF4-FFF2-40B4-BE49-F238E27FC236}">
                <a16:creationId xmlns:a16="http://schemas.microsoft.com/office/drawing/2014/main" xmlns="" id="{00CC9081-1965-5E10-5A66-018337A9F4FF}"/>
              </a:ext>
            </a:extLst>
          </p:cNvPr>
          <p:cNvSpPr>
            <a:spLocks noGrp="1"/>
          </p:cNvSpPr>
          <p:nvPr>
            <p:ph type="body" sz="quarter" idx="66"/>
          </p:nvPr>
        </p:nvSpPr>
        <p:spPr/>
        <p:txBody>
          <a:bodyPr/>
          <a:lstStyle/>
          <a:p>
            <a:r>
              <a:rPr lang="en-US" altLang="zh-CN" dirty="0"/>
              <a:t>VP Marketing</a:t>
            </a:r>
          </a:p>
          <a:p>
            <a:endParaRPr lang="zh-CN" altLang="en-US" dirty="0"/>
          </a:p>
        </p:txBody>
      </p:sp>
      <p:pic>
        <p:nvPicPr>
          <p:cNvPr id="105" name="Picture Placeholder 104" descr="Team member head shot">
            <a:extLst>
              <a:ext uri="{FF2B5EF4-FFF2-40B4-BE49-F238E27FC236}">
                <a16:creationId xmlns:a16="http://schemas.microsoft.com/office/drawing/2014/main" xmlns="" id="{57158F0D-ABAB-F883-0EB2-0F2E0CFCD3E1}"/>
              </a:ext>
            </a:extLst>
          </p:cNvPr>
          <p:cNvPicPr>
            <a:picLocks noGrp="1" noChangeAspect="1"/>
          </p:cNvPicPr>
          <p:nvPr>
            <p:ph type="pic" sz="quarter" idx="72"/>
          </p:nvPr>
        </p:nvPicPr>
        <p:blipFill>
          <a:blip r:embed="rId6"/>
          <a:srcRect l="290" r="290"/>
          <a:stretch>
            <a:fillRect/>
          </a:stretch>
        </p:blipFill>
        <p:spPr/>
      </p:pic>
      <p:pic>
        <p:nvPicPr>
          <p:cNvPr id="100" name="Picture Placeholder 99" descr="Team member head shot">
            <a:extLst>
              <a:ext uri="{FF2B5EF4-FFF2-40B4-BE49-F238E27FC236}">
                <a16:creationId xmlns:a16="http://schemas.microsoft.com/office/drawing/2014/main" xmlns="" id="{37FE76F6-4FBA-F449-AE44-D65A490DB65E}"/>
              </a:ext>
            </a:extLst>
          </p:cNvPr>
          <p:cNvPicPr>
            <a:picLocks noGrp="1" noChangeAspect="1"/>
          </p:cNvPicPr>
          <p:nvPr>
            <p:ph type="pic" sz="quarter" idx="73"/>
          </p:nvPr>
        </p:nvPicPr>
        <p:blipFill>
          <a:blip r:embed="rId7"/>
          <a:srcRect l="66" r="66"/>
          <a:stretch>
            <a:fillRect/>
          </a:stretch>
        </p:blipFill>
        <p:spPr/>
      </p:pic>
      <p:pic>
        <p:nvPicPr>
          <p:cNvPr id="95" name="Picture Placeholder 94" descr="Team member head shot">
            <a:extLst>
              <a:ext uri="{FF2B5EF4-FFF2-40B4-BE49-F238E27FC236}">
                <a16:creationId xmlns:a16="http://schemas.microsoft.com/office/drawing/2014/main" xmlns="" id="{3D93F4F3-0B04-F25C-A1AD-C630AB4ACC69}"/>
              </a:ext>
            </a:extLst>
          </p:cNvPr>
          <p:cNvPicPr>
            <a:picLocks noGrp="1" noChangeAspect="1"/>
          </p:cNvPicPr>
          <p:nvPr>
            <p:ph type="pic" sz="quarter" idx="74"/>
          </p:nvPr>
        </p:nvPicPr>
        <p:blipFill>
          <a:blip r:embed="rId8"/>
          <a:srcRect l="66" r="66"/>
          <a:stretch>
            <a:fillRect/>
          </a:stretch>
        </p:blipFill>
        <p:spPr/>
      </p:pic>
      <p:pic>
        <p:nvPicPr>
          <p:cNvPr id="91" name="Picture Placeholder 90" descr="Team member head shot">
            <a:extLst>
              <a:ext uri="{FF2B5EF4-FFF2-40B4-BE49-F238E27FC236}">
                <a16:creationId xmlns:a16="http://schemas.microsoft.com/office/drawing/2014/main" xmlns="" id="{5EC983C0-CBA5-F57C-BEFF-513C6820D1B5}"/>
              </a:ext>
            </a:extLst>
          </p:cNvPr>
          <p:cNvPicPr>
            <a:picLocks noGrp="1" noChangeAspect="1"/>
          </p:cNvPicPr>
          <p:nvPr>
            <p:ph type="pic" sz="quarter" idx="75"/>
          </p:nvPr>
        </p:nvPicPr>
        <p:blipFill>
          <a:blip r:embed="rId9"/>
          <a:srcRect l="124" r="124"/>
          <a:stretch>
            <a:fillRect/>
          </a:stretch>
        </p:blipFill>
        <p:spPr/>
      </p:pic>
      <p:sp>
        <p:nvSpPr>
          <p:cNvPr id="132" name="Text Placeholder 131">
            <a:extLst>
              <a:ext uri="{FF2B5EF4-FFF2-40B4-BE49-F238E27FC236}">
                <a16:creationId xmlns:a16="http://schemas.microsoft.com/office/drawing/2014/main" xmlns="" id="{86CBC7CA-4E3E-1E11-06FC-F3D5FEF919A6}"/>
              </a:ext>
            </a:extLst>
          </p:cNvPr>
          <p:cNvSpPr>
            <a:spLocks noGrp="1"/>
          </p:cNvSpPr>
          <p:nvPr>
            <p:ph type="body" sz="quarter" idx="55"/>
          </p:nvPr>
        </p:nvSpPr>
        <p:spPr/>
        <p:txBody>
          <a:bodyPr/>
          <a:lstStyle/>
          <a:p>
            <a:r>
              <a:rPr lang="en-US" dirty="0"/>
              <a:t>Graham Barne</a:t>
            </a:r>
            <a:r>
              <a:rPr lang="en-US" altLang="zh-CN" dirty="0"/>
              <a:t>s</a:t>
            </a:r>
            <a:endParaRPr lang="en-US" dirty="0"/>
          </a:p>
        </p:txBody>
      </p:sp>
      <p:sp>
        <p:nvSpPr>
          <p:cNvPr id="110" name="Text Placeholder 109">
            <a:extLst>
              <a:ext uri="{FF2B5EF4-FFF2-40B4-BE49-F238E27FC236}">
                <a16:creationId xmlns:a16="http://schemas.microsoft.com/office/drawing/2014/main" xmlns="" id="{A8D8F964-5152-933F-0FD8-0441EF137004}"/>
              </a:ext>
            </a:extLst>
          </p:cNvPr>
          <p:cNvSpPr>
            <a:spLocks noGrp="1"/>
          </p:cNvSpPr>
          <p:nvPr>
            <p:ph type="body" sz="quarter" idx="56"/>
          </p:nvPr>
        </p:nvSpPr>
        <p:spPr/>
        <p:txBody>
          <a:bodyPr/>
          <a:lstStyle/>
          <a:p>
            <a:r>
              <a:rPr lang="en-US" dirty="0"/>
              <a:t>VP Product</a:t>
            </a:r>
          </a:p>
          <a:p>
            <a:endParaRPr lang="en-US" dirty="0"/>
          </a:p>
        </p:txBody>
      </p:sp>
      <p:sp>
        <p:nvSpPr>
          <p:cNvPr id="130" name="Text Placeholder 129">
            <a:extLst>
              <a:ext uri="{FF2B5EF4-FFF2-40B4-BE49-F238E27FC236}">
                <a16:creationId xmlns:a16="http://schemas.microsoft.com/office/drawing/2014/main" xmlns="" id="{D7A3F7B8-39FC-A0C3-B527-8DD7897C3C2A}"/>
              </a:ext>
            </a:extLst>
          </p:cNvPr>
          <p:cNvSpPr>
            <a:spLocks noGrp="1"/>
          </p:cNvSpPr>
          <p:nvPr>
            <p:ph type="body" sz="quarter" idx="59"/>
          </p:nvPr>
        </p:nvSpPr>
        <p:spPr/>
        <p:txBody>
          <a:bodyPr/>
          <a:lstStyle/>
          <a:p>
            <a:r>
              <a:rPr lang="en-US" altLang="zh-CN" dirty="0"/>
              <a:t>Rowan Murphy</a:t>
            </a:r>
          </a:p>
        </p:txBody>
      </p:sp>
      <p:sp>
        <p:nvSpPr>
          <p:cNvPr id="108" name="Text Placeholder 107">
            <a:extLst>
              <a:ext uri="{FF2B5EF4-FFF2-40B4-BE49-F238E27FC236}">
                <a16:creationId xmlns:a16="http://schemas.microsoft.com/office/drawing/2014/main" xmlns="" id="{9DD2EF71-C588-557C-6805-3BA27A14E29B}"/>
              </a:ext>
            </a:extLst>
          </p:cNvPr>
          <p:cNvSpPr>
            <a:spLocks noGrp="1"/>
          </p:cNvSpPr>
          <p:nvPr>
            <p:ph type="body" sz="quarter" idx="60"/>
          </p:nvPr>
        </p:nvSpPr>
        <p:spPr/>
        <p:txBody>
          <a:bodyPr/>
          <a:lstStyle/>
          <a:p>
            <a:r>
              <a:rPr lang="en-US" altLang="zh-CN" dirty="0"/>
              <a:t>SEO Strategist</a:t>
            </a:r>
          </a:p>
          <a:p>
            <a:endParaRPr lang="zh-CN" altLang="en-US" dirty="0"/>
          </a:p>
        </p:txBody>
      </p:sp>
      <p:sp>
        <p:nvSpPr>
          <p:cNvPr id="128" name="Text Placeholder 127">
            <a:extLst>
              <a:ext uri="{FF2B5EF4-FFF2-40B4-BE49-F238E27FC236}">
                <a16:creationId xmlns:a16="http://schemas.microsoft.com/office/drawing/2014/main" xmlns="" id="{F2B4F3E8-0A71-10C7-4719-C9FB478A9129}"/>
              </a:ext>
            </a:extLst>
          </p:cNvPr>
          <p:cNvSpPr>
            <a:spLocks noGrp="1"/>
          </p:cNvSpPr>
          <p:nvPr>
            <p:ph type="body" sz="quarter" idx="63"/>
          </p:nvPr>
        </p:nvSpPr>
        <p:spPr/>
        <p:txBody>
          <a:bodyPr/>
          <a:lstStyle/>
          <a:p>
            <a:r>
              <a:rPr lang="en-US" altLang="zh-CN" dirty="0"/>
              <a:t>Elizabeth Moore</a:t>
            </a:r>
          </a:p>
        </p:txBody>
      </p:sp>
      <p:sp>
        <p:nvSpPr>
          <p:cNvPr id="106" name="Text Placeholder 105">
            <a:extLst>
              <a:ext uri="{FF2B5EF4-FFF2-40B4-BE49-F238E27FC236}">
                <a16:creationId xmlns:a16="http://schemas.microsoft.com/office/drawing/2014/main" xmlns="" id="{C3F4B58A-E166-D531-6B68-03C6AC16DFE0}"/>
              </a:ext>
            </a:extLst>
          </p:cNvPr>
          <p:cNvSpPr>
            <a:spLocks noGrp="1"/>
          </p:cNvSpPr>
          <p:nvPr>
            <p:ph type="body" sz="quarter" idx="64"/>
          </p:nvPr>
        </p:nvSpPr>
        <p:spPr/>
        <p:txBody>
          <a:bodyPr/>
          <a:lstStyle/>
          <a:p>
            <a:r>
              <a:rPr lang="en-US" altLang="zh-CN" dirty="0"/>
              <a:t>Product Designer</a:t>
            </a:r>
          </a:p>
          <a:p>
            <a:endParaRPr lang="zh-CN" altLang="en-US"/>
          </a:p>
        </p:txBody>
      </p:sp>
      <p:sp>
        <p:nvSpPr>
          <p:cNvPr id="140" name="Text Placeholder 139">
            <a:extLst>
              <a:ext uri="{FF2B5EF4-FFF2-40B4-BE49-F238E27FC236}">
                <a16:creationId xmlns:a16="http://schemas.microsoft.com/office/drawing/2014/main" xmlns="" id="{2528F54A-A46A-9326-2193-943237532FCE}"/>
              </a:ext>
            </a:extLst>
          </p:cNvPr>
          <p:cNvSpPr>
            <a:spLocks noGrp="1"/>
          </p:cNvSpPr>
          <p:nvPr>
            <p:ph type="body" sz="quarter" idx="67"/>
          </p:nvPr>
        </p:nvSpPr>
        <p:spPr/>
        <p:txBody>
          <a:bodyPr/>
          <a:lstStyle/>
          <a:p>
            <a:r>
              <a:rPr lang="en-US" altLang="zh-CN" dirty="0"/>
              <a:t>Robin Kline</a:t>
            </a:r>
          </a:p>
        </p:txBody>
      </p:sp>
      <p:sp>
        <p:nvSpPr>
          <p:cNvPr id="104" name="Text Placeholder 103">
            <a:extLst>
              <a:ext uri="{FF2B5EF4-FFF2-40B4-BE49-F238E27FC236}">
                <a16:creationId xmlns:a16="http://schemas.microsoft.com/office/drawing/2014/main" xmlns="" id="{518FD4E8-9A30-D19A-0CE1-E025FDE22A18}"/>
              </a:ext>
            </a:extLst>
          </p:cNvPr>
          <p:cNvSpPr>
            <a:spLocks noGrp="1"/>
          </p:cNvSpPr>
          <p:nvPr>
            <p:ph type="body" sz="quarter" idx="68"/>
          </p:nvPr>
        </p:nvSpPr>
        <p:spPr/>
        <p:txBody>
          <a:bodyPr/>
          <a:lstStyle/>
          <a:p>
            <a:r>
              <a:rPr lang="en-US" altLang="zh-CN" dirty="0"/>
              <a:t>Content Developer</a:t>
            </a:r>
          </a:p>
          <a:p>
            <a:endParaRPr lang="zh-CN" altLang="en-US" dirty="0"/>
          </a:p>
        </p:txBody>
      </p:sp>
      <p:sp>
        <p:nvSpPr>
          <p:cNvPr id="42" name="Slide Number Placeholder 13">
            <a:extLst>
              <a:ext uri="{FF2B5EF4-FFF2-40B4-BE49-F238E27FC236}">
                <a16:creationId xmlns:a16="http://schemas.microsoft.com/office/drawing/2014/main" xmlns="" id="{F8EEF7F7-F511-EC83-1C7D-AE1F07EB4551}"/>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xmlns="" id="{39CB1ACF-8F27-E766-B1CB-FC58BC47D7A9}"/>
              </a:ext>
            </a:extLst>
          </p:cNvPr>
          <p:cNvSpPr>
            <a:spLocks noGrp="1"/>
          </p:cNvSpPr>
          <p:nvPr>
            <p:ph type="ftr" sz="quarter" idx="76"/>
          </p:nvPr>
        </p:nvSpPr>
        <p:spPr/>
        <p:txBody>
          <a:bodyPr/>
          <a:lstStyle/>
          <a:p>
            <a:endParaRPr lang="en-US" dirty="0" smtClean="0">
              <a:solidFill>
                <a:prstClr val="white"/>
              </a:solidFill>
              <a:ea typeface="微软雅黑"/>
              <a:cs typeface="Posterama" panose="020B0504020200020000" pitchFamily="34" charset="0"/>
            </a:endParaRPr>
          </a:p>
          <a:p>
            <a:r>
              <a:rPr lang="en-US" dirty="0" smtClean="0">
                <a:solidFill>
                  <a:prstClr val="white"/>
                </a:solidFill>
                <a:ea typeface="微软雅黑"/>
                <a:cs typeface="Posterama" panose="020B0504020200020000" pitchFamily="34" charset="0"/>
              </a:rPr>
              <a:t>Business </a:t>
            </a:r>
            <a:r>
              <a:rPr lang="en-US" dirty="0">
                <a:solidFill>
                  <a:prstClr val="white"/>
                </a:solidFill>
                <a:ea typeface="微软雅黑"/>
                <a:cs typeface="Posterama" panose="020B0504020200020000" pitchFamily="34" charset="0"/>
              </a:rPr>
              <a:t>Start-Up Components</a:t>
            </a:r>
          </a:p>
          <a:p>
            <a:endParaRPr lang="en-US" noProof="0" dirty="0"/>
          </a:p>
        </p:txBody>
      </p:sp>
    </p:spTree>
    <p:extLst>
      <p:ext uri="{BB962C8B-B14F-4D97-AF65-F5344CB8AC3E}">
        <p14:creationId xmlns:p14="http://schemas.microsoft.com/office/powerpoint/2010/main" val="3157109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6C2E2A-75D3-B8BC-0006-6922B1A3F90A}"/>
              </a:ext>
            </a:extLst>
          </p:cNvPr>
          <p:cNvSpPr>
            <a:spLocks noGrp="1"/>
          </p:cNvSpPr>
          <p:nvPr>
            <p:ph type="title"/>
          </p:nvPr>
        </p:nvSpPr>
        <p:spPr/>
        <p:txBody>
          <a:bodyPr/>
          <a:lstStyle/>
          <a:p>
            <a:r>
              <a:rPr lang="en-US" dirty="0"/>
              <a:t>REVENUE PROJECTIONS</a:t>
            </a:r>
          </a:p>
        </p:txBody>
      </p:sp>
      <p:sp>
        <p:nvSpPr>
          <p:cNvPr id="4" name="Footer Placeholder 3">
            <a:extLst>
              <a:ext uri="{FF2B5EF4-FFF2-40B4-BE49-F238E27FC236}">
                <a16:creationId xmlns:a16="http://schemas.microsoft.com/office/drawing/2014/main" xmlns="" id="{4B89F93E-0FE8-0858-4721-281262334878}"/>
              </a:ext>
            </a:extLst>
          </p:cNvPr>
          <p:cNvSpPr>
            <a:spLocks noGrp="1"/>
          </p:cNvSpPr>
          <p:nvPr>
            <p:ph type="ftr" sz="quarter" idx="28"/>
          </p:nvPr>
        </p:nvSpPr>
        <p:spPr/>
        <p:txBody>
          <a:bodyPr/>
          <a:lstStyle/>
          <a:p>
            <a:endParaRPr lang="en-US" dirty="0"/>
          </a:p>
          <a:p>
            <a:r>
              <a:rPr lang="en-US" dirty="0" smtClean="0"/>
              <a:t>Business </a:t>
            </a:r>
            <a:r>
              <a:rPr lang="en-US" dirty="0"/>
              <a:t>Start-Up Components</a:t>
            </a:r>
          </a:p>
          <a:p>
            <a:endParaRPr lang="en-US" noProof="0" dirty="0"/>
          </a:p>
        </p:txBody>
      </p:sp>
      <p:sp>
        <p:nvSpPr>
          <p:cNvPr id="5" name="TextBox 4">
            <a:extLst>
              <a:ext uri="{FF2B5EF4-FFF2-40B4-BE49-F238E27FC236}">
                <a16:creationId xmlns:a16="http://schemas.microsoft.com/office/drawing/2014/main" xmlns="" id="{99D21E62-255F-B6D9-24AA-052AADDE311F}"/>
              </a:ext>
            </a:extLst>
          </p:cNvPr>
          <p:cNvSpPr txBox="1"/>
          <p:nvPr/>
        </p:nvSpPr>
        <p:spPr>
          <a:xfrm>
            <a:off x="587829" y="1622510"/>
            <a:ext cx="8496887" cy="4031873"/>
          </a:xfrm>
          <a:prstGeom prst="rect">
            <a:avLst/>
          </a:prstGeom>
        </p:spPr>
        <p:txBody>
          <a:bodyPr wrap="square" rtlCol="0">
            <a:spAutoFit/>
          </a:bodyPr>
          <a:lstStyle/>
          <a:p>
            <a:r>
              <a:rPr lang="en-US" sz="1600" b="0" i="0" dirty="0">
                <a:solidFill>
                  <a:schemeClr val="bg1"/>
                </a:solidFill>
                <a:effectLst/>
                <a:latin typeface="Noto Sans"/>
              </a:rPr>
              <a:t>Revenue projections provide potential investors with a glimpse of what they can expect to see in financial returns. Early-stage startup founders who are seeking funding should provide detailed assessments of revenue, financial milestones achieved, and projections. A brief overview of cash flow helps potential investors understand current spending habits and more.</a:t>
            </a:r>
          </a:p>
          <a:p>
            <a:endParaRPr lang="en-US" sz="1600" b="0" i="0" dirty="0">
              <a:solidFill>
                <a:schemeClr val="bg1"/>
              </a:solidFill>
              <a:effectLst/>
              <a:latin typeface="Noto Sans"/>
            </a:endParaRPr>
          </a:p>
          <a:p>
            <a:r>
              <a:rPr lang="en-US" sz="1600" b="0" i="0" dirty="0">
                <a:solidFill>
                  <a:schemeClr val="bg1"/>
                </a:solidFill>
                <a:effectLst/>
                <a:latin typeface="Noto Sans"/>
              </a:rPr>
              <a:t>The revenue projections section should address the following:</a:t>
            </a:r>
          </a:p>
          <a:p>
            <a:pPr marL="285750" indent="-285750">
              <a:buFont typeface="Wingdings" panose="05000000000000000000" pitchFamily="2" charset="2"/>
              <a:buChar char="q"/>
            </a:pPr>
            <a:r>
              <a:rPr lang="en-US" sz="1600" b="0" i="0" dirty="0">
                <a:solidFill>
                  <a:schemeClr val="bg1"/>
                </a:solidFill>
                <a:effectLst/>
                <a:latin typeface="Noto Sans"/>
              </a:rPr>
              <a:t>Sales forecasts.</a:t>
            </a:r>
          </a:p>
          <a:p>
            <a:pPr marL="285750" indent="-285750">
              <a:buFont typeface="Wingdings" panose="05000000000000000000" pitchFamily="2" charset="2"/>
              <a:buChar char="q"/>
            </a:pPr>
            <a:r>
              <a:rPr lang="en-US" sz="1600" b="0" i="0" dirty="0">
                <a:solidFill>
                  <a:schemeClr val="bg1"/>
                </a:solidFill>
                <a:effectLst/>
                <a:latin typeface="Noto Sans"/>
              </a:rPr>
              <a:t>Expenses budget.</a:t>
            </a:r>
          </a:p>
          <a:p>
            <a:pPr marL="285750" indent="-285750">
              <a:buFont typeface="Wingdings" panose="05000000000000000000" pitchFamily="2" charset="2"/>
              <a:buChar char="q"/>
            </a:pPr>
            <a:r>
              <a:rPr lang="en-US" sz="1600" b="0" i="0" dirty="0">
                <a:solidFill>
                  <a:schemeClr val="bg1"/>
                </a:solidFill>
                <a:effectLst/>
                <a:latin typeface="Noto Sans"/>
              </a:rPr>
              <a:t>Cash flow statement.</a:t>
            </a:r>
          </a:p>
          <a:p>
            <a:pPr marL="285750" indent="-285750">
              <a:buFont typeface="Wingdings" panose="05000000000000000000" pitchFamily="2" charset="2"/>
              <a:buChar char="q"/>
            </a:pPr>
            <a:r>
              <a:rPr lang="en-US" sz="1600" b="0" i="0" dirty="0">
                <a:solidFill>
                  <a:schemeClr val="bg1"/>
                </a:solidFill>
                <a:effectLst/>
                <a:latin typeface="Noto Sans"/>
              </a:rPr>
              <a:t>Income projections.</a:t>
            </a:r>
          </a:p>
          <a:p>
            <a:pPr marL="285750" indent="-285750">
              <a:buFont typeface="Wingdings" panose="05000000000000000000" pitchFamily="2" charset="2"/>
              <a:buChar char="q"/>
            </a:pPr>
            <a:r>
              <a:rPr lang="en-US" sz="1600" b="0" i="0" dirty="0">
                <a:solidFill>
                  <a:schemeClr val="bg1"/>
                </a:solidFill>
                <a:effectLst/>
                <a:latin typeface="Noto Sans"/>
              </a:rPr>
              <a:t>Assets and liabilities.</a:t>
            </a:r>
          </a:p>
          <a:p>
            <a:endParaRPr lang="en-US" sz="1600" b="0" i="0" dirty="0">
              <a:solidFill>
                <a:schemeClr val="bg1"/>
              </a:solidFill>
              <a:effectLst/>
              <a:latin typeface="Noto Sans"/>
            </a:endParaRPr>
          </a:p>
          <a:p>
            <a:pPr marL="0" indent="0">
              <a:lnSpc>
                <a:spcPct val="100000"/>
              </a:lnSpc>
              <a:spcBef>
                <a:spcPts val="0"/>
              </a:spcBef>
              <a:buFontTx/>
              <a:buNone/>
            </a:pPr>
            <a:r>
              <a:rPr lang="en-US" sz="1600" b="0" i="0" dirty="0">
                <a:solidFill>
                  <a:schemeClr val="bg1"/>
                </a:solidFill>
                <a:effectLst/>
                <a:latin typeface="Noto Sans"/>
              </a:rPr>
              <a:t>Many founders struggle with creating realistic projections based on current sales data and market trends. There is no perfect formula for generating financial projections, but an experienced advisor can certainly point founders in the right direction.</a:t>
            </a:r>
            <a:endParaRPr lang="en-US" sz="1600" dirty="0">
              <a:solidFill>
                <a:schemeClr val="bg1"/>
              </a:solidFill>
              <a:latin typeface="Noto Sans"/>
              <a:ea typeface="微软雅黑"/>
              <a:cs typeface="Posterama" panose="020B0504020200020000" pitchFamily="34" charset="0"/>
            </a:endParaRPr>
          </a:p>
        </p:txBody>
      </p:sp>
    </p:spTree>
    <p:extLst>
      <p:ext uri="{BB962C8B-B14F-4D97-AF65-F5344CB8AC3E}">
        <p14:creationId xmlns:p14="http://schemas.microsoft.com/office/powerpoint/2010/main" val="15653442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613663CA-BA5A-41E7-1FBE-D38846DFEF75}"/>
              </a:ext>
            </a:extLst>
          </p:cNvPr>
          <p:cNvSpPr>
            <a:spLocks noGrp="1"/>
          </p:cNvSpPr>
          <p:nvPr>
            <p:ph type="title"/>
          </p:nvPr>
        </p:nvSpPr>
        <p:spPr/>
        <p:txBody>
          <a:bodyPr/>
          <a:lstStyle/>
          <a:p>
            <a:r>
              <a:rPr lang="en-US" dirty="0"/>
              <a:t>“Business opportunities are like buses. There’s always another one coming.”</a:t>
            </a:r>
          </a:p>
        </p:txBody>
      </p:sp>
      <p:sp>
        <p:nvSpPr>
          <p:cNvPr id="11" name="Text Placeholder 10">
            <a:extLst>
              <a:ext uri="{FF2B5EF4-FFF2-40B4-BE49-F238E27FC236}">
                <a16:creationId xmlns:a16="http://schemas.microsoft.com/office/drawing/2014/main" xmlns="" id="{02CEC6EF-006F-693B-5D79-47FD797CB22B}"/>
              </a:ext>
            </a:extLst>
          </p:cNvPr>
          <p:cNvSpPr>
            <a:spLocks noGrp="1"/>
          </p:cNvSpPr>
          <p:nvPr>
            <p:ph type="body" sz="quarter" idx="29"/>
          </p:nvPr>
        </p:nvSpPr>
        <p:spPr/>
        <p:txBody>
          <a:bodyPr/>
          <a:lstStyle/>
          <a:p>
            <a:r>
              <a:rPr lang="en-US" dirty="0"/>
              <a:t>Richard Branson</a:t>
            </a:r>
          </a:p>
          <a:p>
            <a:endParaRPr lang="en-US" dirty="0"/>
          </a:p>
          <a:p>
            <a:endParaRPr lang="en-US" dirty="0"/>
          </a:p>
        </p:txBody>
      </p:sp>
      <p:sp>
        <p:nvSpPr>
          <p:cNvPr id="8" name="Slide Number Placeholder 13">
            <a:extLst>
              <a:ext uri="{FF2B5EF4-FFF2-40B4-BE49-F238E27FC236}">
                <a16:creationId xmlns:a16="http://schemas.microsoft.com/office/drawing/2014/main" xmlns="" id="{7B1FF929-CED0-79CA-154D-98463CC4A60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xmlns="" id="{03A6B6FB-DEBA-00AA-0812-B47A64FF054A}"/>
              </a:ext>
            </a:extLst>
          </p:cNvPr>
          <p:cNvSpPr>
            <a:spLocks noGrp="1"/>
          </p:cNvSpPr>
          <p:nvPr>
            <p:ph type="ftr" sz="quarter" idx="30"/>
          </p:nvPr>
        </p:nvSpPr>
        <p:spPr/>
        <p:txBody>
          <a:bodyPr/>
          <a:lstStyle/>
          <a:p>
            <a:endParaRPr lang="en-US" dirty="0" smtClean="0">
              <a:solidFill>
                <a:prstClr val="white"/>
              </a:solidFill>
              <a:ea typeface="微软雅黑"/>
              <a:cs typeface="Posterama" panose="020B0504020200020000" pitchFamily="34" charset="0"/>
            </a:endParaRPr>
          </a:p>
          <a:p>
            <a:r>
              <a:rPr lang="en-US" dirty="0" smtClean="0">
                <a:solidFill>
                  <a:prstClr val="white"/>
                </a:solidFill>
                <a:ea typeface="微软雅黑"/>
                <a:cs typeface="Posterama" panose="020B0504020200020000" pitchFamily="34" charset="0"/>
              </a:rPr>
              <a:t>Business </a:t>
            </a:r>
            <a:r>
              <a:rPr lang="en-US" dirty="0">
                <a:solidFill>
                  <a:prstClr val="white"/>
                </a:solidFill>
                <a:ea typeface="微软雅黑"/>
                <a:cs typeface="Posterama" panose="020B0504020200020000" pitchFamily="34" charset="0"/>
              </a:rPr>
              <a:t>Start-Up Components</a:t>
            </a:r>
          </a:p>
          <a:p>
            <a:endParaRPr lang="en-US" noProof="0" dirty="0"/>
          </a:p>
        </p:txBody>
      </p:sp>
    </p:spTree>
    <p:extLst>
      <p:ext uri="{BB962C8B-B14F-4D97-AF65-F5344CB8AC3E}">
        <p14:creationId xmlns:p14="http://schemas.microsoft.com/office/powerpoint/2010/main" val="32955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4EFA9173-F892-5C7D-99AF-4C5FFB1532B4}"/>
              </a:ext>
            </a:extLst>
          </p:cNvPr>
          <p:cNvSpPr>
            <a:spLocks noGrp="1"/>
          </p:cNvSpPr>
          <p:nvPr>
            <p:ph type="title"/>
          </p:nvPr>
        </p:nvSpPr>
        <p:spPr/>
        <p:txBody>
          <a:bodyPr/>
          <a:lstStyle/>
          <a:p>
            <a:r>
              <a:rPr lang="en-US" dirty="0"/>
              <a:t>Bottom Line</a:t>
            </a:r>
          </a:p>
        </p:txBody>
      </p:sp>
      <p:sp>
        <p:nvSpPr>
          <p:cNvPr id="29" name="Text Placeholder 28">
            <a:extLst>
              <a:ext uri="{FF2B5EF4-FFF2-40B4-BE49-F238E27FC236}">
                <a16:creationId xmlns:a16="http://schemas.microsoft.com/office/drawing/2014/main" xmlns="" id="{52FD53DB-CD39-2575-F8BA-63488E81091E}"/>
              </a:ext>
            </a:extLst>
          </p:cNvPr>
          <p:cNvSpPr>
            <a:spLocks noGrp="1"/>
          </p:cNvSpPr>
          <p:nvPr>
            <p:ph type="body" sz="quarter" idx="28"/>
          </p:nvPr>
        </p:nvSpPr>
        <p:spPr/>
        <p:txBody>
          <a:bodyPr/>
          <a:lstStyle/>
          <a:p>
            <a:pPr algn="l"/>
            <a:r>
              <a:rPr lang="en-US" b="0" i="0" dirty="0">
                <a:effectLst/>
                <a:latin typeface="Noto Sans" panose="020B0502040504020204" pitchFamily="34" charset="0"/>
                <a:ea typeface="Noto Sans" panose="020B0502040504020204" pitchFamily="34" charset="0"/>
                <a:cs typeface="Noto Sans" panose="020B0502040504020204" pitchFamily="34" charset="0"/>
              </a:rPr>
              <a:t>Every company is different so your business plan might look nothing like another entrepreneur’s. But there are key components that every good plan needs to have, and it’s always a good idea to provide a clear and accurate summary of your business goals in your business plan.</a:t>
            </a:r>
          </a:p>
        </p:txBody>
      </p:sp>
      <p:pic>
        <p:nvPicPr>
          <p:cNvPr id="38" name="Picture Placeholder 37" descr="People working in office">
            <a:extLst>
              <a:ext uri="{FF2B5EF4-FFF2-40B4-BE49-F238E27FC236}">
                <a16:creationId xmlns:a16="http://schemas.microsoft.com/office/drawing/2014/main" xmlns="" id="{4162880A-4A88-ED9F-357E-65638ED8BB0C}"/>
              </a:ext>
            </a:extLst>
          </p:cNvPr>
          <p:cNvPicPr>
            <a:picLocks noGrp="1" noChangeAspect="1"/>
          </p:cNvPicPr>
          <p:nvPr>
            <p:ph type="pic" sz="quarter" idx="48"/>
          </p:nvPr>
        </p:nvPicPr>
        <p:blipFill>
          <a:blip r:embed="rId2" cstate="print">
            <a:extLst>
              <a:ext uri="{28A0092B-C50C-407E-A947-70E740481C1C}">
                <a14:useLocalDpi xmlns:a14="http://schemas.microsoft.com/office/drawing/2010/main"/>
              </a:ext>
            </a:extLst>
          </a:blip>
          <a:srcRect/>
          <a:stretch>
            <a:fillRect/>
          </a:stretch>
        </p:blipFill>
        <p:spPr/>
      </p:pic>
      <p:pic>
        <p:nvPicPr>
          <p:cNvPr id="39" name="图片占位符 31">
            <a:extLst>
              <a:ext uri="{FF2B5EF4-FFF2-40B4-BE49-F238E27FC236}">
                <a16:creationId xmlns:a16="http://schemas.microsoft.com/office/drawing/2014/main" xmlns="" id="{6037332D-8714-C147-6E64-3654D8C57839}"/>
              </a:ext>
              <a:ext uri="{C183D7F6-B498-43B3-948B-1728B52AA6E4}">
                <adec:decorative xmlns:adec="http://schemas.microsoft.com/office/drawing/2017/decorative" xmlns=""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8" name="Slide Number Placeholder 13">
            <a:extLst>
              <a:ext uri="{FF2B5EF4-FFF2-40B4-BE49-F238E27FC236}">
                <a16:creationId xmlns:a16="http://schemas.microsoft.com/office/drawing/2014/main" xmlns=""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18</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xmlns="" id="{B7838384-8691-DBBE-0A1A-DAFAC40B948F}"/>
              </a:ext>
            </a:extLst>
          </p:cNvPr>
          <p:cNvSpPr>
            <a:spLocks noGrp="1"/>
          </p:cNvSpPr>
          <p:nvPr>
            <p:ph type="ftr" sz="quarter" idx="49"/>
          </p:nvPr>
        </p:nvSpPr>
        <p:spPr/>
        <p:txBody>
          <a:bodyPr/>
          <a:lstStyle/>
          <a:p>
            <a:r>
              <a:rPr lang="en-US" dirty="0"/>
              <a:t>Business Start-Up Components</a:t>
            </a:r>
            <a:endParaRPr lang="en-US" noProof="0" dirty="0"/>
          </a:p>
        </p:txBody>
      </p:sp>
    </p:spTree>
    <p:extLst>
      <p:ext uri="{BB962C8B-B14F-4D97-AF65-F5344CB8AC3E}">
        <p14:creationId xmlns:p14="http://schemas.microsoft.com/office/powerpoint/2010/main" val="4157533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xmlns="" id="{AD2C8D04-263D-9589-1CFF-A5968D7C33D7}"/>
              </a:ext>
            </a:extLst>
          </p:cNvPr>
          <p:cNvSpPr>
            <a:spLocks noGrp="1"/>
          </p:cNvSpPr>
          <p:nvPr>
            <p:ph type="title"/>
          </p:nvPr>
        </p:nvSpPr>
        <p:spPr/>
        <p:txBody>
          <a:bodyPr/>
          <a:lstStyle/>
          <a:p>
            <a:r>
              <a:rPr lang="en-US" sz="4800" dirty="0"/>
              <a:t>Thank You</a:t>
            </a:r>
          </a:p>
        </p:txBody>
      </p:sp>
      <p:pic>
        <p:nvPicPr>
          <p:cNvPr id="14" name="图片占位符 13" descr="People working in office">
            <a:extLst>
              <a:ext uri="{FF2B5EF4-FFF2-40B4-BE49-F238E27FC236}">
                <a16:creationId xmlns:a16="http://schemas.microsoft.com/office/drawing/2014/main" xmlns=""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xmlns=""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xmlns=""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xmlns="" id="{B993E4D5-4AD0-4740-096D-6822944C8FF6}"/>
              </a:ext>
            </a:extLst>
          </p:cNvPr>
          <p:cNvSpPr>
            <a:spLocks noGrp="1"/>
          </p:cNvSpPr>
          <p:nvPr>
            <p:ph type="body" sz="quarter" idx="27"/>
          </p:nvPr>
        </p:nvSpPr>
        <p:spPr>
          <a:xfrm>
            <a:off x="6095999" y="3093991"/>
            <a:ext cx="3499413" cy="1478010"/>
          </a:xfrm>
        </p:spPr>
        <p:txBody>
          <a:bodyPr/>
          <a:lstStyle/>
          <a:p>
            <a:r>
              <a:rPr lang="en-US" dirty="0"/>
              <a:t>Nadia </a:t>
            </a:r>
            <a:r>
              <a:rPr lang="en-US" dirty="0" smtClean="0"/>
              <a:t>Ahmad </a:t>
            </a:r>
            <a:r>
              <a:rPr lang="en-US" dirty="0"/>
              <a:t>Shah</a:t>
            </a:r>
          </a:p>
          <a:p>
            <a:pPr lvl="0"/>
            <a:r>
              <a:rPr lang="en-US" dirty="0" smtClean="0">
                <a:hlinkClick r:id="rId5"/>
              </a:rPr>
              <a:t>nadiaahmaddurrani@gmail.com</a:t>
            </a:r>
            <a:endParaRPr lang="en-US" dirty="0" smtClean="0"/>
          </a:p>
          <a:p>
            <a:pPr lvl="0"/>
            <a:endParaRPr lang="en-US" dirty="0"/>
          </a:p>
          <a:p>
            <a:pPr lvl="0"/>
            <a:endParaRPr lang="en-US" dirty="0"/>
          </a:p>
          <a:p>
            <a:endParaRPr lang="en-US" dirty="0"/>
          </a:p>
        </p:txBody>
      </p:sp>
      <p:pic>
        <p:nvPicPr>
          <p:cNvPr id="28" name="Picture Placeholder 27" descr="Businesswoman reviewing sticky notes on a wall">
            <a:extLst>
              <a:ext uri="{FF2B5EF4-FFF2-40B4-BE49-F238E27FC236}">
                <a16:creationId xmlns:a16="http://schemas.microsoft.com/office/drawing/2014/main" xmlns="" id="{B746A775-E65C-70F6-9DB4-E51F7F2DAECE}"/>
              </a:ext>
            </a:extLst>
          </p:cNvPr>
          <p:cNvPicPr>
            <a:picLocks noGrp="1" noChangeAspect="1"/>
          </p:cNvPicPr>
          <p:nvPr>
            <p:ph type="pic" sz="quarter" idx="50"/>
          </p:nvPr>
        </p:nvPicPr>
        <p:blipFill>
          <a:blip r:embed="rId6"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xmlns="" id="{5DF64211-DCD8-B458-DBD2-EBDA7AE3396F}"/>
              </a:ext>
            </a:extLst>
          </p:cNvPr>
          <p:cNvSpPr>
            <a:spLocks noGrp="1"/>
          </p:cNvSpPr>
          <p:nvPr>
            <p:ph type="title"/>
          </p:nvPr>
        </p:nvSpPr>
        <p:spPr/>
        <p:txBody>
          <a:bodyPr/>
          <a:lstStyle/>
          <a:p>
            <a:r>
              <a:rPr lang="en-US" dirty="0"/>
              <a:t>Business Start-Up Components</a:t>
            </a:r>
          </a:p>
        </p:txBody>
      </p:sp>
      <p:sp>
        <p:nvSpPr>
          <p:cNvPr id="16" name="Text Placeholder 15">
            <a:extLst>
              <a:ext uri="{FF2B5EF4-FFF2-40B4-BE49-F238E27FC236}">
                <a16:creationId xmlns:a16="http://schemas.microsoft.com/office/drawing/2014/main" xmlns=""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xmlns="" id="{78024C77-A2F8-1ABA-5412-E6BB88B5FA1B}"/>
              </a:ext>
            </a:extLst>
          </p:cNvPr>
          <p:cNvSpPr>
            <a:spLocks noGrp="1"/>
          </p:cNvSpPr>
          <p:nvPr>
            <p:ph type="body" sz="quarter" idx="29"/>
          </p:nvPr>
        </p:nvSpPr>
        <p:spPr/>
        <p:txBody>
          <a:bodyPr/>
          <a:lstStyle/>
          <a:p>
            <a:r>
              <a:rPr lang="en-US" dirty="0"/>
              <a:t>Business Plan</a:t>
            </a:r>
          </a:p>
        </p:txBody>
      </p:sp>
      <p:sp>
        <p:nvSpPr>
          <p:cNvPr id="22" name="Text Placeholder 21">
            <a:extLst>
              <a:ext uri="{FF2B5EF4-FFF2-40B4-BE49-F238E27FC236}">
                <a16:creationId xmlns:a16="http://schemas.microsoft.com/office/drawing/2014/main" xmlns="" id="{D5402852-C1AD-6A4E-DAA7-0AE582A742FD}"/>
              </a:ext>
            </a:extLst>
          </p:cNvPr>
          <p:cNvSpPr>
            <a:spLocks noGrp="1"/>
          </p:cNvSpPr>
          <p:nvPr>
            <p:ph type="body" sz="quarter" idx="31"/>
          </p:nvPr>
        </p:nvSpPr>
        <p:spPr/>
        <p:txBody>
          <a:bodyPr/>
          <a:lstStyle/>
          <a:p>
            <a:r>
              <a:rPr lang="en-US" dirty="0"/>
              <a:t>Components</a:t>
            </a:r>
          </a:p>
        </p:txBody>
      </p:sp>
      <p:sp>
        <p:nvSpPr>
          <p:cNvPr id="24" name="Text Placeholder 23">
            <a:extLst>
              <a:ext uri="{FF2B5EF4-FFF2-40B4-BE49-F238E27FC236}">
                <a16:creationId xmlns:a16="http://schemas.microsoft.com/office/drawing/2014/main" xmlns="" id="{ABF1D337-2A3C-A0FB-A6CD-5E4B9D6DFD91}"/>
              </a:ext>
            </a:extLst>
          </p:cNvPr>
          <p:cNvSpPr>
            <a:spLocks noGrp="1"/>
          </p:cNvSpPr>
          <p:nvPr>
            <p:ph type="body" sz="quarter" idx="32"/>
          </p:nvPr>
        </p:nvSpPr>
        <p:spPr/>
        <p:txBody>
          <a:bodyPr/>
          <a:lstStyle/>
          <a:p>
            <a:r>
              <a:rPr lang="en-US" dirty="0"/>
              <a:t>Bottom Line</a:t>
            </a:r>
          </a:p>
        </p:txBody>
      </p:sp>
      <p:sp>
        <p:nvSpPr>
          <p:cNvPr id="20" name="Footer Placeholder 19">
            <a:extLst>
              <a:ext uri="{FF2B5EF4-FFF2-40B4-BE49-F238E27FC236}">
                <a16:creationId xmlns:a16="http://schemas.microsoft.com/office/drawing/2014/main" xmlns="" id="{1664F554-8F3F-2148-FE86-1FE8F66B856B}"/>
              </a:ext>
            </a:extLst>
          </p:cNvPr>
          <p:cNvSpPr>
            <a:spLocks noGrp="1"/>
          </p:cNvSpPr>
          <p:nvPr>
            <p:ph type="ftr" sz="quarter" idx="33"/>
          </p:nvPr>
        </p:nvSpPr>
        <p:spPr/>
        <p:txBody>
          <a:bodyPr/>
          <a:lstStyle/>
          <a:p>
            <a:r>
              <a:rPr lang="en-US" dirty="0"/>
              <a:t>Business Start-Up Components</a:t>
            </a:r>
            <a:endParaRPr lang="en-US" noProof="0" dirty="0"/>
          </a:p>
        </p:txBody>
      </p:sp>
      <p:sp>
        <p:nvSpPr>
          <p:cNvPr id="3" name="Text Placeholder 2">
            <a:extLst>
              <a:ext uri="{FF2B5EF4-FFF2-40B4-BE49-F238E27FC236}">
                <a16:creationId xmlns:a16="http://schemas.microsoft.com/office/drawing/2014/main" xmlns="" id="{607EC896-A107-2AEB-D38E-A86223A19CB6}"/>
              </a:ext>
            </a:extLst>
          </p:cNvPr>
          <p:cNvSpPr>
            <a:spLocks noGrp="1"/>
          </p:cNvSpPr>
          <p:nvPr>
            <p:ph type="body" sz="quarter" idx="30"/>
          </p:nvPr>
        </p:nvSpPr>
        <p:spPr/>
        <p:txBody>
          <a:bodyPr/>
          <a:lstStyle/>
          <a:p>
            <a:r>
              <a:rPr lang="en-US" dirty="0"/>
              <a:t>Importance</a:t>
            </a: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1D18537-D028-9E9C-FB87-93F24955DFC7}"/>
              </a:ext>
            </a:extLst>
          </p:cNvPr>
          <p:cNvSpPr>
            <a:spLocks noGrp="1"/>
          </p:cNvSpPr>
          <p:nvPr>
            <p:ph type="title"/>
          </p:nvPr>
        </p:nvSpPr>
        <p:spPr>
          <a:xfrm>
            <a:off x="509574" y="995423"/>
            <a:ext cx="5117162" cy="1301165"/>
          </a:xfrm>
        </p:spPr>
        <p:txBody>
          <a:bodyPr/>
          <a:lstStyle/>
          <a:p>
            <a:r>
              <a:rPr lang="en-US" altLang="zh-CN" dirty="0"/>
              <a:t>Introduction</a:t>
            </a:r>
            <a:endParaRPr lang="en-US" dirty="0"/>
          </a:p>
        </p:txBody>
      </p:sp>
      <p:sp>
        <p:nvSpPr>
          <p:cNvPr id="20" name="Text Placeholder 19">
            <a:extLst>
              <a:ext uri="{FF2B5EF4-FFF2-40B4-BE49-F238E27FC236}">
                <a16:creationId xmlns:a16="http://schemas.microsoft.com/office/drawing/2014/main" xmlns="" id="{CC0093B1-77CC-1E61-FB22-E136F94EABD2}"/>
              </a:ext>
            </a:extLst>
          </p:cNvPr>
          <p:cNvSpPr>
            <a:spLocks noGrp="1"/>
          </p:cNvSpPr>
          <p:nvPr>
            <p:ph type="body" sz="quarter" idx="28"/>
          </p:nvPr>
        </p:nvSpPr>
        <p:spPr>
          <a:xfrm>
            <a:off x="509574" y="2296588"/>
            <a:ext cx="4442254" cy="2433488"/>
          </a:xfrm>
        </p:spPr>
        <p:txBody>
          <a:bodyPr/>
          <a:lstStyle/>
          <a:p>
            <a:r>
              <a:rPr lang="en-US" sz="1600" i="0" dirty="0">
                <a:effectLst/>
                <a:latin typeface="Noto Sans" panose="020B0502040504020204" pitchFamily="34" charset="0"/>
                <a:ea typeface="Noto Sans" panose="020B0502040504020204" pitchFamily="34" charset="0"/>
                <a:cs typeface="Noto Sans" panose="020B0502040504020204" pitchFamily="34" charset="0"/>
              </a:rPr>
              <a:t>"Planning is one of the most important parts of running a business, no matter whether it is a large multinational corporation trying to plan an expansion or a small business launching an exciting new product," says Stefan </a:t>
            </a:r>
            <a:r>
              <a:rPr lang="en-US" sz="1600" i="0" dirty="0" err="1">
                <a:effectLst/>
                <a:latin typeface="Noto Sans" panose="020B0502040504020204" pitchFamily="34" charset="0"/>
                <a:ea typeface="Noto Sans" panose="020B0502040504020204" pitchFamily="34" charset="0"/>
                <a:cs typeface="Noto Sans" panose="020B0502040504020204" pitchFamily="34" charset="0"/>
              </a:rPr>
              <a:t>Topfer</a:t>
            </a:r>
            <a:r>
              <a:rPr lang="en-US" sz="1600" dirty="0">
                <a:latin typeface="Noto Sans" panose="020B0502040504020204" pitchFamily="34" charset="0"/>
                <a:ea typeface="Noto Sans" panose="020B0502040504020204" pitchFamily="34" charset="0"/>
                <a:cs typeface="Noto Sans" panose="020B0502040504020204" pitchFamily="34" charset="0"/>
              </a:rPr>
              <a:t>, contributor at Nasdaq.</a:t>
            </a:r>
            <a:r>
              <a:rPr lang="en-US" sz="1600" i="0" dirty="0">
                <a:effectLst/>
                <a:latin typeface="Noto Sans" panose="020B0502040504020204" pitchFamily="34" charset="0"/>
                <a:ea typeface="Noto Sans" panose="020B0502040504020204" pitchFamily="34" charset="0"/>
                <a:cs typeface="Noto Sans" panose="020B0502040504020204" pitchFamily="34" charset="0"/>
              </a:rPr>
              <a:t> "It is easy to start a project, but without careful planning, it is like setting off on a journey to an unknown destination without a roadmap.</a:t>
            </a:r>
            <a:endParaRPr lang="en-US" sz="1600" dirty="0">
              <a:latin typeface="Noto Sans" panose="020B0502040504020204" pitchFamily="34" charset="0"/>
              <a:ea typeface="Noto Sans" panose="020B0502040504020204" pitchFamily="34" charset="0"/>
              <a:cs typeface="Noto Sans" panose="020B0502040504020204" pitchFamily="34" charset="0"/>
            </a:endParaRPr>
          </a:p>
        </p:txBody>
      </p:sp>
      <p:pic>
        <p:nvPicPr>
          <p:cNvPr id="12" name="Picture Placeholder 11" descr="People around a table on their laptops">
            <a:extLst>
              <a:ext uri="{FF2B5EF4-FFF2-40B4-BE49-F238E27FC236}">
                <a16:creationId xmlns:a16="http://schemas.microsoft.com/office/drawing/2014/main" xmlns="" id="{8C4B5C6A-45B4-1976-622A-4CEB4E3211BC}"/>
              </a:ext>
            </a:extLst>
          </p:cNvPr>
          <p:cNvPicPr>
            <a:picLocks noGrp="1" noChangeAspect="1"/>
          </p:cNvPicPr>
          <p:nvPr>
            <p:ph type="pic" sz="quarter" idx="51"/>
          </p:nvPr>
        </p:nvPicPr>
        <p:blipFill rotWithShape="1">
          <a:blip r:embed="rId2" cstate="print">
            <a:extLst>
              <a:ext uri="{28A0092B-C50C-407E-A947-70E740481C1C}">
                <a14:useLocalDpi xmlns:a14="http://schemas.microsoft.com/office/drawing/2010/main"/>
              </a:ext>
            </a:extLst>
          </a:blip>
          <a:srcRect l="26" r="26"/>
          <a:stretch/>
        </p:blipFill>
        <p:spPr/>
      </p:pic>
      <p:sp>
        <p:nvSpPr>
          <p:cNvPr id="6" name="Freeform: Shape 5">
            <a:extLst>
              <a:ext uri="{FF2B5EF4-FFF2-40B4-BE49-F238E27FC236}">
                <a16:creationId xmlns:a16="http://schemas.microsoft.com/office/drawing/2014/main" xmlns="" id="{D91FB993-29E1-3DBD-8335-7970016F8DE7}"/>
              </a:ext>
              <a:ext uri="{C183D7F6-B498-43B3-948B-1728B52AA6E4}">
                <adec:decorative xmlns:adec="http://schemas.microsoft.com/office/drawing/2017/decorative" xmlns=""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xmlns=""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zh-CN" altLang="en-US" sz="1200" u="none" strike="noStrike" kern="1200" cap="none" spc="0" normalizeH="0" baseline="0" noProof="0" dirty="0">
              <a:ln>
                <a:noFill/>
              </a:ln>
              <a:solidFill>
                <a:schemeClr val="bg1"/>
              </a:solidFill>
              <a:effectLst/>
              <a:uLnTx/>
              <a:uFillTx/>
            </a:endParaRPr>
          </a:p>
        </p:txBody>
      </p:sp>
      <p:sp>
        <p:nvSpPr>
          <p:cNvPr id="18" name="Footer Placeholder 17">
            <a:extLst>
              <a:ext uri="{FF2B5EF4-FFF2-40B4-BE49-F238E27FC236}">
                <a16:creationId xmlns:a16="http://schemas.microsoft.com/office/drawing/2014/main" xmlns="" id="{59AC624B-4FD9-E308-F182-08902D49A82B}"/>
              </a:ext>
            </a:extLst>
          </p:cNvPr>
          <p:cNvSpPr>
            <a:spLocks noGrp="1"/>
          </p:cNvSpPr>
          <p:nvPr>
            <p:ph type="ftr" sz="quarter" idx="52"/>
          </p:nvPr>
        </p:nvSpPr>
        <p:spPr/>
        <p:txBody>
          <a:bodyPr/>
          <a:lstStyle/>
          <a:p>
            <a:r>
              <a:rPr lang="en-US" dirty="0"/>
              <a:t>Business Start-Up Components</a:t>
            </a:r>
            <a:endParaRPr lang="en-US" noProof="0" dirty="0"/>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28"/>
          </p:nvPr>
        </p:nvSpPr>
        <p:spPr>
          <a:xfrm>
            <a:off x="1516284" y="4182837"/>
            <a:ext cx="4764710" cy="760288"/>
          </a:xfrm>
        </p:spPr>
        <p:txBody>
          <a:bodyPr/>
          <a:lstStyle/>
          <a:p>
            <a:r>
              <a:rPr lang="en-US" sz="4400" b="1" dirty="0">
                <a:latin typeface="+mj-lt"/>
              </a:rPr>
              <a:t>Business Plan</a:t>
            </a:r>
          </a:p>
        </p:txBody>
      </p:sp>
      <p:pic>
        <p:nvPicPr>
          <p:cNvPr id="5" name="Picture Placeholder 4"/>
          <p:cNvPicPr>
            <a:picLocks noGrp="1" noChangeAspect="1"/>
          </p:cNvPicPr>
          <p:nvPr>
            <p:ph type="pic" sz="quarter" idx="47"/>
          </p:nvPr>
        </p:nvPicPr>
        <p:blipFill>
          <a:blip r:embed="rId2">
            <a:extLst>
              <a:ext uri="{28A0092B-C50C-407E-A947-70E740481C1C}">
                <a14:useLocalDpi xmlns:a14="http://schemas.microsoft.com/office/drawing/2010/main" val="0"/>
              </a:ext>
            </a:extLst>
          </a:blip>
          <a:stretch>
            <a:fillRect/>
          </a:stretch>
        </p:blipFill>
        <p:spPr>
          <a:xfrm>
            <a:off x="6986141" y="1053296"/>
            <a:ext cx="4132162" cy="4132162"/>
          </a:xfrm>
        </p:spPr>
      </p:pic>
      <p:sp>
        <p:nvSpPr>
          <p:cNvPr id="7" name="TextBox 6"/>
          <p:cNvSpPr txBox="1"/>
          <p:nvPr/>
        </p:nvSpPr>
        <p:spPr>
          <a:xfrm>
            <a:off x="1516284" y="1169043"/>
            <a:ext cx="4456253" cy="2554545"/>
          </a:xfrm>
          <a:prstGeom prst="rect">
            <a:avLst/>
          </a:prstGeom>
        </p:spPr>
        <p:txBody>
          <a:bodyPr wrap="square" rtlCol="0">
            <a:spAutoFit/>
          </a:bodyPr>
          <a:lstStyle/>
          <a:p>
            <a:r>
              <a:rPr lang="en-US" sz="1600" dirty="0">
                <a:solidFill>
                  <a:schemeClr val="bg1"/>
                </a:solidFill>
                <a:latin typeface="Noto Sans" panose="020B0502040504020204" pitchFamily="34" charset="0"/>
              </a:rPr>
              <a:t>A business plan is essential for the inception, growth and overall success of a company. These plans provide a business with a vision for the future and a clear strategy for how to expand. There are several essential components of an effective business plan, and understanding each of these components can help you create a plan that leads your company toward success.</a:t>
            </a:r>
            <a:endParaRPr lang="en-US" sz="1600" dirty="0">
              <a:solidFill>
                <a:schemeClr val="bg1"/>
              </a:solidFill>
            </a:endParaRPr>
          </a:p>
          <a:p>
            <a:pPr marL="0" indent="0">
              <a:lnSpc>
                <a:spcPct val="100000"/>
              </a:lnSpc>
              <a:spcBef>
                <a:spcPts val="0"/>
              </a:spcBef>
              <a:buFontTx/>
              <a:buNone/>
            </a:pPr>
            <a:endParaRPr lang="en-US" sz="1600" dirty="0">
              <a:solidFill>
                <a:prstClr val="white"/>
              </a:solidFill>
              <a:latin typeface="Posterama" panose="020B0504020200020000" pitchFamily="34" charset="0"/>
              <a:ea typeface="微软雅黑"/>
              <a:cs typeface="Posterama" panose="020B0504020200020000" pitchFamily="34" charset="0"/>
            </a:endParaRPr>
          </a:p>
        </p:txBody>
      </p:sp>
      <p:sp>
        <p:nvSpPr>
          <p:cNvPr id="9" name="TextBox 8"/>
          <p:cNvSpPr txBox="1"/>
          <p:nvPr/>
        </p:nvSpPr>
        <p:spPr>
          <a:xfrm>
            <a:off x="497712" y="6238755"/>
            <a:ext cx="3611301" cy="276999"/>
          </a:xfrm>
          <a:prstGeom prst="rect">
            <a:avLst/>
          </a:prstGeom>
        </p:spPr>
        <p:txBody>
          <a:bodyPr wrap="square" rtlCol="0">
            <a:spAutoFit/>
          </a:bodyPr>
          <a:lstStyle/>
          <a:p>
            <a:pPr marL="0" indent="0">
              <a:lnSpc>
                <a:spcPct val="100000"/>
              </a:lnSpc>
              <a:spcBef>
                <a:spcPts val="0"/>
              </a:spcBef>
              <a:buFontTx/>
              <a:buNone/>
            </a:pPr>
            <a:r>
              <a:rPr lang="en-US" sz="1200" dirty="0" smtClean="0">
                <a:solidFill>
                  <a:prstClr val="white"/>
                </a:solidFill>
                <a:ea typeface="微软雅黑"/>
                <a:cs typeface="Posterama" panose="020B0504020200020000" pitchFamily="34" charset="0"/>
              </a:rPr>
              <a:t>Business </a:t>
            </a:r>
            <a:r>
              <a:rPr lang="en-US" sz="1200" dirty="0">
                <a:solidFill>
                  <a:prstClr val="white"/>
                </a:solidFill>
                <a:ea typeface="微软雅黑"/>
                <a:cs typeface="Posterama" panose="020B0504020200020000" pitchFamily="34" charset="0"/>
              </a:rPr>
              <a:t>Start-Up Components</a:t>
            </a:r>
          </a:p>
        </p:txBody>
      </p:sp>
    </p:spTree>
    <p:extLst>
      <p:ext uri="{BB962C8B-B14F-4D97-AF65-F5344CB8AC3E}">
        <p14:creationId xmlns:p14="http://schemas.microsoft.com/office/powerpoint/2010/main" val="3371472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4ECFC7-46E1-06E3-614C-DF5B880D9CC3}"/>
              </a:ext>
            </a:extLst>
          </p:cNvPr>
          <p:cNvSpPr>
            <a:spLocks noGrp="1"/>
          </p:cNvSpPr>
          <p:nvPr>
            <p:ph type="title"/>
          </p:nvPr>
        </p:nvSpPr>
        <p:spPr>
          <a:xfrm>
            <a:off x="720495" y="797995"/>
            <a:ext cx="10889796" cy="1418998"/>
          </a:xfrm>
        </p:spPr>
        <p:txBody>
          <a:bodyPr/>
          <a:lstStyle/>
          <a:p>
            <a:r>
              <a:rPr lang="en-US" b="1" i="0" dirty="0">
                <a:effectLst/>
              </a:rPr>
              <a:t>Why are business plans important?</a:t>
            </a:r>
            <a:br>
              <a:rPr lang="en-US" b="1" i="0" dirty="0">
                <a:effectLst/>
              </a:rPr>
            </a:br>
            <a:endParaRPr lang="en-US" dirty="0"/>
          </a:p>
        </p:txBody>
      </p:sp>
      <p:sp>
        <p:nvSpPr>
          <p:cNvPr id="4" name="Footer Placeholder 3">
            <a:extLst>
              <a:ext uri="{FF2B5EF4-FFF2-40B4-BE49-F238E27FC236}">
                <a16:creationId xmlns:a16="http://schemas.microsoft.com/office/drawing/2014/main" xmlns="" id="{A3645E3A-ECFD-37C8-44AE-92F6BAF8E23B}"/>
              </a:ext>
            </a:extLst>
          </p:cNvPr>
          <p:cNvSpPr>
            <a:spLocks noGrp="1"/>
          </p:cNvSpPr>
          <p:nvPr>
            <p:ph type="ftr" sz="quarter" idx="28"/>
          </p:nvPr>
        </p:nvSpPr>
        <p:spPr/>
        <p:txBody>
          <a:bodyPr/>
          <a:lstStyle/>
          <a:p>
            <a:endParaRPr lang="en-US" dirty="0" smtClean="0"/>
          </a:p>
          <a:p>
            <a:r>
              <a:rPr lang="en-US" dirty="0" smtClean="0"/>
              <a:t>Business </a:t>
            </a:r>
            <a:r>
              <a:rPr lang="en-US" dirty="0"/>
              <a:t>Start-Up Components</a:t>
            </a:r>
            <a:endParaRPr lang="en-US" noProof="0" dirty="0"/>
          </a:p>
          <a:p>
            <a:endParaRPr lang="en-US" noProof="0" dirty="0"/>
          </a:p>
        </p:txBody>
      </p:sp>
      <p:sp>
        <p:nvSpPr>
          <p:cNvPr id="8" name="TextBox 7">
            <a:extLst>
              <a:ext uri="{FF2B5EF4-FFF2-40B4-BE49-F238E27FC236}">
                <a16:creationId xmlns:a16="http://schemas.microsoft.com/office/drawing/2014/main" xmlns="" id="{AB7B3885-A18D-C9A7-DA31-B84D7628D1EA}"/>
              </a:ext>
            </a:extLst>
          </p:cNvPr>
          <p:cNvSpPr txBox="1"/>
          <p:nvPr/>
        </p:nvSpPr>
        <p:spPr>
          <a:xfrm>
            <a:off x="720495" y="1861353"/>
            <a:ext cx="9605191" cy="3293209"/>
          </a:xfrm>
          <a:prstGeom prst="rect">
            <a:avLst/>
          </a:prstGeom>
          <a:noFill/>
        </p:spPr>
        <p:txBody>
          <a:bodyPr wrap="square">
            <a:spAutoFit/>
          </a:bodyPr>
          <a:lstStyle/>
          <a:p>
            <a:pPr algn="l"/>
            <a:r>
              <a:rPr lang="en-US" sz="1600" b="0" i="0" dirty="0">
                <a:solidFill>
                  <a:schemeClr val="bg1"/>
                </a:solidFill>
                <a:effectLst/>
                <a:latin typeface="Noto Sans" panose="020B0502040504020204" pitchFamily="34" charset="0"/>
              </a:rPr>
              <a:t>Business plans are important for several reasons, with one of the most prominent reasons being that they provide a clear outline of action that companies can take to reach their goals. These plans may give an organization clarity about how viable their company is and what it needs to grow and prosper. Business plans help establish specific steps that companies must take to start their business and promote their success.</a:t>
            </a:r>
          </a:p>
          <a:p>
            <a:pPr algn="l"/>
            <a:endParaRPr lang="en-US" sz="1600" b="0" i="0" dirty="0">
              <a:solidFill>
                <a:schemeClr val="bg1"/>
              </a:solidFill>
              <a:effectLst/>
              <a:latin typeface="Noto Sans" panose="020B0502040504020204" pitchFamily="34" charset="0"/>
            </a:endParaRPr>
          </a:p>
          <a:p>
            <a:pPr algn="l"/>
            <a:r>
              <a:rPr lang="en-US" sz="1600" b="0" i="0" dirty="0">
                <a:solidFill>
                  <a:schemeClr val="bg1"/>
                </a:solidFill>
                <a:effectLst/>
                <a:latin typeface="Noto Sans" panose="020B0502040504020204" pitchFamily="34" charset="0"/>
              </a:rPr>
              <a:t>Business plans are also important because they:</a:t>
            </a:r>
          </a:p>
          <a:p>
            <a:pPr marL="285750" indent="-285750" algn="l">
              <a:buFont typeface="Wingdings" panose="05000000000000000000" pitchFamily="2" charset="2"/>
              <a:buChar char="q"/>
            </a:pPr>
            <a:r>
              <a:rPr lang="en-US" sz="1600" b="0" i="0" dirty="0">
                <a:solidFill>
                  <a:schemeClr val="bg1"/>
                </a:solidFill>
                <a:effectLst/>
                <a:latin typeface="Noto Sans" panose="020B0502040504020204" pitchFamily="34" charset="0"/>
              </a:rPr>
              <a:t>Provide insight as to what resources the business needs to reach its goals</a:t>
            </a:r>
          </a:p>
          <a:p>
            <a:pPr marL="285750" indent="-285750" algn="l">
              <a:buFont typeface="Wingdings" panose="05000000000000000000" pitchFamily="2" charset="2"/>
              <a:buChar char="q"/>
            </a:pPr>
            <a:r>
              <a:rPr lang="en-US" sz="1600" b="0" i="0" dirty="0">
                <a:solidFill>
                  <a:schemeClr val="bg1"/>
                </a:solidFill>
                <a:effectLst/>
                <a:latin typeface="Noto Sans" panose="020B0502040504020204" pitchFamily="34" charset="0"/>
              </a:rPr>
              <a:t>Establish a clear timeline of when a company can expect to achieve goals</a:t>
            </a:r>
          </a:p>
          <a:p>
            <a:pPr marL="285750" indent="-285750" algn="l">
              <a:buFont typeface="Wingdings" panose="05000000000000000000" pitchFamily="2" charset="2"/>
              <a:buChar char="q"/>
            </a:pPr>
            <a:r>
              <a:rPr lang="en-US" sz="1600" b="0" i="0" dirty="0">
                <a:solidFill>
                  <a:schemeClr val="bg1"/>
                </a:solidFill>
                <a:effectLst/>
                <a:latin typeface="Noto Sans" panose="020B0502040504020204" pitchFamily="34" charset="0"/>
              </a:rPr>
              <a:t>Can help a company determine the steps to take to expand into a new market</a:t>
            </a:r>
          </a:p>
          <a:p>
            <a:pPr marL="285750" indent="-285750" algn="l">
              <a:buFont typeface="Wingdings" panose="05000000000000000000" pitchFamily="2" charset="2"/>
              <a:buChar char="q"/>
            </a:pPr>
            <a:r>
              <a:rPr lang="en-US" sz="1600" b="0" i="0" dirty="0">
                <a:solidFill>
                  <a:schemeClr val="bg1"/>
                </a:solidFill>
                <a:effectLst/>
                <a:latin typeface="Noto Sans" panose="020B0502040504020204" pitchFamily="34" charset="0"/>
              </a:rPr>
              <a:t>Offer a straightforward way to track progress as a company grows</a:t>
            </a:r>
          </a:p>
          <a:p>
            <a:pPr marL="285750" indent="-285750" algn="l">
              <a:buFont typeface="Wingdings" panose="05000000000000000000" pitchFamily="2" charset="2"/>
              <a:buChar char="q"/>
            </a:pPr>
            <a:r>
              <a:rPr lang="en-US" sz="1600" b="0" i="0" dirty="0">
                <a:solidFill>
                  <a:schemeClr val="bg1"/>
                </a:solidFill>
                <a:effectLst/>
                <a:latin typeface="Noto Sans" panose="020B0502040504020204" pitchFamily="34" charset="0"/>
              </a:rPr>
              <a:t>Enable business owners to predict and plan for potential risks</a:t>
            </a:r>
          </a:p>
          <a:p>
            <a:pPr marL="285750" indent="-285750" algn="l">
              <a:buFont typeface="Wingdings" panose="05000000000000000000" pitchFamily="2" charset="2"/>
              <a:buChar char="q"/>
            </a:pPr>
            <a:r>
              <a:rPr lang="en-US" sz="1600" b="0" i="0" dirty="0">
                <a:solidFill>
                  <a:schemeClr val="bg1"/>
                </a:solidFill>
                <a:effectLst/>
                <a:latin typeface="Noto Sans" panose="020B0502040504020204" pitchFamily="34" charset="0"/>
              </a:rPr>
              <a:t>Allow investors to see the viability of a company</a:t>
            </a:r>
          </a:p>
        </p:txBody>
      </p:sp>
    </p:spTree>
    <p:extLst>
      <p:ext uri="{BB962C8B-B14F-4D97-AF65-F5344CB8AC3E}">
        <p14:creationId xmlns:p14="http://schemas.microsoft.com/office/powerpoint/2010/main" val="2727113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85">
            <a:extLst>
              <a:ext uri="{FF2B5EF4-FFF2-40B4-BE49-F238E27FC236}">
                <a16:creationId xmlns:a16="http://schemas.microsoft.com/office/drawing/2014/main" xmlns="" id="{1E3F7726-AC85-55B8-BDED-51E7BA85CD1C}"/>
              </a:ext>
            </a:extLst>
          </p:cNvPr>
          <p:cNvSpPr>
            <a:spLocks noGrp="1"/>
          </p:cNvSpPr>
          <p:nvPr>
            <p:ph type="title"/>
          </p:nvPr>
        </p:nvSpPr>
        <p:spPr/>
        <p:txBody>
          <a:bodyPr/>
          <a:lstStyle/>
          <a:p>
            <a:r>
              <a:rPr lang="en-US" dirty="0"/>
              <a:t>Plan for Product Launch</a:t>
            </a:r>
          </a:p>
        </p:txBody>
      </p:sp>
      <p:pic>
        <p:nvPicPr>
          <p:cNvPr id="8" name="图片占位符 7" descr="Businesswoman reviewing sticky notes on a wall">
            <a:extLst>
              <a:ext uri="{FF2B5EF4-FFF2-40B4-BE49-F238E27FC236}">
                <a16:creationId xmlns:a16="http://schemas.microsoft.com/office/drawing/2014/main" xmlns="" id="{66D3A5E9-F687-402F-8477-EE4CD418CA67}"/>
              </a:ext>
            </a:extLst>
          </p:cNvPr>
          <p:cNvPicPr>
            <a:picLocks noGrp="1" noChangeAspect="1"/>
          </p:cNvPicPr>
          <p:nvPr>
            <p:ph type="pic" sz="quarter" idx="57"/>
          </p:nvPr>
        </p:nvPicPr>
        <p:blipFill>
          <a:blip r:embed="rId2" cstate="print">
            <a:extLst>
              <a:ext uri="{28A0092B-C50C-407E-A947-70E740481C1C}">
                <a14:useLocalDpi xmlns:a14="http://schemas.microsoft.com/office/drawing/2010/main"/>
              </a:ext>
            </a:extLst>
          </a:blip>
          <a:srcRect/>
          <a:stretch>
            <a:fillRect/>
          </a:stretch>
        </p:blipFill>
        <p:spPr/>
      </p:pic>
      <p:sp>
        <p:nvSpPr>
          <p:cNvPr id="29" name="文本占位符 28">
            <a:extLst>
              <a:ext uri="{FF2B5EF4-FFF2-40B4-BE49-F238E27FC236}">
                <a16:creationId xmlns:a16="http://schemas.microsoft.com/office/drawing/2014/main" xmlns="" id="{0490F6D4-84D0-42DF-A807-E56706B577D6}"/>
              </a:ext>
            </a:extLst>
          </p:cNvPr>
          <p:cNvSpPr>
            <a:spLocks noGrp="1"/>
          </p:cNvSpPr>
          <p:nvPr>
            <p:ph type="body" sz="quarter" idx="27"/>
          </p:nvPr>
        </p:nvSpPr>
        <p:spPr/>
        <p:txBody>
          <a:bodyPr/>
          <a:lstStyle/>
          <a:p>
            <a:r>
              <a:rPr lang="en-US" altLang="zh-CN" dirty="0"/>
              <a:t>Planning</a:t>
            </a:r>
          </a:p>
          <a:p>
            <a:endParaRPr lang="zh-CN" altLang="en-US"/>
          </a:p>
        </p:txBody>
      </p:sp>
      <p:sp>
        <p:nvSpPr>
          <p:cNvPr id="30" name="文本占位符 29">
            <a:extLst>
              <a:ext uri="{FF2B5EF4-FFF2-40B4-BE49-F238E27FC236}">
                <a16:creationId xmlns:a16="http://schemas.microsoft.com/office/drawing/2014/main" xmlns="" id="{99E3B6AA-5679-428D-B466-0173CBC55728}"/>
              </a:ext>
            </a:extLst>
          </p:cNvPr>
          <p:cNvSpPr>
            <a:spLocks noGrp="1"/>
          </p:cNvSpPr>
          <p:nvPr>
            <p:ph type="body" sz="quarter" idx="28"/>
          </p:nvPr>
        </p:nvSpPr>
        <p:spPr/>
        <p:txBody>
          <a:bodyPr/>
          <a:lstStyle/>
          <a:p>
            <a:r>
              <a:rPr lang="en-US" altLang="zh-CN" dirty="0"/>
              <a:t>Synergize scalable e-commerce</a:t>
            </a:r>
          </a:p>
          <a:p>
            <a:endParaRPr lang="zh-CN" altLang="en-US" dirty="0"/>
          </a:p>
        </p:txBody>
      </p:sp>
      <p:pic>
        <p:nvPicPr>
          <p:cNvPr id="10" name="图片占位符 9" descr="People working in office">
            <a:extLst>
              <a:ext uri="{FF2B5EF4-FFF2-40B4-BE49-F238E27FC236}">
                <a16:creationId xmlns:a16="http://schemas.microsoft.com/office/drawing/2014/main" xmlns="" id="{D249D9CF-86A2-4E7B-8B6F-D02EE968C997}"/>
              </a:ext>
            </a:extLst>
          </p:cNvPr>
          <p:cNvPicPr>
            <a:picLocks noGrp="1" noChangeAspect="1"/>
          </p:cNvPicPr>
          <p:nvPr>
            <p:ph type="pic" sz="quarter" idx="58"/>
          </p:nvPr>
        </p:nvPicPr>
        <p:blipFill>
          <a:blip r:embed="rId3" cstate="print">
            <a:extLst>
              <a:ext uri="{28A0092B-C50C-407E-A947-70E740481C1C}">
                <a14:useLocalDpi xmlns:a14="http://schemas.microsoft.com/office/drawing/2010/main"/>
              </a:ext>
            </a:extLst>
          </a:blip>
          <a:srcRect/>
          <a:stretch>
            <a:fillRect/>
          </a:stretch>
        </p:blipFill>
        <p:spPr/>
      </p:pic>
      <p:sp>
        <p:nvSpPr>
          <p:cNvPr id="37" name="文本占位符 36">
            <a:extLst>
              <a:ext uri="{FF2B5EF4-FFF2-40B4-BE49-F238E27FC236}">
                <a16:creationId xmlns:a16="http://schemas.microsoft.com/office/drawing/2014/main" xmlns="" id="{3A30B02E-FBE1-41C5-AF6E-E1013275E84A}"/>
              </a:ext>
            </a:extLst>
          </p:cNvPr>
          <p:cNvSpPr>
            <a:spLocks noGrp="1"/>
          </p:cNvSpPr>
          <p:nvPr>
            <p:ph type="body" sz="quarter" idx="49"/>
          </p:nvPr>
        </p:nvSpPr>
        <p:spPr/>
        <p:txBody>
          <a:bodyPr/>
          <a:lstStyle/>
          <a:p>
            <a:r>
              <a:rPr lang="en-US" altLang="zh-CN" dirty="0"/>
              <a:t>Marketing</a:t>
            </a:r>
          </a:p>
          <a:p>
            <a:endParaRPr lang="zh-CN" altLang="en-US"/>
          </a:p>
        </p:txBody>
      </p:sp>
      <p:sp>
        <p:nvSpPr>
          <p:cNvPr id="38" name="文本占位符 37">
            <a:extLst>
              <a:ext uri="{FF2B5EF4-FFF2-40B4-BE49-F238E27FC236}">
                <a16:creationId xmlns:a16="http://schemas.microsoft.com/office/drawing/2014/main" xmlns="" id="{6BEF3457-28AE-41BA-B285-C77561919C1A}"/>
              </a:ext>
            </a:extLst>
          </p:cNvPr>
          <p:cNvSpPr>
            <a:spLocks noGrp="1"/>
          </p:cNvSpPr>
          <p:nvPr>
            <p:ph type="body" sz="quarter" idx="50"/>
          </p:nvPr>
        </p:nvSpPr>
        <p:spPr/>
        <p:txBody>
          <a:bodyPr/>
          <a:lstStyle/>
          <a:p>
            <a:r>
              <a:rPr lang="en-US" altLang="zh-CN" dirty="0"/>
              <a:t>Disseminate standardized </a:t>
            </a:r>
          </a:p>
          <a:p>
            <a:r>
              <a:rPr lang="en-US" altLang="zh-CN" dirty="0"/>
              <a:t>metrics</a:t>
            </a:r>
          </a:p>
          <a:p>
            <a:endParaRPr lang="zh-CN" altLang="en-US" dirty="0"/>
          </a:p>
        </p:txBody>
      </p:sp>
      <p:pic>
        <p:nvPicPr>
          <p:cNvPr id="12" name="图片占位符 11" descr="Layout of website design sketches on white paper">
            <a:extLst>
              <a:ext uri="{FF2B5EF4-FFF2-40B4-BE49-F238E27FC236}">
                <a16:creationId xmlns:a16="http://schemas.microsoft.com/office/drawing/2014/main" xmlns="" id="{3D51D04D-653C-45AE-9DDF-BE96BA267A6B}"/>
              </a:ext>
            </a:extLst>
          </p:cNvPr>
          <p:cNvPicPr>
            <a:picLocks noGrp="1" noChangeAspect="1"/>
          </p:cNvPicPr>
          <p:nvPr>
            <p:ph type="pic" sz="quarter" idx="59"/>
          </p:nvPr>
        </p:nvPicPr>
        <p:blipFill>
          <a:blip r:embed="rId4" cstate="print">
            <a:extLst>
              <a:ext uri="{28A0092B-C50C-407E-A947-70E740481C1C}">
                <a14:useLocalDpi xmlns:a14="http://schemas.microsoft.com/office/drawing/2010/main"/>
              </a:ext>
            </a:extLst>
          </a:blip>
          <a:srcRect/>
          <a:stretch>
            <a:fillRect/>
          </a:stretch>
        </p:blipFill>
        <p:spPr/>
      </p:pic>
      <p:sp>
        <p:nvSpPr>
          <p:cNvPr id="39" name="文本占位符 38">
            <a:extLst>
              <a:ext uri="{FF2B5EF4-FFF2-40B4-BE49-F238E27FC236}">
                <a16:creationId xmlns:a16="http://schemas.microsoft.com/office/drawing/2014/main" xmlns="" id="{1B558BFC-AA9F-4991-A6BB-D56BEC07C16E}"/>
              </a:ext>
            </a:extLst>
          </p:cNvPr>
          <p:cNvSpPr>
            <a:spLocks noGrp="1"/>
          </p:cNvSpPr>
          <p:nvPr>
            <p:ph type="body" sz="quarter" idx="51"/>
          </p:nvPr>
        </p:nvSpPr>
        <p:spPr/>
        <p:txBody>
          <a:bodyPr/>
          <a:lstStyle/>
          <a:p>
            <a:r>
              <a:rPr lang="en-US" altLang="zh-CN" dirty="0"/>
              <a:t>Design</a:t>
            </a:r>
          </a:p>
          <a:p>
            <a:endParaRPr lang="zh-CN" altLang="en-US"/>
          </a:p>
        </p:txBody>
      </p:sp>
      <p:sp>
        <p:nvSpPr>
          <p:cNvPr id="40" name="文本占位符 39">
            <a:extLst>
              <a:ext uri="{FF2B5EF4-FFF2-40B4-BE49-F238E27FC236}">
                <a16:creationId xmlns:a16="http://schemas.microsoft.com/office/drawing/2014/main" xmlns="" id="{17095E6E-F279-4342-B53E-E53B820336B3}"/>
              </a:ext>
            </a:extLst>
          </p:cNvPr>
          <p:cNvSpPr>
            <a:spLocks noGrp="1"/>
          </p:cNvSpPr>
          <p:nvPr>
            <p:ph type="body" sz="quarter" idx="52"/>
          </p:nvPr>
        </p:nvSpPr>
        <p:spPr/>
        <p:txBody>
          <a:bodyPr/>
          <a:lstStyle/>
          <a:p>
            <a:r>
              <a:rPr lang="en-US" altLang="zh-CN" dirty="0"/>
              <a:t>Coordinate</a:t>
            </a:r>
          </a:p>
          <a:p>
            <a:r>
              <a:rPr lang="en-US" altLang="zh-CN" dirty="0"/>
              <a:t>e-business applications</a:t>
            </a:r>
          </a:p>
        </p:txBody>
      </p:sp>
      <p:pic>
        <p:nvPicPr>
          <p:cNvPr id="14" name="图片占位符 13" descr="Empty office chairs">
            <a:extLst>
              <a:ext uri="{FF2B5EF4-FFF2-40B4-BE49-F238E27FC236}">
                <a16:creationId xmlns:a16="http://schemas.microsoft.com/office/drawing/2014/main" xmlns="" id="{33C59A08-3A06-4556-AC83-C1337E73D0B3}"/>
              </a:ext>
            </a:extLst>
          </p:cNvPr>
          <p:cNvPicPr>
            <a:picLocks noGrp="1" noChangeAspect="1"/>
          </p:cNvPicPr>
          <p:nvPr>
            <p:ph type="pic" sz="quarter" idx="60"/>
          </p:nvPr>
        </p:nvPicPr>
        <p:blipFill>
          <a:blip r:embed="rId5" cstate="print">
            <a:extLst>
              <a:ext uri="{28A0092B-C50C-407E-A947-70E740481C1C}">
                <a14:useLocalDpi xmlns:a14="http://schemas.microsoft.com/office/drawing/2010/main"/>
              </a:ext>
            </a:extLst>
          </a:blip>
          <a:srcRect/>
          <a:stretch>
            <a:fillRect/>
          </a:stretch>
        </p:blipFill>
        <p:spPr/>
      </p:pic>
      <p:sp>
        <p:nvSpPr>
          <p:cNvPr id="41" name="文本占位符 40">
            <a:extLst>
              <a:ext uri="{FF2B5EF4-FFF2-40B4-BE49-F238E27FC236}">
                <a16:creationId xmlns:a16="http://schemas.microsoft.com/office/drawing/2014/main" xmlns="" id="{DBA8686B-D3EF-40DF-939C-F875885DD598}"/>
              </a:ext>
            </a:extLst>
          </p:cNvPr>
          <p:cNvSpPr>
            <a:spLocks noGrp="1"/>
          </p:cNvSpPr>
          <p:nvPr>
            <p:ph type="body" sz="quarter" idx="53"/>
          </p:nvPr>
        </p:nvSpPr>
        <p:spPr/>
        <p:txBody>
          <a:bodyPr/>
          <a:lstStyle/>
          <a:p>
            <a:r>
              <a:rPr lang="en-US" altLang="zh-CN" dirty="0"/>
              <a:t>Strategy</a:t>
            </a:r>
          </a:p>
          <a:p>
            <a:endParaRPr lang="zh-CN" altLang="en-US"/>
          </a:p>
        </p:txBody>
      </p:sp>
      <p:sp>
        <p:nvSpPr>
          <p:cNvPr id="42" name="文本占位符 41">
            <a:extLst>
              <a:ext uri="{FF2B5EF4-FFF2-40B4-BE49-F238E27FC236}">
                <a16:creationId xmlns:a16="http://schemas.microsoft.com/office/drawing/2014/main" xmlns="" id="{6BF979FF-A4F0-4625-889A-AB985F98B2D4}"/>
              </a:ext>
            </a:extLst>
          </p:cNvPr>
          <p:cNvSpPr>
            <a:spLocks noGrp="1"/>
          </p:cNvSpPr>
          <p:nvPr>
            <p:ph type="body" sz="quarter" idx="54"/>
          </p:nvPr>
        </p:nvSpPr>
        <p:spPr/>
        <p:txBody>
          <a:bodyPr/>
          <a:lstStyle/>
          <a:p>
            <a:pPr lvl="0"/>
            <a:r>
              <a:rPr lang="en-US" dirty="0"/>
              <a:t>Foster holistically superior methodologies</a:t>
            </a:r>
          </a:p>
        </p:txBody>
      </p:sp>
      <p:pic>
        <p:nvPicPr>
          <p:cNvPr id="90" name="Picture Placeholder 89" descr="People around a table on their laptops">
            <a:extLst>
              <a:ext uri="{FF2B5EF4-FFF2-40B4-BE49-F238E27FC236}">
                <a16:creationId xmlns:a16="http://schemas.microsoft.com/office/drawing/2014/main" xmlns="" id="{241F4F4E-4DAB-34E3-D036-85F0CB76A536}"/>
              </a:ext>
            </a:extLst>
          </p:cNvPr>
          <p:cNvPicPr>
            <a:picLocks noGrp="1" noChangeAspect="1"/>
          </p:cNvPicPr>
          <p:nvPr>
            <p:ph type="pic" sz="quarter" idx="61"/>
          </p:nvPr>
        </p:nvPicPr>
        <p:blipFill rotWithShape="1">
          <a:blip r:embed="rId6" cstate="print">
            <a:extLst>
              <a:ext uri="{28A0092B-C50C-407E-A947-70E740481C1C}">
                <a14:useLocalDpi xmlns:a14="http://schemas.microsoft.com/office/drawing/2010/main"/>
              </a:ext>
            </a:extLst>
          </a:blip>
          <a:srcRect/>
          <a:stretch/>
        </p:blipFill>
        <p:spPr/>
      </p:pic>
      <p:sp>
        <p:nvSpPr>
          <p:cNvPr id="43" name="文本占位符 42">
            <a:extLst>
              <a:ext uri="{FF2B5EF4-FFF2-40B4-BE49-F238E27FC236}">
                <a16:creationId xmlns:a16="http://schemas.microsoft.com/office/drawing/2014/main" xmlns="" id="{759A333C-6D37-427A-BE2A-4C2660134A5A}"/>
              </a:ext>
            </a:extLst>
          </p:cNvPr>
          <p:cNvSpPr>
            <a:spLocks noGrp="1"/>
          </p:cNvSpPr>
          <p:nvPr>
            <p:ph type="body" sz="quarter" idx="55"/>
          </p:nvPr>
        </p:nvSpPr>
        <p:spPr/>
        <p:txBody>
          <a:bodyPr/>
          <a:lstStyle/>
          <a:p>
            <a:r>
              <a:rPr lang="en-US" altLang="zh-CN" dirty="0"/>
              <a:t>Launch</a:t>
            </a:r>
          </a:p>
          <a:p>
            <a:endParaRPr lang="zh-CN" altLang="en-US"/>
          </a:p>
        </p:txBody>
      </p:sp>
      <p:sp>
        <p:nvSpPr>
          <p:cNvPr id="50" name="文本占位符 49">
            <a:extLst>
              <a:ext uri="{FF2B5EF4-FFF2-40B4-BE49-F238E27FC236}">
                <a16:creationId xmlns:a16="http://schemas.microsoft.com/office/drawing/2014/main" xmlns="" id="{4E9BE8F8-2FF1-43CB-B1AA-4F07E411D171}"/>
              </a:ext>
            </a:extLst>
          </p:cNvPr>
          <p:cNvSpPr>
            <a:spLocks noGrp="1"/>
          </p:cNvSpPr>
          <p:nvPr>
            <p:ph type="body" sz="quarter" idx="56"/>
          </p:nvPr>
        </p:nvSpPr>
        <p:spPr/>
        <p:txBody>
          <a:bodyPr/>
          <a:lstStyle/>
          <a:p>
            <a:r>
              <a:rPr lang="en-US" altLang="zh-CN" dirty="0"/>
              <a:t>Deploy strategic networks with compelling</a:t>
            </a:r>
          </a:p>
          <a:p>
            <a:r>
              <a:rPr lang="en-US" altLang="zh-CN" dirty="0"/>
              <a:t>e-business needs</a:t>
            </a:r>
          </a:p>
          <a:p>
            <a:endParaRPr lang="zh-CN" altLang="en-US" dirty="0"/>
          </a:p>
        </p:txBody>
      </p:sp>
      <p:sp>
        <p:nvSpPr>
          <p:cNvPr id="25" name="Slide Number Placeholder 13">
            <a:extLst>
              <a:ext uri="{FF2B5EF4-FFF2-40B4-BE49-F238E27FC236}">
                <a16:creationId xmlns:a16="http://schemas.microsoft.com/office/drawing/2014/main" xmlns="" id="{65C6A595-7771-3F19-AAF6-19787351EACD}"/>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xmlns="" id="{5F21DD15-20BD-8AB7-600E-8633254E01B9}"/>
              </a:ext>
            </a:extLst>
          </p:cNvPr>
          <p:cNvSpPr>
            <a:spLocks noGrp="1"/>
          </p:cNvSpPr>
          <p:nvPr>
            <p:ph type="ftr" sz="quarter" idx="62"/>
          </p:nvPr>
        </p:nvSpPr>
        <p:spPr/>
        <p:txBody>
          <a:bodyPr/>
          <a:lstStyle/>
          <a:p>
            <a:r>
              <a:rPr lang="en-US" dirty="0"/>
              <a:t>Business Start-Up Components</a:t>
            </a:r>
            <a:endParaRPr lang="en-US" noProof="0" dirty="0"/>
          </a:p>
        </p:txBody>
      </p:sp>
    </p:spTree>
    <p:extLst>
      <p:ext uri="{BB962C8B-B14F-4D97-AF65-F5344CB8AC3E}">
        <p14:creationId xmlns:p14="http://schemas.microsoft.com/office/powerpoint/2010/main" val="2517140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64DC552-980A-4382-3994-40093ED47545}"/>
              </a:ext>
            </a:extLst>
          </p:cNvPr>
          <p:cNvSpPr>
            <a:spLocks noGrp="1"/>
          </p:cNvSpPr>
          <p:nvPr>
            <p:ph type="body" sz="quarter" idx="27"/>
          </p:nvPr>
        </p:nvSpPr>
        <p:spPr>
          <a:xfrm>
            <a:off x="1603244" y="3846471"/>
            <a:ext cx="1877575" cy="1079767"/>
          </a:xfrm>
        </p:spPr>
        <p:txBody>
          <a:bodyPr/>
          <a:lstStyle/>
          <a:p>
            <a:r>
              <a:rPr lang="en-US" sz="2200" dirty="0">
                <a:latin typeface="Noto Sans" panose="020B0502040504020204" pitchFamily="34" charset="0"/>
                <a:ea typeface="Noto Sans" panose="020B0502040504020204" pitchFamily="34" charset="0"/>
                <a:cs typeface="Noto Sans" panose="020B0502040504020204" pitchFamily="34" charset="0"/>
              </a:rPr>
              <a:t>EXECUTIVE</a:t>
            </a:r>
            <a:r>
              <a:rPr lang="en-US" sz="2400" dirty="0">
                <a:latin typeface="Noto Sans" panose="020B0502040504020204" pitchFamily="34" charset="0"/>
                <a:ea typeface="Noto Sans" panose="020B0502040504020204" pitchFamily="34" charset="0"/>
                <a:cs typeface="Noto Sans" panose="020B0502040504020204" pitchFamily="34" charset="0"/>
              </a:rPr>
              <a:t> </a:t>
            </a:r>
            <a:r>
              <a:rPr lang="en-US" sz="2200" dirty="0">
                <a:latin typeface="Noto Sans" panose="020B0502040504020204" pitchFamily="34" charset="0"/>
                <a:ea typeface="Noto Sans" panose="020B0502040504020204" pitchFamily="34" charset="0"/>
                <a:cs typeface="Noto Sans" panose="020B0502040504020204" pitchFamily="34" charset="0"/>
              </a:rPr>
              <a:t>SUMMARY</a:t>
            </a:r>
          </a:p>
        </p:txBody>
      </p:sp>
      <p:sp>
        <p:nvSpPr>
          <p:cNvPr id="4" name="Text Placeholder 3">
            <a:extLst>
              <a:ext uri="{FF2B5EF4-FFF2-40B4-BE49-F238E27FC236}">
                <a16:creationId xmlns:a16="http://schemas.microsoft.com/office/drawing/2014/main" xmlns="" id="{9A9293AD-58A8-5218-7A0B-BF0995CF31F4}"/>
              </a:ext>
            </a:extLst>
          </p:cNvPr>
          <p:cNvSpPr>
            <a:spLocks noGrp="1"/>
          </p:cNvSpPr>
          <p:nvPr>
            <p:ph type="body" sz="quarter" idx="38"/>
          </p:nvPr>
        </p:nvSpPr>
        <p:spPr>
          <a:xfrm>
            <a:off x="3959139" y="2635917"/>
            <a:ext cx="1877575" cy="946784"/>
          </a:xfrm>
        </p:spPr>
        <p:txBody>
          <a:bodyPr/>
          <a:lstStyle/>
          <a:p>
            <a:r>
              <a:rPr lang="en-US" sz="2200" dirty="0">
                <a:latin typeface="Noto Sans" panose="020B0502040504020204" pitchFamily="34" charset="0"/>
                <a:ea typeface="Noto Sans" panose="020B0502040504020204" pitchFamily="34" charset="0"/>
                <a:cs typeface="Noto Sans" panose="020B0502040504020204" pitchFamily="34" charset="0"/>
              </a:rPr>
              <a:t>COMPANY</a:t>
            </a:r>
            <a:r>
              <a:rPr lang="en-US" sz="2400" dirty="0">
                <a:latin typeface="Noto Sans" panose="020B0502040504020204" pitchFamily="34" charset="0"/>
                <a:ea typeface="Noto Sans" panose="020B0502040504020204" pitchFamily="34" charset="0"/>
                <a:cs typeface="Noto Sans" panose="020B0502040504020204" pitchFamily="34" charset="0"/>
              </a:rPr>
              <a:t> </a:t>
            </a:r>
            <a:r>
              <a:rPr lang="en-US" sz="2200" dirty="0">
                <a:latin typeface="Noto Sans" panose="020B0502040504020204" pitchFamily="34" charset="0"/>
                <a:ea typeface="Noto Sans" panose="020B0502040504020204" pitchFamily="34" charset="0"/>
                <a:cs typeface="Noto Sans" panose="020B0502040504020204" pitchFamily="34" charset="0"/>
              </a:rPr>
              <a:t>SUMMARY</a:t>
            </a:r>
            <a:endParaRPr lang="en-US" sz="2200" i="0" dirty="0">
              <a:effectLst/>
              <a:latin typeface="Noto Sans" panose="020B0502040504020204" pitchFamily="34" charset="0"/>
              <a:ea typeface="Noto Sans" panose="020B0502040504020204" pitchFamily="34" charset="0"/>
              <a:cs typeface="Noto Sans" panose="020B0502040504020204" pitchFamily="34" charset="0"/>
            </a:endParaRPr>
          </a:p>
        </p:txBody>
      </p:sp>
      <p:sp>
        <p:nvSpPr>
          <p:cNvPr id="6" name="Text Placeholder 5">
            <a:extLst>
              <a:ext uri="{FF2B5EF4-FFF2-40B4-BE49-F238E27FC236}">
                <a16:creationId xmlns:a16="http://schemas.microsoft.com/office/drawing/2014/main" xmlns="" id="{BF8F191C-F5F1-00B6-CB82-19888E5F7DAF}"/>
              </a:ext>
            </a:extLst>
          </p:cNvPr>
          <p:cNvSpPr>
            <a:spLocks noGrp="1"/>
          </p:cNvSpPr>
          <p:nvPr>
            <p:ph type="body" sz="quarter" idx="40"/>
          </p:nvPr>
        </p:nvSpPr>
        <p:spPr>
          <a:xfrm>
            <a:off x="5050960" y="4926238"/>
            <a:ext cx="1877575" cy="671851"/>
          </a:xfrm>
        </p:spPr>
        <p:txBody>
          <a:bodyPr/>
          <a:lstStyle/>
          <a:p>
            <a:r>
              <a:rPr lang="en-US" sz="2200" dirty="0">
                <a:latin typeface="Noto Sans" panose="020B0502040504020204" pitchFamily="34" charset="0"/>
                <a:ea typeface="Noto Sans" panose="020B0502040504020204" pitchFamily="34" charset="0"/>
                <a:cs typeface="Noto Sans" panose="020B0502040504020204" pitchFamily="34" charset="0"/>
              </a:rPr>
              <a:t>MARKET ANALYSIS</a:t>
            </a:r>
          </a:p>
        </p:txBody>
      </p:sp>
      <p:sp>
        <p:nvSpPr>
          <p:cNvPr id="8" name="Text Placeholder 7">
            <a:extLst>
              <a:ext uri="{FF2B5EF4-FFF2-40B4-BE49-F238E27FC236}">
                <a16:creationId xmlns:a16="http://schemas.microsoft.com/office/drawing/2014/main" xmlns="" id="{2D94420D-85C5-A520-F21A-47DA53F6D346}"/>
              </a:ext>
            </a:extLst>
          </p:cNvPr>
          <p:cNvSpPr>
            <a:spLocks noGrp="1"/>
          </p:cNvSpPr>
          <p:nvPr>
            <p:ph type="body" sz="quarter" idx="42"/>
          </p:nvPr>
        </p:nvSpPr>
        <p:spPr>
          <a:xfrm>
            <a:off x="7244863" y="4518322"/>
            <a:ext cx="2307100" cy="1079767"/>
          </a:xfrm>
        </p:spPr>
        <p:txBody>
          <a:bodyPr/>
          <a:lstStyle/>
          <a:p>
            <a:r>
              <a:rPr lang="en-US" sz="2200" dirty="0">
                <a:latin typeface="Noto Sans" panose="020B0502040504020204" pitchFamily="34" charset="0"/>
                <a:ea typeface="Noto Sans" panose="020B0502040504020204" pitchFamily="34" charset="0"/>
                <a:cs typeface="Noto Sans" panose="020B0502040504020204" pitchFamily="34" charset="0"/>
              </a:rPr>
              <a:t>TEAM MANAGEMENT</a:t>
            </a:r>
          </a:p>
        </p:txBody>
      </p:sp>
      <p:sp>
        <p:nvSpPr>
          <p:cNvPr id="10" name="Text Placeholder 9">
            <a:extLst>
              <a:ext uri="{FF2B5EF4-FFF2-40B4-BE49-F238E27FC236}">
                <a16:creationId xmlns:a16="http://schemas.microsoft.com/office/drawing/2014/main" xmlns="" id="{F55FA6B9-A416-EFB2-0603-354657DA9652}"/>
              </a:ext>
            </a:extLst>
          </p:cNvPr>
          <p:cNvSpPr>
            <a:spLocks noGrp="1"/>
          </p:cNvSpPr>
          <p:nvPr>
            <p:ph type="body" sz="quarter" idx="44"/>
          </p:nvPr>
        </p:nvSpPr>
        <p:spPr>
          <a:xfrm>
            <a:off x="8581292" y="2635917"/>
            <a:ext cx="2152357" cy="946784"/>
          </a:xfrm>
        </p:spPr>
        <p:txBody>
          <a:bodyPr/>
          <a:lstStyle/>
          <a:p>
            <a:r>
              <a:rPr lang="en-US" sz="2200" dirty="0">
                <a:latin typeface="Noto Sans" panose="020B0502040504020204" pitchFamily="34" charset="0"/>
                <a:ea typeface="Noto Sans" panose="020B0502040504020204" pitchFamily="34" charset="0"/>
                <a:cs typeface="Noto Sans" panose="020B0502040504020204" pitchFamily="34" charset="0"/>
              </a:rPr>
              <a:t>REVENUE PROJECTIONS</a:t>
            </a:r>
          </a:p>
        </p:txBody>
      </p:sp>
      <p:sp>
        <p:nvSpPr>
          <p:cNvPr id="12" name="Title 11">
            <a:extLst>
              <a:ext uri="{FF2B5EF4-FFF2-40B4-BE49-F238E27FC236}">
                <a16:creationId xmlns:a16="http://schemas.microsoft.com/office/drawing/2014/main" xmlns="" id="{B6B97B72-9186-0D49-E7AF-4C600B0A46AB}"/>
              </a:ext>
            </a:extLst>
          </p:cNvPr>
          <p:cNvSpPr>
            <a:spLocks noGrp="1"/>
          </p:cNvSpPr>
          <p:nvPr>
            <p:ph type="title"/>
          </p:nvPr>
        </p:nvSpPr>
        <p:spPr>
          <a:xfrm>
            <a:off x="731947" y="721275"/>
            <a:ext cx="10515600" cy="1205058"/>
          </a:xfrm>
        </p:spPr>
        <p:txBody>
          <a:bodyPr/>
          <a:lstStyle/>
          <a:p>
            <a:r>
              <a:rPr lang="en-US" b="1" i="0" dirty="0">
                <a:effectLst/>
              </a:rPr>
              <a:t>5 Key Components</a:t>
            </a:r>
            <a:r>
              <a:rPr lang="en-US" b="1" i="0" dirty="0">
                <a:solidFill>
                  <a:srgbClr val="383838"/>
                </a:solidFill>
                <a:effectLst/>
              </a:rPr>
              <a:t/>
            </a:r>
            <a:br>
              <a:rPr lang="en-US" b="1" i="0" dirty="0">
                <a:solidFill>
                  <a:srgbClr val="383838"/>
                </a:solidFill>
                <a:effectLst/>
              </a:rPr>
            </a:br>
            <a:endParaRPr lang="en-US" dirty="0"/>
          </a:p>
        </p:txBody>
      </p:sp>
      <p:sp>
        <p:nvSpPr>
          <p:cNvPr id="13" name="Footer Placeholder 12">
            <a:extLst>
              <a:ext uri="{FF2B5EF4-FFF2-40B4-BE49-F238E27FC236}">
                <a16:creationId xmlns:a16="http://schemas.microsoft.com/office/drawing/2014/main" xmlns="" id="{1D281FE7-EC27-CE78-B99D-B17F531FF253}"/>
              </a:ext>
            </a:extLst>
          </p:cNvPr>
          <p:cNvSpPr>
            <a:spLocks noGrp="1"/>
          </p:cNvSpPr>
          <p:nvPr>
            <p:ph type="ftr" sz="quarter" idx="46"/>
          </p:nvPr>
        </p:nvSpPr>
        <p:spPr/>
        <p:txBody>
          <a:bodyPr/>
          <a:lstStyle/>
          <a:p>
            <a:r>
              <a:rPr lang="en-US" dirty="0"/>
              <a:t>Business Start-Up Components</a:t>
            </a:r>
            <a:endParaRPr lang="en-US" noProof="0" dirty="0"/>
          </a:p>
        </p:txBody>
      </p:sp>
    </p:spTree>
    <p:extLst>
      <p:ext uri="{BB962C8B-B14F-4D97-AF65-F5344CB8AC3E}">
        <p14:creationId xmlns:p14="http://schemas.microsoft.com/office/powerpoint/2010/main" val="4155733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543E75-132A-C7A8-6B53-79CAC24101C6}"/>
              </a:ext>
            </a:extLst>
          </p:cNvPr>
          <p:cNvSpPr>
            <a:spLocks noGrp="1"/>
          </p:cNvSpPr>
          <p:nvPr>
            <p:ph type="title"/>
          </p:nvPr>
        </p:nvSpPr>
        <p:spPr>
          <a:xfrm>
            <a:off x="720495" y="709964"/>
            <a:ext cx="10889796" cy="1418998"/>
          </a:xfrm>
        </p:spPr>
        <p:txBody>
          <a:bodyPr/>
          <a:lstStyle/>
          <a:p>
            <a:r>
              <a:rPr lang="en-US" dirty="0"/>
              <a:t>EXECUTIVE SUMMARY</a:t>
            </a:r>
          </a:p>
        </p:txBody>
      </p:sp>
      <p:sp>
        <p:nvSpPr>
          <p:cNvPr id="4" name="Footer Placeholder 3">
            <a:extLst>
              <a:ext uri="{FF2B5EF4-FFF2-40B4-BE49-F238E27FC236}">
                <a16:creationId xmlns:a16="http://schemas.microsoft.com/office/drawing/2014/main" xmlns="" id="{1B987C47-FC98-2A70-5452-395798360638}"/>
              </a:ext>
            </a:extLst>
          </p:cNvPr>
          <p:cNvSpPr>
            <a:spLocks noGrp="1"/>
          </p:cNvSpPr>
          <p:nvPr>
            <p:ph type="ftr" sz="quarter" idx="28"/>
          </p:nvPr>
        </p:nvSpPr>
        <p:spPr/>
        <p:txBody>
          <a:bodyPr/>
          <a:lstStyle/>
          <a:p>
            <a:endParaRPr lang="en-US" dirty="0" smtClean="0"/>
          </a:p>
          <a:p>
            <a:r>
              <a:rPr lang="en-US" dirty="0" smtClean="0"/>
              <a:t>Business </a:t>
            </a:r>
            <a:r>
              <a:rPr lang="en-US" dirty="0"/>
              <a:t>Start-Up Components</a:t>
            </a:r>
          </a:p>
          <a:p>
            <a:endParaRPr lang="en-US" noProof="0" dirty="0"/>
          </a:p>
        </p:txBody>
      </p:sp>
      <p:sp>
        <p:nvSpPr>
          <p:cNvPr id="7" name="TextBox 6">
            <a:extLst>
              <a:ext uri="{FF2B5EF4-FFF2-40B4-BE49-F238E27FC236}">
                <a16:creationId xmlns:a16="http://schemas.microsoft.com/office/drawing/2014/main" xmlns="" id="{E2702AB0-D7D1-2392-EF1B-7761AF3167BF}"/>
              </a:ext>
            </a:extLst>
          </p:cNvPr>
          <p:cNvSpPr txBox="1"/>
          <p:nvPr/>
        </p:nvSpPr>
        <p:spPr>
          <a:xfrm>
            <a:off x="720495" y="1869891"/>
            <a:ext cx="8789266" cy="4278094"/>
          </a:xfrm>
          <a:prstGeom prst="rect">
            <a:avLst/>
          </a:prstGeom>
          <a:noFill/>
        </p:spPr>
        <p:txBody>
          <a:bodyPr wrap="square">
            <a:spAutoFit/>
          </a:bodyPr>
          <a:lstStyle/>
          <a:p>
            <a:pPr algn="l"/>
            <a:r>
              <a:rPr lang="en-US" sz="1600" b="0" i="0" dirty="0">
                <a:solidFill>
                  <a:schemeClr val="bg1"/>
                </a:solidFill>
                <a:effectLst/>
                <a:latin typeface="Noto Sans" panose="020B0502040504020204" pitchFamily="34" charset="0"/>
                <a:ea typeface="Noto Sans" panose="020B0502040504020204" pitchFamily="34" charset="0"/>
                <a:cs typeface="Noto Sans" panose="020B0502040504020204" pitchFamily="34" charset="0"/>
              </a:rPr>
              <a:t>The executive summary is the most important part of the business plan. It should effectively summarize the business's goals and objectives. What makes the startup unique? How is the startup qualified to solve the industry's biggest challenges? What does organization do to "wow" consumers?</a:t>
            </a:r>
          </a:p>
          <a:p>
            <a:pPr algn="l"/>
            <a:r>
              <a:rPr lang="en-US" sz="1600" b="0" i="0" dirty="0">
                <a:solidFill>
                  <a:schemeClr val="bg1"/>
                </a:solidFill>
                <a:effectLst/>
                <a:latin typeface="Noto Sans" panose="020B0502040504020204" pitchFamily="34" charset="0"/>
                <a:ea typeface="Noto Sans" panose="020B0502040504020204" pitchFamily="34" charset="0"/>
                <a:cs typeface="Noto Sans" panose="020B0502040504020204" pitchFamily="34" charset="0"/>
              </a:rPr>
              <a:t>"Think of the executive summary as an advance organizer for the reader. Above all else, it must be clear and concise. But it also has to entice the reader to read the rest of the business plan," says </a:t>
            </a:r>
            <a:r>
              <a:rPr lang="en-US" sz="1600" dirty="0">
                <a:solidFill>
                  <a:schemeClr val="bg1"/>
                </a:solidFill>
                <a:latin typeface="Noto Sans" panose="020B0502040504020204" pitchFamily="34" charset="0"/>
                <a:ea typeface="Noto Sans" panose="020B0502040504020204" pitchFamily="34" charset="0"/>
                <a:cs typeface="Noto Sans" panose="020B0502040504020204" pitchFamily="34" charset="0"/>
              </a:rPr>
              <a:t>Susan ward, contributor at The Balance.</a:t>
            </a:r>
          </a:p>
          <a:p>
            <a:pPr algn="l"/>
            <a:endParaRPr lang="en-US" sz="1600" i="0" dirty="0">
              <a:solidFill>
                <a:schemeClr val="bg1"/>
              </a:solidFill>
              <a:effectLst/>
              <a:latin typeface="Noto Sans" panose="020B0502040504020204" pitchFamily="34" charset="0"/>
              <a:ea typeface="Noto Sans" panose="020B0502040504020204" pitchFamily="34" charset="0"/>
              <a:cs typeface="Noto Sans" panose="020B0502040504020204" pitchFamily="34" charset="0"/>
            </a:endParaRPr>
          </a:p>
          <a:p>
            <a:pPr algn="l"/>
            <a:r>
              <a:rPr lang="en-US" sz="1600" b="0" i="0" dirty="0">
                <a:solidFill>
                  <a:schemeClr val="bg1"/>
                </a:solidFill>
                <a:effectLst/>
                <a:latin typeface="Noto Sans" panose="020B0502040504020204" pitchFamily="34" charset="0"/>
                <a:ea typeface="Noto Sans" panose="020B0502040504020204" pitchFamily="34" charset="0"/>
                <a:cs typeface="Noto Sans" panose="020B0502040504020204" pitchFamily="34" charset="0"/>
              </a:rPr>
              <a:t>Because the executive summary serves as an overview of the entire plan, write it last. As a baseline, the best startups include the following components:</a:t>
            </a:r>
          </a:p>
          <a:p>
            <a:pPr marL="285750" indent="-285750" algn="l">
              <a:buFont typeface="Wingdings" panose="05000000000000000000" pitchFamily="2" charset="2"/>
              <a:buChar char="q"/>
            </a:pPr>
            <a:r>
              <a:rPr lang="en-US" sz="1600" b="1" i="0" dirty="0">
                <a:solidFill>
                  <a:schemeClr val="bg1"/>
                </a:solidFill>
                <a:effectLst/>
                <a:latin typeface="Noto Sans" panose="020B0502040504020204" pitchFamily="34" charset="0"/>
                <a:ea typeface="Noto Sans" panose="020B0502040504020204" pitchFamily="34" charset="0"/>
                <a:cs typeface="Noto Sans" panose="020B0502040504020204" pitchFamily="34" charset="0"/>
              </a:rPr>
              <a:t>Business Opportunity:</a:t>
            </a:r>
            <a:r>
              <a:rPr lang="en-US" sz="1600" b="0" i="0" dirty="0">
                <a:solidFill>
                  <a:schemeClr val="bg1"/>
                </a:solidFill>
                <a:effectLst/>
                <a:latin typeface="Noto Sans" panose="020B0502040504020204" pitchFamily="34" charset="0"/>
                <a:ea typeface="Noto Sans" panose="020B0502040504020204" pitchFamily="34" charset="0"/>
                <a:cs typeface="Noto Sans" panose="020B0502040504020204" pitchFamily="34" charset="0"/>
              </a:rPr>
              <a:t> Why do consumers need the product/service?</a:t>
            </a:r>
          </a:p>
          <a:p>
            <a:pPr marL="285750" indent="-285750" algn="l">
              <a:buFont typeface="Wingdings" panose="05000000000000000000" pitchFamily="2" charset="2"/>
              <a:buChar char="q"/>
            </a:pPr>
            <a:r>
              <a:rPr lang="en-US" sz="1600" b="1" i="0" dirty="0">
                <a:solidFill>
                  <a:schemeClr val="bg1"/>
                </a:solidFill>
                <a:effectLst/>
                <a:latin typeface="Noto Sans" panose="020B0502040504020204" pitchFamily="34" charset="0"/>
                <a:ea typeface="Noto Sans" panose="020B0502040504020204" pitchFamily="34" charset="0"/>
                <a:cs typeface="Noto Sans" panose="020B0502040504020204" pitchFamily="34" charset="0"/>
              </a:rPr>
              <a:t>Target Market:</a:t>
            </a:r>
            <a:r>
              <a:rPr lang="en-US" sz="1600" b="0" i="0" dirty="0">
                <a:solidFill>
                  <a:schemeClr val="bg1"/>
                </a:solidFill>
                <a:effectLst/>
                <a:latin typeface="Noto Sans" panose="020B0502040504020204" pitchFamily="34" charset="0"/>
                <a:ea typeface="Noto Sans" panose="020B0502040504020204" pitchFamily="34" charset="0"/>
                <a:cs typeface="Noto Sans" panose="020B0502040504020204" pitchFamily="34" charset="0"/>
              </a:rPr>
              <a:t> Who will benefit from the product/service?</a:t>
            </a:r>
          </a:p>
          <a:p>
            <a:pPr marL="285750" indent="-285750" algn="l">
              <a:buFont typeface="Wingdings" panose="05000000000000000000" pitchFamily="2" charset="2"/>
              <a:buChar char="q"/>
            </a:pPr>
            <a:r>
              <a:rPr lang="en-US" sz="1600" b="1" i="0" dirty="0">
                <a:solidFill>
                  <a:schemeClr val="bg1"/>
                </a:solidFill>
                <a:effectLst/>
                <a:latin typeface="Noto Sans" panose="020B0502040504020204" pitchFamily="34" charset="0"/>
                <a:ea typeface="Noto Sans" panose="020B0502040504020204" pitchFamily="34" charset="0"/>
                <a:cs typeface="Noto Sans" panose="020B0502040504020204" pitchFamily="34" charset="0"/>
              </a:rPr>
              <a:t>Business Model:</a:t>
            </a:r>
            <a:r>
              <a:rPr lang="en-US" sz="1600" b="0" i="0" dirty="0">
                <a:solidFill>
                  <a:schemeClr val="bg1"/>
                </a:solidFill>
                <a:effectLst/>
                <a:latin typeface="Noto Sans" panose="020B0502040504020204" pitchFamily="34" charset="0"/>
                <a:ea typeface="Noto Sans" panose="020B0502040504020204" pitchFamily="34" charset="0"/>
                <a:cs typeface="Noto Sans" panose="020B0502040504020204" pitchFamily="34" charset="0"/>
              </a:rPr>
              <a:t> What is the product/service?</a:t>
            </a:r>
          </a:p>
          <a:p>
            <a:pPr marL="285750" indent="-285750" algn="l">
              <a:buFont typeface="Wingdings" panose="05000000000000000000" pitchFamily="2" charset="2"/>
              <a:buChar char="q"/>
            </a:pPr>
            <a:r>
              <a:rPr lang="en-US" sz="1600" b="1" i="0" dirty="0">
                <a:solidFill>
                  <a:schemeClr val="bg1"/>
                </a:solidFill>
                <a:effectLst/>
                <a:latin typeface="Noto Sans" panose="020B0502040504020204" pitchFamily="34" charset="0"/>
                <a:ea typeface="Noto Sans" panose="020B0502040504020204" pitchFamily="34" charset="0"/>
                <a:cs typeface="Noto Sans" panose="020B0502040504020204" pitchFamily="34" charset="0"/>
              </a:rPr>
              <a:t>Marketing Strategy:</a:t>
            </a:r>
            <a:r>
              <a:rPr lang="en-US" sz="1600" b="0" i="0" dirty="0">
                <a:solidFill>
                  <a:schemeClr val="bg1"/>
                </a:solidFill>
                <a:effectLst/>
                <a:latin typeface="Noto Sans" panose="020B0502040504020204" pitchFamily="34" charset="0"/>
                <a:ea typeface="Noto Sans" panose="020B0502040504020204" pitchFamily="34" charset="0"/>
                <a:cs typeface="Noto Sans" panose="020B0502040504020204" pitchFamily="34" charset="0"/>
              </a:rPr>
              <a:t> How will consumers learn about the product/service?</a:t>
            </a:r>
          </a:p>
          <a:p>
            <a:pPr marL="285750" indent="-285750" algn="l">
              <a:buFont typeface="Wingdings" panose="05000000000000000000" pitchFamily="2" charset="2"/>
              <a:buChar char="q"/>
            </a:pPr>
            <a:r>
              <a:rPr lang="en-US" sz="1600" b="1" i="0" dirty="0">
                <a:solidFill>
                  <a:schemeClr val="bg1"/>
                </a:solidFill>
                <a:effectLst/>
                <a:latin typeface="Noto Sans" panose="020B0502040504020204" pitchFamily="34" charset="0"/>
                <a:ea typeface="Noto Sans" panose="020B0502040504020204" pitchFamily="34" charset="0"/>
                <a:cs typeface="Noto Sans" panose="020B0502040504020204" pitchFamily="34" charset="0"/>
              </a:rPr>
              <a:t>Competition:</a:t>
            </a:r>
            <a:r>
              <a:rPr lang="en-US" sz="1600" b="0" i="0" dirty="0">
                <a:solidFill>
                  <a:schemeClr val="bg1"/>
                </a:solidFill>
                <a:effectLst/>
                <a:latin typeface="Noto Sans" panose="020B0502040504020204" pitchFamily="34" charset="0"/>
                <a:ea typeface="Noto Sans" panose="020B0502040504020204" pitchFamily="34" charset="0"/>
                <a:cs typeface="Noto Sans" panose="020B0502040504020204" pitchFamily="34" charset="0"/>
              </a:rPr>
              <a:t> Who else is fighting for market share?</a:t>
            </a:r>
          </a:p>
          <a:p>
            <a:pPr marL="285750" indent="-285750" algn="l">
              <a:buFont typeface="Wingdings" panose="05000000000000000000" pitchFamily="2" charset="2"/>
              <a:buChar char="q"/>
            </a:pPr>
            <a:r>
              <a:rPr lang="en-US" sz="1600" b="1" i="0" dirty="0">
                <a:solidFill>
                  <a:schemeClr val="bg1"/>
                </a:solidFill>
                <a:effectLst/>
                <a:latin typeface="Noto Sans" panose="020B0502040504020204" pitchFamily="34" charset="0"/>
                <a:ea typeface="Noto Sans" panose="020B0502040504020204" pitchFamily="34" charset="0"/>
                <a:cs typeface="Noto Sans" panose="020B0502040504020204" pitchFamily="34" charset="0"/>
              </a:rPr>
              <a:t>Goals:</a:t>
            </a:r>
            <a:r>
              <a:rPr lang="en-US" sz="1600" b="0" i="0" dirty="0">
                <a:solidFill>
                  <a:schemeClr val="bg1"/>
                </a:solidFill>
                <a:effectLst/>
                <a:latin typeface="Noto Sans" panose="020B0502040504020204" pitchFamily="34" charset="0"/>
                <a:ea typeface="Noto Sans" panose="020B0502040504020204" pitchFamily="34" charset="0"/>
                <a:cs typeface="Noto Sans" panose="020B0502040504020204" pitchFamily="34" charset="0"/>
              </a:rPr>
              <a:t> How will the startup revolutionize the marketplace with the product/service?</a:t>
            </a:r>
          </a:p>
          <a:p>
            <a:pPr algn="l"/>
            <a:endParaRPr lang="en-US" sz="1600" b="0" i="0" dirty="0">
              <a:solidFill>
                <a:schemeClr val="bg1"/>
              </a:solidFill>
              <a:effectLst/>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459258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71F1F0-ECBA-714C-BD03-017C3B43E497}"/>
              </a:ext>
            </a:extLst>
          </p:cNvPr>
          <p:cNvSpPr>
            <a:spLocks noGrp="1"/>
          </p:cNvSpPr>
          <p:nvPr>
            <p:ph type="title"/>
          </p:nvPr>
        </p:nvSpPr>
        <p:spPr>
          <a:xfrm>
            <a:off x="649542" y="656298"/>
            <a:ext cx="10889796" cy="1418998"/>
          </a:xfrm>
        </p:spPr>
        <p:txBody>
          <a:bodyPr/>
          <a:lstStyle/>
          <a:p>
            <a:r>
              <a:rPr lang="en-US" dirty="0"/>
              <a:t>COMPANY SUMMARY</a:t>
            </a:r>
          </a:p>
        </p:txBody>
      </p:sp>
      <p:sp>
        <p:nvSpPr>
          <p:cNvPr id="4" name="Footer Placeholder 3">
            <a:extLst>
              <a:ext uri="{FF2B5EF4-FFF2-40B4-BE49-F238E27FC236}">
                <a16:creationId xmlns:a16="http://schemas.microsoft.com/office/drawing/2014/main" xmlns="" id="{8E210194-334A-E623-CD3F-962B5953FBC8}"/>
              </a:ext>
            </a:extLst>
          </p:cNvPr>
          <p:cNvSpPr>
            <a:spLocks noGrp="1"/>
          </p:cNvSpPr>
          <p:nvPr>
            <p:ph type="ftr" sz="quarter" idx="28"/>
          </p:nvPr>
        </p:nvSpPr>
        <p:spPr/>
        <p:txBody>
          <a:bodyPr/>
          <a:lstStyle/>
          <a:p>
            <a:endParaRPr lang="en-US" dirty="0" smtClean="0">
              <a:solidFill>
                <a:prstClr val="white"/>
              </a:solidFill>
              <a:ea typeface="微软雅黑"/>
              <a:cs typeface="Posterama" panose="020B0504020200020000" pitchFamily="34" charset="0"/>
            </a:endParaRPr>
          </a:p>
          <a:p>
            <a:r>
              <a:rPr lang="en-US" dirty="0" smtClean="0">
                <a:solidFill>
                  <a:prstClr val="white"/>
                </a:solidFill>
                <a:ea typeface="微软雅黑"/>
                <a:cs typeface="Posterama" panose="020B0504020200020000" pitchFamily="34" charset="0"/>
              </a:rPr>
              <a:t>Business </a:t>
            </a:r>
            <a:r>
              <a:rPr lang="en-US" dirty="0">
                <a:solidFill>
                  <a:prstClr val="white"/>
                </a:solidFill>
                <a:ea typeface="微软雅黑"/>
                <a:cs typeface="Posterama" panose="020B0504020200020000" pitchFamily="34" charset="0"/>
              </a:rPr>
              <a:t>Start-Up Components</a:t>
            </a:r>
          </a:p>
          <a:p>
            <a:endParaRPr lang="en-US" noProof="0" dirty="0"/>
          </a:p>
        </p:txBody>
      </p:sp>
      <p:sp>
        <p:nvSpPr>
          <p:cNvPr id="6" name="TextBox 5">
            <a:extLst>
              <a:ext uri="{FF2B5EF4-FFF2-40B4-BE49-F238E27FC236}">
                <a16:creationId xmlns:a16="http://schemas.microsoft.com/office/drawing/2014/main" xmlns="" id="{437E9F6E-4437-78A8-B183-FE40F00F41C2}"/>
              </a:ext>
            </a:extLst>
          </p:cNvPr>
          <p:cNvSpPr txBox="1"/>
          <p:nvPr/>
        </p:nvSpPr>
        <p:spPr>
          <a:xfrm>
            <a:off x="649542" y="1576000"/>
            <a:ext cx="9492650" cy="4524315"/>
          </a:xfrm>
          <a:prstGeom prst="rect">
            <a:avLst/>
          </a:prstGeom>
          <a:noFill/>
        </p:spPr>
        <p:txBody>
          <a:bodyPr wrap="square">
            <a:spAutoFit/>
          </a:bodyPr>
          <a:lstStyle/>
          <a:p>
            <a:pPr algn="l"/>
            <a:r>
              <a:rPr lang="en-US" sz="1600" b="0" i="0" dirty="0">
                <a:solidFill>
                  <a:schemeClr val="bg1"/>
                </a:solidFill>
                <a:effectLst/>
                <a:latin typeface="Noto Sans"/>
              </a:rPr>
              <a:t>The company summary is the next critical component of any well-formulated business plan. If the executive summary is designed to intrigue, the company summary is designed to inform. In this section, founders describe when, why, and how they built the tech startup. It's important to give as much detail as possible in this section. Additionally, approach the company summary with investors in mind.</a:t>
            </a:r>
          </a:p>
          <a:p>
            <a:pPr algn="l"/>
            <a:r>
              <a:rPr lang="en-US" sz="1600" b="0" i="0" dirty="0">
                <a:solidFill>
                  <a:schemeClr val="bg1"/>
                </a:solidFill>
                <a:effectLst/>
                <a:latin typeface="Noto Sans"/>
              </a:rPr>
              <a:t>"If the goal of your business plan is to secure funding, you want to focus on areas that will appeal to investors and lending institutions such as why you're the best person to run this business, your experience in this type of business, and how you plan to make it a success. For example, you want to include your background knowledge, expertise, and experience in doing the work involved in your business," says </a:t>
            </a:r>
            <a:r>
              <a:rPr lang="en-US" sz="1600" dirty="0">
                <a:solidFill>
                  <a:schemeClr val="bg1"/>
                </a:solidFill>
                <a:latin typeface="Noto Sans"/>
              </a:rPr>
              <a:t>Randy </a:t>
            </a:r>
            <a:r>
              <a:rPr lang="en-US" sz="1600" dirty="0" err="1">
                <a:solidFill>
                  <a:schemeClr val="bg1"/>
                </a:solidFill>
                <a:latin typeface="Noto Sans"/>
              </a:rPr>
              <a:t>Duermyer</a:t>
            </a:r>
            <a:r>
              <a:rPr lang="en-US" sz="1600" i="0" u="none" strike="noStrike" dirty="0">
                <a:solidFill>
                  <a:schemeClr val="bg1"/>
                </a:solidFill>
                <a:effectLst/>
                <a:latin typeface="Noto Sans"/>
              </a:rPr>
              <a:t>, contributor at The Balance.</a:t>
            </a:r>
          </a:p>
          <a:p>
            <a:pPr algn="l"/>
            <a:endParaRPr lang="en-US" sz="1600" i="0" dirty="0">
              <a:solidFill>
                <a:schemeClr val="bg1"/>
              </a:solidFill>
              <a:effectLst/>
              <a:latin typeface="Noto Sans"/>
            </a:endParaRPr>
          </a:p>
          <a:p>
            <a:pPr algn="l"/>
            <a:r>
              <a:rPr lang="en-US" sz="1600" b="0" i="0" dirty="0">
                <a:solidFill>
                  <a:schemeClr val="bg1"/>
                </a:solidFill>
                <a:effectLst/>
                <a:latin typeface="Noto Sans"/>
              </a:rPr>
              <a:t>Above all, the company summary should address the following:</a:t>
            </a:r>
          </a:p>
          <a:p>
            <a:pPr marL="285750" indent="-285750" algn="l">
              <a:buFont typeface="Wingdings" panose="05000000000000000000" pitchFamily="2" charset="2"/>
              <a:buChar char="q"/>
            </a:pPr>
            <a:r>
              <a:rPr lang="en-US" sz="1600" b="0" i="0" dirty="0">
                <a:solidFill>
                  <a:schemeClr val="bg1"/>
                </a:solidFill>
                <a:effectLst/>
                <a:latin typeface="Noto Sans"/>
              </a:rPr>
              <a:t>Business name.</a:t>
            </a:r>
          </a:p>
          <a:p>
            <a:pPr marL="285750" indent="-285750" algn="l">
              <a:buFont typeface="Wingdings" panose="05000000000000000000" pitchFamily="2" charset="2"/>
              <a:buChar char="q"/>
            </a:pPr>
            <a:r>
              <a:rPr lang="en-US" sz="1600" b="0" i="0" dirty="0">
                <a:solidFill>
                  <a:schemeClr val="bg1"/>
                </a:solidFill>
                <a:effectLst/>
                <a:latin typeface="Noto Sans"/>
              </a:rPr>
              <a:t>Business structure.</a:t>
            </a:r>
          </a:p>
          <a:p>
            <a:pPr marL="285750" indent="-285750" algn="l">
              <a:buFont typeface="Wingdings" panose="05000000000000000000" pitchFamily="2" charset="2"/>
              <a:buChar char="q"/>
            </a:pPr>
            <a:r>
              <a:rPr lang="en-US" sz="1600" b="0" i="0" dirty="0">
                <a:solidFill>
                  <a:schemeClr val="bg1"/>
                </a:solidFill>
                <a:effectLst/>
                <a:latin typeface="Noto Sans"/>
              </a:rPr>
              <a:t>Location.</a:t>
            </a:r>
          </a:p>
          <a:p>
            <a:pPr marL="285750" indent="-285750" algn="l">
              <a:buFont typeface="Wingdings" panose="05000000000000000000" pitchFamily="2" charset="2"/>
              <a:buChar char="q"/>
            </a:pPr>
            <a:r>
              <a:rPr lang="en-US" sz="1600" b="0" i="0" dirty="0">
                <a:solidFill>
                  <a:schemeClr val="bg1"/>
                </a:solidFill>
                <a:effectLst/>
                <a:latin typeface="Noto Sans"/>
              </a:rPr>
              <a:t>Mission statement.</a:t>
            </a:r>
          </a:p>
          <a:p>
            <a:pPr marL="285750" indent="-285750" algn="l">
              <a:buFont typeface="Wingdings" panose="05000000000000000000" pitchFamily="2" charset="2"/>
              <a:buChar char="q"/>
            </a:pPr>
            <a:r>
              <a:rPr lang="en-US" sz="1600" b="0" i="0" dirty="0">
                <a:solidFill>
                  <a:schemeClr val="bg1"/>
                </a:solidFill>
                <a:effectLst/>
                <a:latin typeface="Noto Sans"/>
              </a:rPr>
              <a:t>Competitive advantage.</a:t>
            </a:r>
          </a:p>
          <a:p>
            <a:pPr marL="285750" indent="-285750" algn="l">
              <a:buFont typeface="Wingdings" panose="05000000000000000000" pitchFamily="2" charset="2"/>
              <a:buChar char="q"/>
            </a:pPr>
            <a:r>
              <a:rPr lang="en-US" sz="1600" b="0" i="0" dirty="0">
                <a:solidFill>
                  <a:schemeClr val="bg1"/>
                </a:solidFill>
                <a:effectLst/>
                <a:latin typeface="Noto Sans"/>
              </a:rPr>
              <a:t>Date founded.</a:t>
            </a:r>
          </a:p>
          <a:p>
            <a:pPr algn="l"/>
            <a:endParaRPr lang="en-US" sz="1600" b="0" i="0" dirty="0">
              <a:solidFill>
                <a:schemeClr val="bg1"/>
              </a:solidFill>
              <a:effectLst/>
              <a:latin typeface="Noto Sans"/>
            </a:endParaRPr>
          </a:p>
        </p:txBody>
      </p:sp>
    </p:spTree>
    <p:extLst>
      <p:ext uri="{BB962C8B-B14F-4D97-AF65-F5344CB8AC3E}">
        <p14:creationId xmlns:p14="http://schemas.microsoft.com/office/powerpoint/2010/main" val="2276187573"/>
      </p:ext>
    </p:extLst>
  </p:cSld>
  <p:clrMapOvr>
    <a:masterClrMapping/>
  </p:clrMapOvr>
</p:sld>
</file>

<file path=ppt/theme/theme1.xml><?xml version="1.0" encoding="utf-8"?>
<a:theme xmlns:a="http://schemas.openxmlformats.org/drawingml/2006/main"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dark - tm89027928_Win22_jx_v15" id="{6FC4CD7C-8D8C-413D-9734-DB9D2ACDF211}" vid="{3BCE2F71-642F-410D-8C9D-43A56939DC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A21E1349-079A-46DA-8C56-B35AC6C117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19EC099-CA80-4E7D-B4BF-2970B26F4E55}">
  <ds:schemaRefs>
    <ds:schemaRef ds:uri="http://schemas.microsoft.com/sharepoint/v3/contenttype/forms"/>
  </ds:schemaRefs>
</ds:datastoreItem>
</file>

<file path=customXml/itemProps3.xml><?xml version="1.0" encoding="utf-8"?>
<ds:datastoreItem xmlns:ds="http://schemas.openxmlformats.org/officeDocument/2006/customXml" ds:itemID="{13A2AE28-B20A-43BD-B938-8C55A179243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241</TotalTime>
  <Words>1123</Words>
  <Application>Microsoft Office PowerPoint</Application>
  <PresentationFormat>Widescreen</PresentationFormat>
  <Paragraphs>191</Paragraphs>
  <Slides>19</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19</vt:i4>
      </vt:variant>
    </vt:vector>
  </HeadingPairs>
  <TitlesOfParts>
    <vt:vector size="30" baseType="lpstr">
      <vt:lpstr>微软雅黑</vt:lpstr>
      <vt:lpstr>Abadi</vt:lpstr>
      <vt:lpstr>Arial</vt:lpstr>
      <vt:lpstr>Calibri</vt:lpstr>
      <vt:lpstr>Noto Sans</vt:lpstr>
      <vt:lpstr>Posterama</vt:lpstr>
      <vt:lpstr>Posterama Text Black</vt:lpstr>
      <vt:lpstr>Posterama Text SemiBold</vt:lpstr>
      <vt:lpstr>Wingdings</vt:lpstr>
      <vt:lpstr>等线</vt:lpstr>
      <vt:lpstr>Office 主题​​</vt:lpstr>
      <vt:lpstr>Business Start-Up Components</vt:lpstr>
      <vt:lpstr>Business Start-Up Components</vt:lpstr>
      <vt:lpstr>Introduction</vt:lpstr>
      <vt:lpstr>PowerPoint Presentation</vt:lpstr>
      <vt:lpstr>Why are business plans important? </vt:lpstr>
      <vt:lpstr>Plan for Product Launch</vt:lpstr>
      <vt:lpstr>5 Key Components </vt:lpstr>
      <vt:lpstr>EXECUTIVE SUMMARY</vt:lpstr>
      <vt:lpstr>COMPANY SUMMARY</vt:lpstr>
      <vt:lpstr>MARKET ANALYSIS</vt:lpstr>
      <vt:lpstr>Quarterly performance</vt:lpstr>
      <vt:lpstr>Areas of growth</vt:lpstr>
      <vt:lpstr>MANAGEMENT TEAM</vt:lpstr>
      <vt:lpstr>Meet our team</vt:lpstr>
      <vt:lpstr>Meet our Extended Team </vt:lpstr>
      <vt:lpstr>REVENUE PROJECTIONS</vt:lpstr>
      <vt:lpstr>“Business opportunities are like buses. There’s always another one coming.”</vt:lpstr>
      <vt:lpstr>Bottom Line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Start-Up Components</dc:title>
  <dc:creator>GTML</dc:creator>
  <cp:lastModifiedBy>Pc08</cp:lastModifiedBy>
  <cp:revision>8</cp:revision>
  <dcterms:created xsi:type="dcterms:W3CDTF">2023-02-16T18:17:34Z</dcterms:created>
  <dcterms:modified xsi:type="dcterms:W3CDTF">2023-02-18T06:11:52Z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