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3"/>
  </p:notesMasterIdLst>
  <p:sldIdLst>
    <p:sldId id="352" r:id="rId4"/>
    <p:sldId id="320" r:id="rId5"/>
    <p:sldId id="298" r:id="rId6"/>
    <p:sldId id="312" r:id="rId7"/>
    <p:sldId id="355" r:id="rId8"/>
    <p:sldId id="354" r:id="rId9"/>
    <p:sldId id="310" r:id="rId10"/>
    <p:sldId id="356" r:id="rId11"/>
    <p:sldId id="34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8" d="100"/>
          <a:sy n="88" d="100"/>
        </p:scale>
        <p:origin x="422" y="77"/>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9/28/2022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6F5FFA75-247A-4C8C-99A7-8FA7026719CF}"/>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8E7EEE-5767-4D24-A28E-7A274AF0833D}"/>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241B93-F28E-4606-BBD4-AC939342005F}"/>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4D5FEAD8-CCC8-4927-9D00-F13C672A088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6410C0D4-0751-4396-AC4D-8AA62394539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B7F163A-D0A2-4263-BD43-507FBE27081D}"/>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906E010-95BC-405B-A541-6121D952C170}"/>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7DEF5EB-BA10-4B7D-A44B-0133ED1CF242}"/>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A51BDC-88C3-445B-9C4C-1FEB7CAC7E9E}"/>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F4B3BD2-D148-4C5F-BC4B-7DC5CEAD0464}"/>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2438DEFB-93C7-4417-B27A-E84ED16848D4}"/>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8AEC7DDB-BF36-4D8E-9784-41D44C809CAD}"/>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8151709-F242-456E-96D1-B0235A67701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80420992-F47F-4217-A43D-619E55FB4C8A}"/>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EA578C17-35B1-48E6-B296-61B28F520150}"/>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D2F761DF-C8DF-4DE2-906D-05957CBED4C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9A9C4939-7986-450A-BF03-92EC6994DDF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651C2E6A-1A07-41FB-BAFE-59DB09FC6CB0}"/>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0158E23C-F3BA-4F44-A0C3-4095E0A309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A65E39CA-F6F1-47A9-A567-86385EA9C95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6F3EE5F6-CF51-429D-9AB0-4384D58D7D4D}"/>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62058873-FEEF-4AE4-A07B-EFD8FB550E55}"/>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DA00E9A-7402-448B-B85E-58BD242040AC}"/>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344AA3EA-E673-4ED9-A582-47186191FE78}"/>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60F52A28-79CD-4100-B2ED-9CB938668D05}"/>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979E55A1-D4BA-4358-932E-9597C584FB3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816C7FB5-2361-4828-BC29-E65F8DBFBE6D}"/>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3A2E1274-C3E3-4B23-81C6-2ADDC2D22531}"/>
              </a:ext>
            </a:extLst>
          </p:cNvPr>
          <p:cNvSpPr>
            <a:spLocks noGrp="1"/>
          </p:cNvSpPr>
          <p:nvPr>
            <p:ph type="pic" sz="quarter" idx="14" hasCustomPrompt="1"/>
          </p:nvPr>
        </p:nvSpPr>
        <p:spPr>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8" name="그림 개체 틀 7">
            <a:extLst>
              <a:ext uri="{FF2B5EF4-FFF2-40B4-BE49-F238E27FC236}">
                <a16:creationId xmlns:a16="http://schemas.microsoft.com/office/drawing/2014/main" id="{EEE5FCCE-5336-4B12-AF5E-45A3A142EA4A}"/>
              </a:ext>
            </a:extLst>
          </p:cNvPr>
          <p:cNvSpPr>
            <a:spLocks noGrp="1"/>
          </p:cNvSpPr>
          <p:nvPr>
            <p:ph type="pic" sz="quarter" idx="15" hasCustomPrompt="1"/>
          </p:nvPr>
        </p:nvSpPr>
        <p:spPr>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9" name="그림 개체 틀 8">
            <a:extLst>
              <a:ext uri="{FF2B5EF4-FFF2-40B4-BE49-F238E27FC236}">
                <a16:creationId xmlns:a16="http://schemas.microsoft.com/office/drawing/2014/main" id="{A778ECB7-1E7B-46FD-B9CE-9B5E8E2909CF}"/>
              </a:ext>
            </a:extLst>
          </p:cNvPr>
          <p:cNvSpPr>
            <a:spLocks noGrp="1"/>
          </p:cNvSpPr>
          <p:nvPr>
            <p:ph type="pic" sz="quarter" idx="16" hasCustomPrompt="1"/>
          </p:nvPr>
        </p:nvSpPr>
        <p:spPr>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97261BDD-8C56-4CFD-A5A6-4A57DD1C6C87}"/>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951D8330-E771-4350-AECC-9F5BCE08B469}"/>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a16="http://schemas.microsoft.com/office/drawing/2014/main" id="{A9BC9537-D370-4B73-BE04-2487029288D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89FD703-8A1A-4123-93DA-DCB9796279E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5513713B-7120-4DB6-9B20-6EAD0FF0844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4728E52-C81E-4E0F-AE94-8B5DD8D16BB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67B8875-7B2F-4099-BF43-6AEEFA066AC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8DFC375-279E-4884-956E-2358B7CF378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01D1132-8E41-42FD-9265-9196BB6CA1F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CF613B5-35BF-44C8-BEF5-D0FA2E5CFB0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FAF57B49-8A83-4949-8F5C-EF028AC6B5A7}"/>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EDCE1E69-8985-4606-9313-59F3633EE6B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view-image.php?image=83912&amp;picture=computer-clipart" TargetMode="External"/><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E4D406D-7071-3F82-96B6-6F687EF04D84}"/>
              </a:ext>
            </a:extLst>
          </p:cNvPr>
          <p:cNvSpPr/>
          <p:nvPr/>
        </p:nvSpPr>
        <p:spPr>
          <a:xfrm>
            <a:off x="0" y="2210272"/>
            <a:ext cx="12192000" cy="2509211"/>
          </a:xfrm>
          <a:prstGeom prst="roundRect">
            <a:avLst/>
          </a:prstGeom>
          <a:solidFill>
            <a:schemeClr val="bg2">
              <a:alpha val="59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3B4C724-0776-4328-8F0A-B72DA1579537}"/>
              </a:ext>
            </a:extLst>
          </p:cNvPr>
          <p:cNvSpPr txBox="1"/>
          <p:nvPr/>
        </p:nvSpPr>
        <p:spPr>
          <a:xfrm>
            <a:off x="0" y="2457604"/>
            <a:ext cx="12192000" cy="769441"/>
          </a:xfrm>
          <a:prstGeom prst="rect">
            <a:avLst/>
          </a:prstGeom>
          <a:noFill/>
        </p:spPr>
        <p:txBody>
          <a:bodyPr wrap="square" rtlCol="0" anchor="ctr">
            <a:spAutoFit/>
          </a:bodyPr>
          <a:lstStyle/>
          <a:p>
            <a:pPr algn="ctr"/>
            <a:r>
              <a:rPr lang="en-US" altLang="ko-KR" sz="4400" dirty="0">
                <a:latin typeface="Arial" panose="020B0604020202020204" pitchFamily="34" charset="0"/>
                <a:cs typeface="Arial" panose="020B0604020202020204" pitchFamily="34" charset="0"/>
              </a:rPr>
              <a:t>QUALITY ASSURANCE (QA) ASSESSMENT</a:t>
            </a:r>
            <a:endParaRPr lang="ko-KR" altLang="en-US" sz="4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0" y="3142958"/>
            <a:ext cx="12192000" cy="1385316"/>
          </a:xfrm>
          <a:prstGeom prst="rect">
            <a:avLst/>
          </a:prstGeom>
          <a:noFill/>
        </p:spPr>
        <p:txBody>
          <a:bodyPr wrap="square" rtlCol="0" anchor="ctr">
            <a:spAutoFit/>
          </a:bodyPr>
          <a:lstStyle/>
          <a:p>
            <a:pPr algn="ctr"/>
            <a:r>
              <a:rPr lang="en-US" altLang="ko-KR" sz="1867" b="1" dirty="0">
                <a:latin typeface="Bell MT" panose="02020503060305020303" pitchFamily="18" charset="0"/>
                <a:cs typeface="Arial" pitchFamily="34" charset="0"/>
              </a:rPr>
              <a:t>Prepared by:</a:t>
            </a:r>
          </a:p>
          <a:p>
            <a:pPr algn="ctr"/>
            <a:r>
              <a:rPr lang="en-US" altLang="ko-KR" sz="1867" dirty="0">
                <a:latin typeface="Bell MT" panose="02020503060305020303" pitchFamily="18" charset="0"/>
                <a:cs typeface="Arial" pitchFamily="34" charset="0"/>
              </a:rPr>
              <a:t>Farihah Fasya binti Mohd Najib</a:t>
            </a:r>
          </a:p>
          <a:p>
            <a:pPr algn="ctr">
              <a:lnSpc>
                <a:spcPct val="150000"/>
              </a:lnSpc>
            </a:pPr>
            <a:r>
              <a:rPr lang="en-US" altLang="ko-KR" sz="1867" b="1" dirty="0">
                <a:latin typeface="Bell MT" panose="02020503060305020303" pitchFamily="18" charset="0"/>
                <a:cs typeface="Arial" pitchFamily="34" charset="0"/>
              </a:rPr>
              <a:t>Prepared for: </a:t>
            </a:r>
          </a:p>
          <a:p>
            <a:pPr algn="ctr"/>
            <a:r>
              <a:rPr lang="en-US" altLang="ko-KR" sz="1867" dirty="0">
                <a:latin typeface="Bell MT" panose="02020503060305020303" pitchFamily="18" charset="0"/>
                <a:cs typeface="Arial" pitchFamily="34" charset="0"/>
              </a:rPr>
              <a:t>AEM Energy Solutions Sdn. Bhd. (‘AEM </a:t>
            </a:r>
            <a:r>
              <a:rPr lang="en-US" altLang="ko-KR" sz="1867" dirty="0" err="1">
                <a:latin typeface="Bell MT" panose="02020503060305020303" pitchFamily="18" charset="0"/>
                <a:cs typeface="Arial" pitchFamily="34" charset="0"/>
              </a:rPr>
              <a:t>Enersol</a:t>
            </a:r>
            <a:r>
              <a:rPr lang="en-US" altLang="ko-KR" sz="1867" dirty="0">
                <a:latin typeface="Bell MT" panose="02020503060305020303" pitchFamily="18" charset="0"/>
                <a:cs typeface="Arial" pitchFamily="34" charset="0"/>
              </a:rPr>
              <a:t>’)</a:t>
            </a:r>
            <a:endParaRPr lang="ko-KR" altLang="en-US" sz="1867" dirty="0">
              <a:latin typeface="Bell MT" panose="02020503060305020303" pitchFamily="18" charset="0"/>
              <a:cs typeface="Arial" pitchFamily="34" charset="0"/>
            </a:endParaRPr>
          </a:p>
        </p:txBody>
      </p:sp>
    </p:spTree>
    <p:extLst>
      <p:ext uri="{BB962C8B-B14F-4D97-AF65-F5344CB8AC3E}">
        <p14:creationId xmlns:p14="http://schemas.microsoft.com/office/powerpoint/2010/main" val="123673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F4A105-F935-49BE-8C0B-91E8FFAC981E}"/>
              </a:ext>
            </a:extLst>
          </p:cNvPr>
          <p:cNvSpPr txBox="1"/>
          <p:nvPr/>
        </p:nvSpPr>
        <p:spPr>
          <a:xfrm flipH="1">
            <a:off x="619048" y="627175"/>
            <a:ext cx="5319004" cy="553998"/>
          </a:xfrm>
          <a:prstGeom prst="rect">
            <a:avLst/>
          </a:prstGeom>
          <a:noFill/>
        </p:spPr>
        <p:txBody>
          <a:bodyPr wrap="square" lIns="48000" tIns="0" rIns="24000" bIns="0" rtlCol="0">
            <a:spAutoFit/>
          </a:bodyPr>
          <a:lstStyle/>
          <a:p>
            <a:r>
              <a:rPr lang="en-US" sz="3600" b="1" i="0" u="sng" dirty="0">
                <a:solidFill>
                  <a:srgbClr val="2C363A"/>
                </a:solidFill>
                <a:effectLst/>
                <a:latin typeface="Calibri Light" panose="020F0302020204030204" pitchFamily="34" charset="0"/>
              </a:rPr>
              <a:t>TECHNICAL ASSESSMENT</a:t>
            </a:r>
            <a:endParaRPr lang="ko-KR" altLang="en-US" sz="3600" dirty="0">
              <a:latin typeface="+mj-lt"/>
              <a:cs typeface="Arial" pitchFamily="34" charset="0"/>
            </a:endParaRPr>
          </a:p>
        </p:txBody>
      </p:sp>
      <p:sp>
        <p:nvSpPr>
          <p:cNvPr id="6" name="직사각형 1">
            <a:extLst>
              <a:ext uri="{FF2B5EF4-FFF2-40B4-BE49-F238E27FC236}">
                <a16:creationId xmlns:a16="http://schemas.microsoft.com/office/drawing/2014/main" id="{CF962825-2AE0-4550-9646-56C54A4DCD67}"/>
              </a:ext>
            </a:extLst>
          </p:cNvPr>
          <p:cNvSpPr/>
          <p:nvPr/>
        </p:nvSpPr>
        <p:spPr>
          <a:xfrm>
            <a:off x="619048" y="1370184"/>
            <a:ext cx="5722128" cy="5009833"/>
          </a:xfrm>
          <a:prstGeom prst="rect">
            <a:avLst/>
          </a:prstGeom>
        </p:spPr>
        <p:txBody>
          <a:bodyPr wrap="square">
            <a:spAutoFit/>
          </a:bodyPr>
          <a:lstStyle/>
          <a:p>
            <a:pPr algn="just">
              <a:lnSpc>
                <a:spcPct val="150000"/>
              </a:lnSpc>
            </a:pPr>
            <a:r>
              <a:rPr lang="en-US" sz="2400" dirty="0"/>
              <a:t>Prepare a slide presentation:</a:t>
            </a:r>
          </a:p>
          <a:p>
            <a:pPr marL="285750" indent="-285750" algn="just">
              <a:lnSpc>
                <a:spcPct val="150000"/>
              </a:lnSpc>
              <a:buFontTx/>
              <a:buChar char="-"/>
            </a:pPr>
            <a:r>
              <a:rPr lang="en-US" sz="2400" dirty="0"/>
              <a:t>Explain how do you understand on the QA role in software development</a:t>
            </a:r>
          </a:p>
          <a:p>
            <a:pPr marL="285750" indent="-285750" algn="just">
              <a:lnSpc>
                <a:spcPct val="150000"/>
              </a:lnSpc>
              <a:buFontTx/>
              <a:buChar char="-"/>
            </a:pPr>
            <a:r>
              <a:rPr lang="en-US" sz="2400" dirty="0"/>
              <a:t>How they can assist in improving the software testing</a:t>
            </a:r>
          </a:p>
          <a:p>
            <a:pPr marL="285750" indent="-285750" algn="just">
              <a:lnSpc>
                <a:spcPct val="150000"/>
              </a:lnSpc>
              <a:buFontTx/>
              <a:buChar char="-"/>
            </a:pPr>
            <a:r>
              <a:rPr lang="en-US" sz="2400" dirty="0"/>
              <a:t>Writing test case and test plan</a:t>
            </a:r>
          </a:p>
          <a:p>
            <a:pPr marL="285750" indent="-285750" algn="just">
              <a:lnSpc>
                <a:spcPct val="150000"/>
              </a:lnSpc>
              <a:buFontTx/>
              <a:buChar char="-"/>
            </a:pPr>
            <a:r>
              <a:rPr lang="en-US" sz="2400" dirty="0"/>
              <a:t>Understand on QA Testing Life Cycle</a:t>
            </a:r>
          </a:p>
          <a:p>
            <a:pPr marL="285750" indent="-285750" algn="just">
              <a:lnSpc>
                <a:spcPct val="150000"/>
              </a:lnSpc>
              <a:buFontTx/>
              <a:buChar char="-"/>
            </a:pPr>
            <a:r>
              <a:rPr lang="en-US" sz="2400" dirty="0"/>
              <a:t>Ultimately to be one of the important roles in the organization.</a:t>
            </a:r>
            <a:endParaRPr lang="en-US" altLang="ko-KR" sz="2400" dirty="0"/>
          </a:p>
        </p:txBody>
      </p:sp>
      <p:pic>
        <p:nvPicPr>
          <p:cNvPr id="17" name="Picture 16">
            <a:extLst>
              <a:ext uri="{FF2B5EF4-FFF2-40B4-BE49-F238E27FC236}">
                <a16:creationId xmlns:a16="http://schemas.microsoft.com/office/drawing/2014/main" id="{3454A026-D07F-455F-1E4B-083E56A908F0}"/>
              </a:ext>
            </a:extLst>
          </p:cNvPr>
          <p:cNvPicPr>
            <a:picLocks noChangeAspect="1"/>
          </p:cNvPicPr>
          <p:nvPr/>
        </p:nvPicPr>
        <p:blipFill rotWithShape="1">
          <a:blip r:embed="rId2">
            <a:extLst>
              <a:ext uri="{28A0092B-C50C-407E-A947-70E740481C1C}">
                <a14:useLocalDpi xmlns:a14="http://schemas.microsoft.com/office/drawing/2010/main" val="0"/>
              </a:ext>
            </a:extLst>
          </a:blip>
          <a:srcRect l="40828" b="11171"/>
          <a:stretch/>
        </p:blipFill>
        <p:spPr>
          <a:xfrm>
            <a:off x="6586352" y="147015"/>
            <a:ext cx="5605648" cy="6563970"/>
          </a:xfrm>
          <a:prstGeom prst="rect">
            <a:avLst/>
          </a:prstGeom>
        </p:spPr>
      </p:pic>
    </p:spTree>
    <p:extLst>
      <p:ext uri="{BB962C8B-B14F-4D97-AF65-F5344CB8AC3E}">
        <p14:creationId xmlns:p14="http://schemas.microsoft.com/office/powerpoint/2010/main" val="608993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5400" dirty="0"/>
              <a:t>QA Role in Software Development</a:t>
            </a:r>
            <a:endParaRPr lang="en-US" dirty="0"/>
          </a:p>
        </p:txBody>
      </p:sp>
      <p:grpSp>
        <p:nvGrpSpPr>
          <p:cNvPr id="49" name="Group 27">
            <a:extLst>
              <a:ext uri="{FF2B5EF4-FFF2-40B4-BE49-F238E27FC236}">
                <a16:creationId xmlns:a16="http://schemas.microsoft.com/office/drawing/2014/main" id="{351A985B-FC68-4711-BC3F-CDD4A2E06E04}"/>
              </a:ext>
            </a:extLst>
          </p:cNvPr>
          <p:cNvGrpSpPr/>
          <p:nvPr/>
        </p:nvGrpSpPr>
        <p:grpSpPr>
          <a:xfrm>
            <a:off x="8314376" y="1814945"/>
            <a:ext cx="2840856" cy="911409"/>
            <a:chOff x="4965552" y="1736224"/>
            <a:chExt cx="3484978" cy="911409"/>
          </a:xfrm>
        </p:grpSpPr>
        <p:sp>
          <p:nvSpPr>
            <p:cNvPr id="50" name="TextBox 49">
              <a:extLst>
                <a:ext uri="{FF2B5EF4-FFF2-40B4-BE49-F238E27FC236}">
                  <a16:creationId xmlns:a16="http://schemas.microsoft.com/office/drawing/2014/main" id="{51939AC7-F438-46A6-953B-70A71E112A07}"/>
                </a:ext>
              </a:extLst>
            </p:cNvPr>
            <p:cNvSpPr txBox="1"/>
            <p:nvPr/>
          </p:nvSpPr>
          <p:spPr>
            <a:xfrm>
              <a:off x="4965552" y="2001302"/>
              <a:ext cx="3484978" cy="646331"/>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Communicate with software developer if faced with the bugs or issue during the test.</a:t>
              </a:r>
              <a:endParaRPr lang="ko-KR" altLang="en-US" sz="1200" dirty="0">
                <a:solidFill>
                  <a:schemeClr val="tx1">
                    <a:lumMod val="75000"/>
                    <a:lumOff val="25000"/>
                  </a:schemeClr>
                </a:solidFill>
                <a:cs typeface="Arial" pitchFamily="34" charset="0"/>
              </a:endParaRPr>
            </a:p>
          </p:txBody>
        </p:sp>
        <p:sp>
          <p:nvSpPr>
            <p:cNvPr id="51" name="TextBox 50">
              <a:extLst>
                <a:ext uri="{FF2B5EF4-FFF2-40B4-BE49-F238E27FC236}">
                  <a16:creationId xmlns:a16="http://schemas.microsoft.com/office/drawing/2014/main" id="{8BE6D4EC-ACB5-49B6-9551-5E2A195FA0FC}"/>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Reporting Bugs or Issue</a:t>
              </a:r>
              <a:endParaRPr lang="ko-KR" altLang="en-US" sz="1400" b="1" dirty="0">
                <a:solidFill>
                  <a:schemeClr val="tx1">
                    <a:lumMod val="75000"/>
                    <a:lumOff val="25000"/>
                  </a:schemeClr>
                </a:solidFill>
                <a:cs typeface="Arial" pitchFamily="34" charset="0"/>
              </a:endParaRPr>
            </a:p>
          </p:txBody>
        </p:sp>
      </p:grpSp>
      <p:grpSp>
        <p:nvGrpSpPr>
          <p:cNvPr id="52" name="Group 30">
            <a:extLst>
              <a:ext uri="{FF2B5EF4-FFF2-40B4-BE49-F238E27FC236}">
                <a16:creationId xmlns:a16="http://schemas.microsoft.com/office/drawing/2014/main" id="{582F0066-0667-46B0-85CA-87AC07F5E342}"/>
              </a:ext>
            </a:extLst>
          </p:cNvPr>
          <p:cNvGrpSpPr/>
          <p:nvPr/>
        </p:nvGrpSpPr>
        <p:grpSpPr>
          <a:xfrm>
            <a:off x="8744752" y="3451013"/>
            <a:ext cx="2840856" cy="1280741"/>
            <a:chOff x="4965552" y="1736224"/>
            <a:chExt cx="3484978" cy="1280741"/>
          </a:xfrm>
        </p:grpSpPr>
        <p:sp>
          <p:nvSpPr>
            <p:cNvPr id="53" name="TextBox 52">
              <a:extLst>
                <a:ext uri="{FF2B5EF4-FFF2-40B4-BE49-F238E27FC236}">
                  <a16:creationId xmlns:a16="http://schemas.microsoft.com/office/drawing/2014/main" id="{96B8C0AA-997D-4CA3-9447-B4BE09169902}"/>
                </a:ext>
              </a:extLst>
            </p:cNvPr>
            <p:cNvSpPr txBox="1"/>
            <p:nvPr/>
          </p:nvSpPr>
          <p:spPr>
            <a:xfrm>
              <a:off x="4965552" y="2001302"/>
              <a:ext cx="3484978"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During the testing need to prepare the test result that include the information use for test, screenshot of the test, expected result and status of the testing.</a:t>
              </a:r>
              <a:endParaRPr lang="ko-KR" altLang="en-US" sz="1200" dirty="0">
                <a:solidFill>
                  <a:schemeClr val="tx1">
                    <a:lumMod val="75000"/>
                    <a:lumOff val="25000"/>
                  </a:schemeClr>
                </a:solidFill>
                <a:cs typeface="Arial" pitchFamily="34" charset="0"/>
              </a:endParaRPr>
            </a:p>
          </p:txBody>
        </p:sp>
        <p:sp>
          <p:nvSpPr>
            <p:cNvPr id="54" name="TextBox 53">
              <a:extLst>
                <a:ext uri="{FF2B5EF4-FFF2-40B4-BE49-F238E27FC236}">
                  <a16:creationId xmlns:a16="http://schemas.microsoft.com/office/drawing/2014/main" id="{5F569AAB-E502-40B3-8394-A5EEC2B40AE1}"/>
                </a:ext>
              </a:extLst>
            </p:cNvPr>
            <p:cNvSpPr txBox="1"/>
            <p:nvPr/>
          </p:nvSpPr>
          <p:spPr>
            <a:xfrm>
              <a:off x="4965552" y="1736224"/>
              <a:ext cx="3484978"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Prepare the Test Result</a:t>
              </a:r>
              <a:endParaRPr lang="ko-KR" altLang="en-US" sz="1400" b="1" dirty="0">
                <a:solidFill>
                  <a:schemeClr val="tx1">
                    <a:lumMod val="75000"/>
                    <a:lumOff val="25000"/>
                  </a:schemeClr>
                </a:solidFill>
                <a:cs typeface="Arial" pitchFamily="34" charset="0"/>
              </a:endParaRPr>
            </a:p>
          </p:txBody>
        </p:sp>
      </p:grpSp>
      <p:sp>
        <p:nvSpPr>
          <p:cNvPr id="56" name="TextBox 55">
            <a:extLst>
              <a:ext uri="{FF2B5EF4-FFF2-40B4-BE49-F238E27FC236}">
                <a16:creationId xmlns:a16="http://schemas.microsoft.com/office/drawing/2014/main" id="{19EFB325-3349-443B-BB6A-354389F1ACB1}"/>
              </a:ext>
            </a:extLst>
          </p:cNvPr>
          <p:cNvSpPr txBox="1"/>
          <p:nvPr/>
        </p:nvSpPr>
        <p:spPr>
          <a:xfrm>
            <a:off x="8314376" y="5403671"/>
            <a:ext cx="3271232" cy="1015663"/>
          </a:xfrm>
          <a:prstGeom prst="rect">
            <a:avLst/>
          </a:prstGeom>
          <a:noFill/>
        </p:spPr>
        <p:txBody>
          <a:bodyPr wrap="square" rtlCol="0">
            <a:spAutoFit/>
          </a:bodyPr>
          <a:lstStyle/>
          <a:p>
            <a:r>
              <a:rPr lang="en-US" altLang="ko-KR" sz="1200" dirty="0">
                <a:solidFill>
                  <a:schemeClr val="tx1">
                    <a:lumMod val="75000"/>
                    <a:lumOff val="25000"/>
                  </a:schemeClr>
                </a:solidFill>
                <a:cs typeface="Arial" pitchFamily="34" charset="0"/>
              </a:rPr>
              <a:t>Update or discuss on the test progress to the project manager and development team. Communicate with clients if there have some issue faced or to pass the acceptance form to them</a:t>
            </a:r>
            <a:endParaRPr lang="ko-KR" altLang="en-US" sz="1200" dirty="0">
              <a:solidFill>
                <a:schemeClr val="tx1">
                  <a:lumMod val="75000"/>
                  <a:lumOff val="25000"/>
                </a:schemeClr>
              </a:solidFill>
              <a:cs typeface="Arial" pitchFamily="34" charset="0"/>
            </a:endParaRPr>
          </a:p>
        </p:txBody>
      </p:sp>
      <p:sp>
        <p:nvSpPr>
          <p:cNvPr id="57" name="TextBox 56">
            <a:extLst>
              <a:ext uri="{FF2B5EF4-FFF2-40B4-BE49-F238E27FC236}">
                <a16:creationId xmlns:a16="http://schemas.microsoft.com/office/drawing/2014/main" id="{FC37F52E-BB99-40F4-8FB3-3D6CC658962D}"/>
              </a:ext>
            </a:extLst>
          </p:cNvPr>
          <p:cNvSpPr txBox="1"/>
          <p:nvPr/>
        </p:nvSpPr>
        <p:spPr>
          <a:xfrm>
            <a:off x="8226368" y="4938097"/>
            <a:ext cx="3877624"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Communicate with Project Manager, Development Team and Clients (If needed)</a:t>
            </a:r>
            <a:endParaRPr lang="ko-KR" altLang="en-US" sz="1400" b="1" dirty="0">
              <a:solidFill>
                <a:schemeClr val="tx1">
                  <a:lumMod val="75000"/>
                  <a:lumOff val="25000"/>
                </a:schemeClr>
              </a:solidFill>
              <a:cs typeface="Arial" pitchFamily="34" charset="0"/>
            </a:endParaRPr>
          </a:p>
        </p:txBody>
      </p:sp>
      <p:grpSp>
        <p:nvGrpSpPr>
          <p:cNvPr id="58" name="Group 36">
            <a:extLst>
              <a:ext uri="{FF2B5EF4-FFF2-40B4-BE49-F238E27FC236}">
                <a16:creationId xmlns:a16="http://schemas.microsoft.com/office/drawing/2014/main" id="{7E450A8E-ED7F-4004-8A59-3F84EB0FC567}"/>
              </a:ext>
            </a:extLst>
          </p:cNvPr>
          <p:cNvGrpSpPr/>
          <p:nvPr/>
        </p:nvGrpSpPr>
        <p:grpSpPr>
          <a:xfrm flipH="1">
            <a:off x="1036768" y="1814945"/>
            <a:ext cx="2840856" cy="1280741"/>
            <a:chOff x="4965552" y="1736224"/>
            <a:chExt cx="3484978" cy="1280741"/>
          </a:xfrm>
        </p:grpSpPr>
        <p:sp>
          <p:nvSpPr>
            <p:cNvPr id="59" name="TextBox 58">
              <a:extLst>
                <a:ext uri="{FF2B5EF4-FFF2-40B4-BE49-F238E27FC236}">
                  <a16:creationId xmlns:a16="http://schemas.microsoft.com/office/drawing/2014/main" id="{6237D78A-F710-45AD-8CF9-CE9811FCF123}"/>
                </a:ext>
              </a:extLst>
            </p:cNvPr>
            <p:cNvSpPr txBox="1"/>
            <p:nvPr/>
          </p:nvSpPr>
          <p:spPr>
            <a:xfrm>
              <a:off x="4965552" y="2001302"/>
              <a:ext cx="3484978" cy="1015663"/>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Provide the objective of testing that need to be achieve at the end of the test, verified scenario that need to be test, estimated time for testing. In short, get the requirement before start test. </a:t>
              </a:r>
              <a:endParaRPr lang="ko-KR" altLang="en-US" sz="1200"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66E3A09D-0DDD-4E54-ACE9-9C920AA91A15}"/>
                </a:ext>
              </a:extLst>
            </p:cNvPr>
            <p:cNvSpPr txBox="1"/>
            <p:nvPr/>
          </p:nvSpPr>
          <p:spPr>
            <a:xfrm>
              <a:off x="4965552" y="1736224"/>
              <a:ext cx="3484978"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Test Planning</a:t>
              </a:r>
              <a:endParaRPr lang="ko-KR" altLang="en-US" sz="1400" b="1" dirty="0">
                <a:solidFill>
                  <a:schemeClr val="tx1">
                    <a:lumMod val="75000"/>
                    <a:lumOff val="25000"/>
                  </a:schemeClr>
                </a:solidFill>
                <a:cs typeface="Arial" pitchFamily="34" charset="0"/>
              </a:endParaRPr>
            </a:p>
          </p:txBody>
        </p:sp>
      </p:grpSp>
      <p:grpSp>
        <p:nvGrpSpPr>
          <p:cNvPr id="61" name="Group 39">
            <a:extLst>
              <a:ext uri="{FF2B5EF4-FFF2-40B4-BE49-F238E27FC236}">
                <a16:creationId xmlns:a16="http://schemas.microsoft.com/office/drawing/2014/main" id="{CB8A82E6-74C8-437D-AFFB-6DA1AAF8F219}"/>
              </a:ext>
            </a:extLst>
          </p:cNvPr>
          <p:cNvGrpSpPr/>
          <p:nvPr/>
        </p:nvGrpSpPr>
        <p:grpSpPr>
          <a:xfrm flipH="1">
            <a:off x="606392" y="3451013"/>
            <a:ext cx="2840856" cy="1096075"/>
            <a:chOff x="4965552" y="1736224"/>
            <a:chExt cx="3484978" cy="1096075"/>
          </a:xfrm>
        </p:grpSpPr>
        <p:sp>
          <p:nvSpPr>
            <p:cNvPr id="62" name="TextBox 61">
              <a:extLst>
                <a:ext uri="{FF2B5EF4-FFF2-40B4-BE49-F238E27FC236}">
                  <a16:creationId xmlns:a16="http://schemas.microsoft.com/office/drawing/2014/main" id="{55FF6E4A-94B1-4ED1-835C-135CC97B513B}"/>
                </a:ext>
              </a:extLst>
            </p:cNvPr>
            <p:cNvSpPr txBox="1"/>
            <p:nvPr/>
          </p:nvSpPr>
          <p:spPr>
            <a:xfrm>
              <a:off x="4965552" y="2001302"/>
              <a:ext cx="3484978"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Create the test case where include the list of potential issue. For example, if put wrong value on the text field, is it correct alert will display.</a:t>
              </a:r>
              <a:endParaRPr lang="ko-KR" altLang="en-US" sz="1200" dirty="0">
                <a:solidFill>
                  <a:schemeClr val="tx1">
                    <a:lumMod val="75000"/>
                    <a:lumOff val="25000"/>
                  </a:schemeClr>
                </a:solidFill>
                <a:cs typeface="Arial" pitchFamily="34" charset="0"/>
              </a:endParaRPr>
            </a:p>
          </p:txBody>
        </p:sp>
        <p:sp>
          <p:nvSpPr>
            <p:cNvPr id="63" name="TextBox 62">
              <a:extLst>
                <a:ext uri="{FF2B5EF4-FFF2-40B4-BE49-F238E27FC236}">
                  <a16:creationId xmlns:a16="http://schemas.microsoft.com/office/drawing/2014/main" id="{EFCE3DDB-C289-480C-BD3F-A9EE2E7D8D31}"/>
                </a:ext>
              </a:extLst>
            </p:cNvPr>
            <p:cNvSpPr txBox="1"/>
            <p:nvPr/>
          </p:nvSpPr>
          <p:spPr>
            <a:xfrm>
              <a:off x="4965552" y="1736224"/>
              <a:ext cx="3484978"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Planning or Design Test Cases</a:t>
              </a:r>
              <a:endParaRPr lang="ko-KR" altLang="en-US" sz="1400" b="1" dirty="0">
                <a:solidFill>
                  <a:schemeClr val="tx1">
                    <a:lumMod val="75000"/>
                    <a:lumOff val="25000"/>
                  </a:schemeClr>
                </a:solidFill>
                <a:cs typeface="Arial" pitchFamily="34" charset="0"/>
              </a:endParaRPr>
            </a:p>
          </p:txBody>
        </p:sp>
      </p:grpSp>
      <p:grpSp>
        <p:nvGrpSpPr>
          <p:cNvPr id="64" name="Group 42">
            <a:extLst>
              <a:ext uri="{FF2B5EF4-FFF2-40B4-BE49-F238E27FC236}">
                <a16:creationId xmlns:a16="http://schemas.microsoft.com/office/drawing/2014/main" id="{37FA5E98-B78A-42F9-A7A1-C99213264995}"/>
              </a:ext>
            </a:extLst>
          </p:cNvPr>
          <p:cNvGrpSpPr/>
          <p:nvPr/>
        </p:nvGrpSpPr>
        <p:grpSpPr>
          <a:xfrm flipH="1">
            <a:off x="1036768" y="5087081"/>
            <a:ext cx="2840856" cy="1096075"/>
            <a:chOff x="4965552" y="1736224"/>
            <a:chExt cx="3484978" cy="1096075"/>
          </a:xfrm>
        </p:grpSpPr>
        <p:sp>
          <p:nvSpPr>
            <p:cNvPr id="65" name="TextBox 64">
              <a:extLst>
                <a:ext uri="{FF2B5EF4-FFF2-40B4-BE49-F238E27FC236}">
                  <a16:creationId xmlns:a16="http://schemas.microsoft.com/office/drawing/2014/main" id="{BF2BCF12-3367-4520-ADA7-50E1D792E988}"/>
                </a:ext>
              </a:extLst>
            </p:cNvPr>
            <p:cNvSpPr txBox="1"/>
            <p:nvPr/>
          </p:nvSpPr>
          <p:spPr>
            <a:xfrm>
              <a:off x="4965552" y="2001302"/>
              <a:ext cx="3484978" cy="830997"/>
            </a:xfrm>
            <a:prstGeom prst="rect">
              <a:avLst/>
            </a:prstGeom>
            <a:noFill/>
          </p:spPr>
          <p:txBody>
            <a:bodyPr wrap="square" rtlCol="0">
              <a:spAutoFit/>
            </a:bodyPr>
            <a:lstStyle/>
            <a:p>
              <a:pPr algn="r"/>
              <a:r>
                <a:rPr lang="en-US" altLang="ko-KR" sz="1200" dirty="0">
                  <a:solidFill>
                    <a:schemeClr val="tx1">
                      <a:lumMod val="75000"/>
                      <a:lumOff val="25000"/>
                    </a:schemeClr>
                  </a:solidFill>
                  <a:cs typeface="Arial" pitchFamily="34" charset="0"/>
                </a:rPr>
                <a:t>QA need to run testing using the appropriate method of testing such as manually testing or automation testing (using testing tools).</a:t>
              </a:r>
              <a:endParaRPr lang="ko-KR" altLang="en-US" sz="1200" dirty="0">
                <a:solidFill>
                  <a:schemeClr val="tx1">
                    <a:lumMod val="75000"/>
                    <a:lumOff val="25000"/>
                  </a:schemeClr>
                </a:solidFill>
                <a:cs typeface="Arial" pitchFamily="34" charset="0"/>
              </a:endParaRPr>
            </a:p>
          </p:txBody>
        </p:sp>
        <p:sp>
          <p:nvSpPr>
            <p:cNvPr id="66" name="TextBox 65">
              <a:extLst>
                <a:ext uri="{FF2B5EF4-FFF2-40B4-BE49-F238E27FC236}">
                  <a16:creationId xmlns:a16="http://schemas.microsoft.com/office/drawing/2014/main" id="{C3912A18-758D-44A7-84C5-62ECB08B1076}"/>
                </a:ext>
              </a:extLst>
            </p:cNvPr>
            <p:cNvSpPr txBox="1"/>
            <p:nvPr/>
          </p:nvSpPr>
          <p:spPr>
            <a:xfrm>
              <a:off x="4965552" y="1736224"/>
              <a:ext cx="3484978"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Execute Test</a:t>
              </a:r>
              <a:endParaRPr lang="ko-KR" altLang="en-US" sz="1400" b="1" dirty="0">
                <a:solidFill>
                  <a:schemeClr val="tx1">
                    <a:lumMod val="75000"/>
                    <a:lumOff val="25000"/>
                  </a:schemeClr>
                </a:solidFill>
                <a:cs typeface="Arial" pitchFamily="34" charset="0"/>
              </a:endParaRPr>
            </a:p>
          </p:txBody>
        </p:sp>
      </p:grpSp>
      <p:grpSp>
        <p:nvGrpSpPr>
          <p:cNvPr id="73" name="그룹 72">
            <a:extLst>
              <a:ext uri="{FF2B5EF4-FFF2-40B4-BE49-F238E27FC236}">
                <a16:creationId xmlns:a16="http://schemas.microsoft.com/office/drawing/2014/main" id="{C7CF305E-4708-4F61-A6DA-92E798FACF56}"/>
              </a:ext>
            </a:extLst>
          </p:cNvPr>
          <p:cNvGrpSpPr/>
          <p:nvPr/>
        </p:nvGrpSpPr>
        <p:grpSpPr>
          <a:xfrm>
            <a:off x="3731781" y="1551178"/>
            <a:ext cx="4774337" cy="4623159"/>
            <a:chOff x="3731781" y="1551178"/>
            <a:chExt cx="4774337" cy="4623159"/>
          </a:xfrm>
        </p:grpSpPr>
        <p:grpSp>
          <p:nvGrpSpPr>
            <p:cNvPr id="44" name="그룹 9">
              <a:extLst>
                <a:ext uri="{FF2B5EF4-FFF2-40B4-BE49-F238E27FC236}">
                  <a16:creationId xmlns:a16="http://schemas.microsoft.com/office/drawing/2014/main" id="{5F142916-F1CF-4AB9-A154-7E8ADBC34E4B}"/>
                </a:ext>
              </a:extLst>
            </p:cNvPr>
            <p:cNvGrpSpPr/>
            <p:nvPr/>
          </p:nvGrpSpPr>
          <p:grpSpPr>
            <a:xfrm flipH="1">
              <a:off x="3735931" y="1551178"/>
              <a:ext cx="4730069" cy="4623159"/>
              <a:chOff x="924229" y="1606109"/>
              <a:chExt cx="4730069" cy="4623159"/>
            </a:xfrm>
          </p:grpSpPr>
          <p:sp>
            <p:nvSpPr>
              <p:cNvPr id="45" name="Block Arc 23">
                <a:extLst>
                  <a:ext uri="{FF2B5EF4-FFF2-40B4-BE49-F238E27FC236}">
                    <a16:creationId xmlns:a16="http://schemas.microsoft.com/office/drawing/2014/main" id="{5395F67D-0DD5-43BD-AB6C-F5BE9A583FA4}"/>
                  </a:ext>
                </a:extLst>
              </p:cNvPr>
              <p:cNvSpPr/>
              <p:nvPr/>
            </p:nvSpPr>
            <p:spPr>
              <a:xfrm>
                <a:off x="924229" y="1606109"/>
                <a:ext cx="4623159" cy="4623159"/>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6" name="Oval 24">
                <a:extLst>
                  <a:ext uri="{FF2B5EF4-FFF2-40B4-BE49-F238E27FC236}">
                    <a16:creationId xmlns:a16="http://schemas.microsoft.com/office/drawing/2014/main" id="{B628589A-FD0E-494C-B1FD-F6C5A3BE0D9B}"/>
                  </a:ext>
                </a:extLst>
              </p:cNvPr>
              <p:cNvSpPr/>
              <p:nvPr/>
            </p:nvSpPr>
            <p:spPr>
              <a:xfrm rot="1800000">
                <a:off x="4658334" y="2195820"/>
                <a:ext cx="324000" cy="288032"/>
              </a:xfrm>
              <a:prstGeom prst="hexagon">
                <a:avLst>
                  <a:gd name="adj" fmla="val 29205"/>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7" name="Oval 25">
                <a:extLst>
                  <a:ext uri="{FF2B5EF4-FFF2-40B4-BE49-F238E27FC236}">
                    <a16:creationId xmlns:a16="http://schemas.microsoft.com/office/drawing/2014/main" id="{B923A1C1-60D1-43D3-99DA-77949EE1D407}"/>
                  </a:ext>
                </a:extLst>
              </p:cNvPr>
              <p:cNvSpPr/>
              <p:nvPr/>
            </p:nvSpPr>
            <p:spPr>
              <a:xfrm rot="1800000">
                <a:off x="5330298" y="3771897"/>
                <a:ext cx="324000" cy="288032"/>
              </a:xfrm>
              <a:prstGeom prst="hexagon">
                <a:avLst>
                  <a:gd name="adj" fmla="val 30022"/>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8" name="Oval 26">
                <a:extLst>
                  <a:ext uri="{FF2B5EF4-FFF2-40B4-BE49-F238E27FC236}">
                    <a16:creationId xmlns:a16="http://schemas.microsoft.com/office/drawing/2014/main" id="{6C799980-3D43-4CF7-83B4-653E3BF3A2C9}"/>
                  </a:ext>
                </a:extLst>
              </p:cNvPr>
              <p:cNvSpPr/>
              <p:nvPr/>
            </p:nvSpPr>
            <p:spPr>
              <a:xfrm rot="1800000">
                <a:off x="4658336" y="5453086"/>
                <a:ext cx="324000" cy="288032"/>
              </a:xfrm>
              <a:prstGeom prst="hexagon">
                <a:avLst>
                  <a:gd name="adj" fmla="val 28735"/>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67" name="그룹 9">
              <a:extLst>
                <a:ext uri="{FF2B5EF4-FFF2-40B4-BE49-F238E27FC236}">
                  <a16:creationId xmlns:a16="http://schemas.microsoft.com/office/drawing/2014/main" id="{B90F0853-D25B-4690-899B-9A10B6A38215}"/>
                </a:ext>
              </a:extLst>
            </p:cNvPr>
            <p:cNvGrpSpPr/>
            <p:nvPr/>
          </p:nvGrpSpPr>
          <p:grpSpPr>
            <a:xfrm>
              <a:off x="3731781" y="1551178"/>
              <a:ext cx="4774337" cy="4623159"/>
              <a:chOff x="924229" y="1606109"/>
              <a:chExt cx="4774337" cy="4623159"/>
            </a:xfrm>
          </p:grpSpPr>
          <p:sp>
            <p:nvSpPr>
              <p:cNvPr id="68" name="Block Arc 46">
                <a:extLst>
                  <a:ext uri="{FF2B5EF4-FFF2-40B4-BE49-F238E27FC236}">
                    <a16:creationId xmlns:a16="http://schemas.microsoft.com/office/drawing/2014/main" id="{3EE3C1CB-B6C1-4814-8FB1-AD12A288EFBC}"/>
                  </a:ext>
                </a:extLst>
              </p:cNvPr>
              <p:cNvSpPr/>
              <p:nvPr/>
            </p:nvSpPr>
            <p:spPr>
              <a:xfrm>
                <a:off x="924229" y="1606109"/>
                <a:ext cx="4623159" cy="4623159"/>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9" name="Oval 47">
                <a:extLst>
                  <a:ext uri="{FF2B5EF4-FFF2-40B4-BE49-F238E27FC236}">
                    <a16:creationId xmlns:a16="http://schemas.microsoft.com/office/drawing/2014/main" id="{A84E437B-61C9-4ACC-934C-D37C362BC965}"/>
                  </a:ext>
                </a:extLst>
              </p:cNvPr>
              <p:cNvSpPr/>
              <p:nvPr/>
            </p:nvSpPr>
            <p:spPr>
              <a:xfrm rot="19800000">
                <a:off x="4702602" y="2195820"/>
                <a:ext cx="324000" cy="288032"/>
              </a:xfrm>
              <a:prstGeom prst="hexagon">
                <a:avLst>
                  <a:gd name="adj" fmla="val 25957"/>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0" name="Oval 48">
                <a:extLst>
                  <a:ext uri="{FF2B5EF4-FFF2-40B4-BE49-F238E27FC236}">
                    <a16:creationId xmlns:a16="http://schemas.microsoft.com/office/drawing/2014/main" id="{ABDD94F0-F215-4068-9074-AE85D8E052B6}"/>
                  </a:ext>
                </a:extLst>
              </p:cNvPr>
              <p:cNvSpPr/>
              <p:nvPr/>
            </p:nvSpPr>
            <p:spPr>
              <a:xfrm rot="19800000">
                <a:off x="5374566" y="3771897"/>
                <a:ext cx="324000" cy="288032"/>
              </a:xfrm>
              <a:prstGeom prst="hexagon">
                <a:avLst>
                  <a:gd name="adj" fmla="val 29332"/>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1" name="Oval 49">
                <a:extLst>
                  <a:ext uri="{FF2B5EF4-FFF2-40B4-BE49-F238E27FC236}">
                    <a16:creationId xmlns:a16="http://schemas.microsoft.com/office/drawing/2014/main" id="{2215374F-73AC-41A4-A741-4F7E862F0871}"/>
                  </a:ext>
                </a:extLst>
              </p:cNvPr>
              <p:cNvSpPr/>
              <p:nvPr/>
            </p:nvSpPr>
            <p:spPr>
              <a:xfrm rot="19800000">
                <a:off x="4702604" y="5453086"/>
                <a:ext cx="324000" cy="288032"/>
              </a:xfrm>
              <a:prstGeom prst="hexagon">
                <a:avLst>
                  <a:gd name="adj" fmla="val 28734"/>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pic>
        <p:nvPicPr>
          <p:cNvPr id="13" name="Picture 12">
            <a:extLst>
              <a:ext uri="{FF2B5EF4-FFF2-40B4-BE49-F238E27FC236}">
                <a16:creationId xmlns:a16="http://schemas.microsoft.com/office/drawing/2014/main" id="{29931F00-950C-989F-6F00-C3B7F43814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17268" y="2783867"/>
            <a:ext cx="2874303" cy="2154230"/>
          </a:xfrm>
          <a:prstGeom prst="rect">
            <a:avLst/>
          </a:prstGeom>
        </p:spPr>
      </p:pic>
    </p:spTree>
    <p:extLst>
      <p:ext uri="{BB962C8B-B14F-4D97-AF65-F5344CB8AC3E}">
        <p14:creationId xmlns:p14="http://schemas.microsoft.com/office/powerpoint/2010/main" val="2737942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897952" y="802094"/>
            <a:ext cx="10729476" cy="537121"/>
          </a:xfrm>
        </p:spPr>
        <p:txBody>
          <a:bodyPr/>
          <a:lstStyle/>
          <a:p>
            <a:r>
              <a:rPr lang="en-US" sz="5400" dirty="0"/>
              <a:t>How They</a:t>
            </a:r>
            <a:r>
              <a:rPr lang="en-US" dirty="0"/>
              <a:t> Assist in Improving the Software Testing</a:t>
            </a:r>
          </a:p>
        </p:txBody>
      </p:sp>
      <p:sp>
        <p:nvSpPr>
          <p:cNvPr id="10" name="Freeform: Shape 9">
            <a:extLst>
              <a:ext uri="{FF2B5EF4-FFF2-40B4-BE49-F238E27FC236}">
                <a16:creationId xmlns:a16="http://schemas.microsoft.com/office/drawing/2014/main" id="{3B0C7326-D30C-41BB-A854-1B1BCD9A1CEF}"/>
              </a:ext>
            </a:extLst>
          </p:cNvPr>
          <p:cNvSpPr/>
          <p:nvPr/>
        </p:nvSpPr>
        <p:spPr>
          <a:xfrm>
            <a:off x="203248" y="6025713"/>
            <a:ext cx="6061365" cy="293793"/>
          </a:xfrm>
          <a:custGeom>
            <a:avLst/>
            <a:gdLst>
              <a:gd name="connsiteX0" fmla="*/ 9211437 w 9211437"/>
              <a:gd name="connsiteY0" fmla="*/ 182213 h 364426"/>
              <a:gd name="connsiteX1" fmla="*/ 4605719 w 9211437"/>
              <a:gd name="connsiteY1" fmla="*/ 364426 h 364426"/>
              <a:gd name="connsiteX2" fmla="*/ 0 w 9211437"/>
              <a:gd name="connsiteY2" fmla="*/ 182213 h 364426"/>
              <a:gd name="connsiteX3" fmla="*/ 4605719 w 9211437"/>
              <a:gd name="connsiteY3" fmla="*/ 0 h 364426"/>
              <a:gd name="connsiteX4" fmla="*/ 9211437 w 9211437"/>
              <a:gd name="connsiteY4" fmla="*/ 182213 h 364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1437" h="364426">
                <a:moveTo>
                  <a:pt x="9211437" y="182213"/>
                </a:moveTo>
                <a:cubicBezTo>
                  <a:pt x="9211437" y="282847"/>
                  <a:pt x="7149387" y="364426"/>
                  <a:pt x="4605719" y="364426"/>
                </a:cubicBezTo>
                <a:cubicBezTo>
                  <a:pt x="2062051" y="364426"/>
                  <a:pt x="0" y="282847"/>
                  <a:pt x="0" y="182213"/>
                </a:cubicBezTo>
                <a:cubicBezTo>
                  <a:pt x="0" y="81579"/>
                  <a:pt x="2062051" y="0"/>
                  <a:pt x="4605719" y="0"/>
                </a:cubicBezTo>
                <a:cubicBezTo>
                  <a:pt x="7149387" y="0"/>
                  <a:pt x="9211437" y="81579"/>
                  <a:pt x="9211437" y="182213"/>
                </a:cubicBezTo>
                <a:close/>
              </a:path>
            </a:pathLst>
          </a:custGeom>
          <a:solidFill>
            <a:schemeClr val="accent4"/>
          </a:solidFill>
          <a:ln w="9525" cap="flat">
            <a:noFill/>
            <a:prstDash val="solid"/>
            <a:miter/>
          </a:ln>
        </p:spPr>
        <p:txBody>
          <a:bodyPr rtlCol="0" anchor="ctr"/>
          <a:lstStyle/>
          <a:p>
            <a:endParaRPr lang="en-US"/>
          </a:p>
        </p:txBody>
      </p:sp>
      <p:grpSp>
        <p:nvGrpSpPr>
          <p:cNvPr id="39" name="그룹 38">
            <a:extLst>
              <a:ext uri="{FF2B5EF4-FFF2-40B4-BE49-F238E27FC236}">
                <a16:creationId xmlns:a16="http://schemas.microsoft.com/office/drawing/2014/main" id="{178A426B-9F21-4586-AE3C-DCE9875B0D70}"/>
              </a:ext>
            </a:extLst>
          </p:cNvPr>
          <p:cNvGrpSpPr/>
          <p:nvPr/>
        </p:nvGrpSpPr>
        <p:grpSpPr>
          <a:xfrm>
            <a:off x="759657" y="2129418"/>
            <a:ext cx="4525309" cy="4049841"/>
            <a:chOff x="1205912" y="2179592"/>
            <a:chExt cx="4525309" cy="4049841"/>
          </a:xfrm>
        </p:grpSpPr>
        <p:sp>
          <p:nvSpPr>
            <p:cNvPr id="11" name="Freeform: Shape 10">
              <a:extLst>
                <a:ext uri="{FF2B5EF4-FFF2-40B4-BE49-F238E27FC236}">
                  <a16:creationId xmlns:a16="http://schemas.microsoft.com/office/drawing/2014/main" id="{07C330AD-2089-4627-84AF-179A99D0B94D}"/>
                </a:ext>
              </a:extLst>
            </p:cNvPr>
            <p:cNvSpPr/>
            <p:nvPr/>
          </p:nvSpPr>
          <p:spPr>
            <a:xfrm>
              <a:off x="1205912" y="2179592"/>
              <a:ext cx="4512433" cy="4045419"/>
            </a:xfrm>
            <a:custGeom>
              <a:avLst/>
              <a:gdLst>
                <a:gd name="connsiteX0" fmla="*/ 5587607 w 5597304"/>
                <a:gd name="connsiteY0" fmla="*/ 4328838 h 5018012"/>
                <a:gd name="connsiteX1" fmla="*/ 5528742 w 5597304"/>
                <a:gd name="connsiteY1" fmla="*/ 4269116 h 5018012"/>
                <a:gd name="connsiteX2" fmla="*/ 1619491 w 5597304"/>
                <a:gd name="connsiteY2" fmla="*/ 4271212 h 5018012"/>
                <a:gd name="connsiteX3" fmla="*/ 1520241 w 5597304"/>
                <a:gd name="connsiteY3" fmla="*/ 4191487 h 5018012"/>
                <a:gd name="connsiteX4" fmla="*/ 1499000 w 5597304"/>
                <a:gd name="connsiteY4" fmla="*/ 4050898 h 5018012"/>
                <a:gd name="connsiteX5" fmla="*/ 859777 w 5597304"/>
                <a:gd name="connsiteY5" fmla="*/ 36777 h 5018012"/>
                <a:gd name="connsiteX6" fmla="*/ 834631 w 5597304"/>
                <a:gd name="connsiteY6" fmla="*/ 106 h 5018012"/>
                <a:gd name="connsiteX7" fmla="*/ 498780 w 5597304"/>
                <a:gd name="connsiteY7" fmla="*/ 26395 h 5018012"/>
                <a:gd name="connsiteX8" fmla="*/ 22339 w 5597304"/>
                <a:gd name="connsiteY8" fmla="*/ 152506 h 5018012"/>
                <a:gd name="connsiteX9" fmla="*/ 1003 w 5597304"/>
                <a:gd name="connsiteY9" fmla="*/ 184986 h 5018012"/>
                <a:gd name="connsiteX10" fmla="*/ 730809 w 5597304"/>
                <a:gd name="connsiteY10" fmla="*/ 4849760 h 5018012"/>
                <a:gd name="connsiteX11" fmla="*/ 751954 w 5597304"/>
                <a:gd name="connsiteY11" fmla="*/ 4970823 h 5018012"/>
                <a:gd name="connsiteX12" fmla="*/ 810152 w 5597304"/>
                <a:gd name="connsiteY12" fmla="*/ 5013781 h 5018012"/>
                <a:gd name="connsiteX13" fmla="*/ 5535600 w 5597304"/>
                <a:gd name="connsiteY13" fmla="*/ 5017972 h 5018012"/>
                <a:gd name="connsiteX14" fmla="*/ 5595703 w 5597304"/>
                <a:gd name="connsiteY14" fmla="*/ 4985015 h 5018012"/>
                <a:gd name="connsiteX15" fmla="*/ 5587607 w 5597304"/>
                <a:gd name="connsiteY15" fmla="*/ 4328838 h 5018012"/>
                <a:gd name="connsiteX16" fmla="*/ 953884 w 5597304"/>
                <a:gd name="connsiteY16" fmla="*/ 4482952 h 5018012"/>
                <a:gd name="connsiteX17" fmla="*/ 955885 w 5597304"/>
                <a:gd name="connsiteY17" fmla="*/ 4483524 h 5018012"/>
                <a:gd name="connsiteX18" fmla="*/ 953980 w 5597304"/>
                <a:gd name="connsiteY18" fmla="*/ 4484095 h 5018012"/>
                <a:gd name="connsiteX19" fmla="*/ 953884 w 5597304"/>
                <a:gd name="connsiteY19" fmla="*/ 4482952 h 501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97304" h="5018012">
                  <a:moveTo>
                    <a:pt x="5587607" y="4328838"/>
                  </a:moveTo>
                  <a:cubicBezTo>
                    <a:pt x="5590273" y="4281403"/>
                    <a:pt x="5577606" y="4269021"/>
                    <a:pt x="5528742" y="4269116"/>
                  </a:cubicBezTo>
                  <a:cubicBezTo>
                    <a:pt x="4225722" y="4270640"/>
                    <a:pt x="2922607" y="4270164"/>
                    <a:pt x="1619491" y="4271212"/>
                  </a:cubicBezTo>
                  <a:cubicBezTo>
                    <a:pt x="1574724" y="4271212"/>
                    <a:pt x="1526623" y="4263115"/>
                    <a:pt x="1520241" y="4191487"/>
                  </a:cubicBezTo>
                  <a:cubicBezTo>
                    <a:pt x="1516050" y="4144434"/>
                    <a:pt x="1506430" y="4097761"/>
                    <a:pt x="1499000" y="4050898"/>
                  </a:cubicBezTo>
                  <a:cubicBezTo>
                    <a:pt x="1446422" y="3721619"/>
                    <a:pt x="881304" y="166127"/>
                    <a:pt x="859777" y="36777"/>
                  </a:cubicBezTo>
                  <a:cubicBezTo>
                    <a:pt x="857396" y="22395"/>
                    <a:pt x="863302" y="-1799"/>
                    <a:pt x="834631" y="106"/>
                  </a:cubicBezTo>
                  <a:cubicBezTo>
                    <a:pt x="722522" y="7345"/>
                    <a:pt x="608317" y="1440"/>
                    <a:pt x="498780" y="26395"/>
                  </a:cubicBezTo>
                  <a:cubicBezTo>
                    <a:pt x="338665" y="62876"/>
                    <a:pt x="181312" y="111168"/>
                    <a:pt x="22339" y="152506"/>
                  </a:cubicBezTo>
                  <a:cubicBezTo>
                    <a:pt x="622" y="158126"/>
                    <a:pt x="-1949" y="167079"/>
                    <a:pt x="1003" y="184986"/>
                  </a:cubicBezTo>
                  <a:cubicBezTo>
                    <a:pt x="11767" y="251661"/>
                    <a:pt x="733190" y="4837092"/>
                    <a:pt x="730809" y="4849760"/>
                  </a:cubicBezTo>
                  <a:cubicBezTo>
                    <a:pt x="730523" y="4891385"/>
                    <a:pt x="740334" y="4931104"/>
                    <a:pt x="751954" y="4970823"/>
                  </a:cubicBezTo>
                  <a:cubicBezTo>
                    <a:pt x="760813" y="5001017"/>
                    <a:pt x="777481" y="5014067"/>
                    <a:pt x="810152" y="5013781"/>
                  </a:cubicBezTo>
                  <a:cubicBezTo>
                    <a:pt x="900354" y="5013018"/>
                    <a:pt x="5434159" y="5018543"/>
                    <a:pt x="5535600" y="5017972"/>
                  </a:cubicBezTo>
                  <a:cubicBezTo>
                    <a:pt x="5561794" y="5017781"/>
                    <a:pt x="5591893" y="5017114"/>
                    <a:pt x="5595703" y="4985015"/>
                  </a:cubicBezTo>
                  <a:cubicBezTo>
                    <a:pt x="5602942" y="4924341"/>
                    <a:pt x="5583034" y="4410943"/>
                    <a:pt x="5587607" y="4328838"/>
                  </a:cubicBezTo>
                  <a:close/>
                  <a:moveTo>
                    <a:pt x="953884" y="4482952"/>
                  </a:moveTo>
                  <a:cubicBezTo>
                    <a:pt x="954551" y="4483143"/>
                    <a:pt x="955218" y="4483333"/>
                    <a:pt x="955885" y="4483524"/>
                  </a:cubicBezTo>
                  <a:cubicBezTo>
                    <a:pt x="955218" y="4483714"/>
                    <a:pt x="954551" y="4483905"/>
                    <a:pt x="953980" y="4484095"/>
                  </a:cubicBezTo>
                  <a:cubicBezTo>
                    <a:pt x="953980" y="4483714"/>
                    <a:pt x="953980" y="4483333"/>
                    <a:pt x="953884" y="4482952"/>
                  </a:cubicBezTo>
                  <a:close/>
                </a:path>
              </a:pathLst>
            </a:custGeom>
            <a:solidFill>
              <a:srgbClr val="E8E7E7"/>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FD64F9-49AD-4634-A1EF-93E55EDF5066}"/>
                </a:ext>
              </a:extLst>
            </p:cNvPr>
            <p:cNvSpPr/>
            <p:nvPr/>
          </p:nvSpPr>
          <p:spPr>
            <a:xfrm>
              <a:off x="1233748" y="2312822"/>
              <a:ext cx="4497473" cy="3916611"/>
            </a:xfrm>
            <a:custGeom>
              <a:avLst/>
              <a:gdLst>
                <a:gd name="connsiteX0" fmla="*/ 5565842 w 5578748"/>
                <a:gd name="connsiteY0" fmla="*/ 4451708 h 4858236"/>
                <a:gd name="connsiteX1" fmla="*/ 5576986 w 5578748"/>
                <a:gd name="connsiteY1" fmla="*/ 4822802 h 4858236"/>
                <a:gd name="connsiteX2" fmla="*/ 5516884 w 5578748"/>
                <a:gd name="connsiteY2" fmla="*/ 4855759 h 4858236"/>
                <a:gd name="connsiteX3" fmla="*/ 5212655 w 5578748"/>
                <a:gd name="connsiteY3" fmla="*/ 4857568 h 4858236"/>
                <a:gd name="connsiteX4" fmla="*/ 1599251 w 5578748"/>
                <a:gd name="connsiteY4" fmla="*/ 4857473 h 4858236"/>
                <a:gd name="connsiteX5" fmla="*/ 1062136 w 5578748"/>
                <a:gd name="connsiteY5" fmla="*/ 4854901 h 4858236"/>
                <a:gd name="connsiteX6" fmla="*/ 791435 w 5578748"/>
                <a:gd name="connsiteY6" fmla="*/ 4851663 h 4858236"/>
                <a:gd name="connsiteX7" fmla="*/ 733238 w 5578748"/>
                <a:gd name="connsiteY7" fmla="*/ 4808705 h 4858236"/>
                <a:gd name="connsiteX8" fmla="*/ 712092 w 5578748"/>
                <a:gd name="connsiteY8" fmla="*/ 4687642 h 4858236"/>
                <a:gd name="connsiteX9" fmla="*/ 643512 w 5578748"/>
                <a:gd name="connsiteY9" fmla="*/ 4127858 h 4858236"/>
                <a:gd name="connsiteX10" fmla="*/ 503114 w 5578748"/>
                <a:gd name="connsiteY10" fmla="*/ 3242890 h 4858236"/>
                <a:gd name="connsiteX11" fmla="*/ 393481 w 5578748"/>
                <a:gd name="connsiteY11" fmla="*/ 2555757 h 4858236"/>
                <a:gd name="connsiteX12" fmla="*/ 303375 w 5578748"/>
                <a:gd name="connsiteY12" fmla="*/ 1981209 h 4858236"/>
                <a:gd name="connsiteX13" fmla="*/ 202791 w 5578748"/>
                <a:gd name="connsiteY13" fmla="*/ 1351892 h 4858236"/>
                <a:gd name="connsiteX14" fmla="*/ 122209 w 5578748"/>
                <a:gd name="connsiteY14" fmla="*/ 834399 h 4858236"/>
                <a:gd name="connsiteX15" fmla="*/ 50200 w 5578748"/>
                <a:gd name="connsiteY15" fmla="*/ 387390 h 4858236"/>
                <a:gd name="connsiteX16" fmla="*/ 1242 w 5578748"/>
                <a:gd name="connsiteY16" fmla="*/ 79542 h 4858236"/>
                <a:gd name="connsiteX17" fmla="*/ 33626 w 5578748"/>
                <a:gd name="connsiteY17" fmla="*/ 25440 h 4858236"/>
                <a:gd name="connsiteX18" fmla="*/ 193266 w 5578748"/>
                <a:gd name="connsiteY18" fmla="*/ 390 h 4858236"/>
                <a:gd name="connsiteX19" fmla="*/ 245939 w 5578748"/>
                <a:gd name="connsiteY19" fmla="*/ 54111 h 4858236"/>
                <a:gd name="connsiteX20" fmla="*/ 307470 w 5578748"/>
                <a:gd name="connsiteY20" fmla="*/ 443874 h 4858236"/>
                <a:gd name="connsiteX21" fmla="*/ 524164 w 5578748"/>
                <a:gd name="connsiteY21" fmla="*/ 1824522 h 4858236"/>
                <a:gd name="connsiteX22" fmla="*/ 873446 w 5578748"/>
                <a:gd name="connsiteY22" fmla="*/ 4050515 h 4858236"/>
                <a:gd name="connsiteX23" fmla="*/ 918499 w 5578748"/>
                <a:gd name="connsiteY23" fmla="*/ 4341694 h 4858236"/>
                <a:gd name="connsiteX24" fmla="*/ 1082139 w 5578748"/>
                <a:gd name="connsiteY24" fmla="*/ 4428086 h 4858236"/>
                <a:gd name="connsiteX25" fmla="*/ 5473259 w 5578748"/>
                <a:gd name="connsiteY25" fmla="*/ 4428181 h 4858236"/>
                <a:gd name="connsiteX26" fmla="*/ 5565842 w 5578748"/>
                <a:gd name="connsiteY26" fmla="*/ 4451708 h 48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78748" h="4858236">
                  <a:moveTo>
                    <a:pt x="5565842" y="4451708"/>
                  </a:moveTo>
                  <a:cubicBezTo>
                    <a:pt x="5566890" y="4514859"/>
                    <a:pt x="5584225" y="4762223"/>
                    <a:pt x="5576986" y="4822802"/>
                  </a:cubicBezTo>
                  <a:cubicBezTo>
                    <a:pt x="5573176" y="4854806"/>
                    <a:pt x="5542982" y="4855568"/>
                    <a:pt x="5516884" y="4855759"/>
                  </a:cubicBezTo>
                  <a:cubicBezTo>
                    <a:pt x="5415442" y="4856330"/>
                    <a:pt x="5314096" y="4857473"/>
                    <a:pt x="5212655" y="4857568"/>
                  </a:cubicBezTo>
                  <a:cubicBezTo>
                    <a:pt x="4008219" y="4858331"/>
                    <a:pt x="2803687" y="4858616"/>
                    <a:pt x="1599251" y="4857473"/>
                  </a:cubicBezTo>
                  <a:cubicBezTo>
                    <a:pt x="1420181" y="4857282"/>
                    <a:pt x="1241111" y="4859283"/>
                    <a:pt x="1062136" y="4854901"/>
                  </a:cubicBezTo>
                  <a:cubicBezTo>
                    <a:pt x="971934" y="4852711"/>
                    <a:pt x="881637" y="4850901"/>
                    <a:pt x="791435" y="4851663"/>
                  </a:cubicBezTo>
                  <a:cubicBezTo>
                    <a:pt x="758765" y="4851948"/>
                    <a:pt x="742096" y="4838899"/>
                    <a:pt x="733238" y="4808705"/>
                  </a:cubicBezTo>
                  <a:cubicBezTo>
                    <a:pt x="721617" y="4768986"/>
                    <a:pt x="711711" y="4729266"/>
                    <a:pt x="712092" y="4687642"/>
                  </a:cubicBezTo>
                  <a:cubicBezTo>
                    <a:pt x="724665" y="4621539"/>
                    <a:pt x="663134" y="4248730"/>
                    <a:pt x="643512" y="4127858"/>
                  </a:cubicBezTo>
                  <a:cubicBezTo>
                    <a:pt x="595697" y="3833059"/>
                    <a:pt x="549596" y="3537975"/>
                    <a:pt x="503114" y="3242890"/>
                  </a:cubicBezTo>
                  <a:cubicBezTo>
                    <a:pt x="467014" y="3013814"/>
                    <a:pt x="430438" y="2784738"/>
                    <a:pt x="393481" y="2555757"/>
                  </a:cubicBezTo>
                  <a:cubicBezTo>
                    <a:pt x="362525" y="2364400"/>
                    <a:pt x="334235" y="2172566"/>
                    <a:pt x="303375" y="1981209"/>
                  </a:cubicBezTo>
                  <a:cubicBezTo>
                    <a:pt x="269561" y="1771468"/>
                    <a:pt x="236414" y="1561632"/>
                    <a:pt x="202791" y="1351892"/>
                  </a:cubicBezTo>
                  <a:cubicBezTo>
                    <a:pt x="175168" y="1179585"/>
                    <a:pt x="148879" y="1006896"/>
                    <a:pt x="122209" y="834399"/>
                  </a:cubicBezTo>
                  <a:cubicBezTo>
                    <a:pt x="99254" y="685237"/>
                    <a:pt x="74203" y="536361"/>
                    <a:pt x="50200" y="387390"/>
                  </a:cubicBezTo>
                  <a:cubicBezTo>
                    <a:pt x="33626" y="284806"/>
                    <a:pt x="18863" y="181936"/>
                    <a:pt x="1242" y="79542"/>
                  </a:cubicBezTo>
                  <a:cubicBezTo>
                    <a:pt x="-3426" y="52587"/>
                    <a:pt x="4575" y="32203"/>
                    <a:pt x="33626" y="25440"/>
                  </a:cubicBezTo>
                  <a:cubicBezTo>
                    <a:pt x="86205" y="13153"/>
                    <a:pt x="139640" y="6105"/>
                    <a:pt x="193266" y="390"/>
                  </a:cubicBezTo>
                  <a:cubicBezTo>
                    <a:pt x="231461" y="-3611"/>
                    <a:pt x="240700" y="23821"/>
                    <a:pt x="245939" y="54111"/>
                  </a:cubicBezTo>
                  <a:cubicBezTo>
                    <a:pt x="268227" y="183746"/>
                    <a:pt x="287087" y="313953"/>
                    <a:pt x="307470" y="443874"/>
                  </a:cubicBezTo>
                  <a:cubicBezTo>
                    <a:pt x="379670" y="904122"/>
                    <a:pt x="452155" y="1364274"/>
                    <a:pt x="524164" y="1824522"/>
                  </a:cubicBezTo>
                  <a:cubicBezTo>
                    <a:pt x="640369" y="2566520"/>
                    <a:pt x="757908" y="3308422"/>
                    <a:pt x="873446" y="4050515"/>
                  </a:cubicBezTo>
                  <a:cubicBezTo>
                    <a:pt x="888591" y="4147575"/>
                    <a:pt x="904878" y="4244444"/>
                    <a:pt x="918499" y="4341694"/>
                  </a:cubicBezTo>
                  <a:cubicBezTo>
                    <a:pt x="930024" y="4423895"/>
                    <a:pt x="1003367" y="4428086"/>
                    <a:pt x="1082139" y="4428086"/>
                  </a:cubicBezTo>
                  <a:cubicBezTo>
                    <a:pt x="2545846" y="4427895"/>
                    <a:pt x="4009552" y="4427895"/>
                    <a:pt x="5473259" y="4428181"/>
                  </a:cubicBezTo>
                  <a:cubicBezTo>
                    <a:pt x="5505644" y="4428181"/>
                    <a:pt x="5541077" y="4419990"/>
                    <a:pt x="5565842" y="4451708"/>
                  </a:cubicBezTo>
                  <a:close/>
                </a:path>
              </a:pathLst>
            </a:custGeom>
            <a:solidFill>
              <a:srgbClr val="C2B59B"/>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4411712-1798-4157-81F1-9933EB5BD593}"/>
                </a:ext>
              </a:extLst>
            </p:cNvPr>
            <p:cNvSpPr/>
            <p:nvPr/>
          </p:nvSpPr>
          <p:spPr>
            <a:xfrm>
              <a:off x="1449294" y="2226169"/>
              <a:ext cx="934055" cy="3557074"/>
            </a:xfrm>
            <a:custGeom>
              <a:avLst/>
              <a:gdLst>
                <a:gd name="connsiteX0" fmla="*/ 1157386 w 1158619"/>
                <a:gd name="connsiteY0" fmla="*/ 4185243 h 4412259"/>
                <a:gd name="connsiteX1" fmla="*/ 1139003 w 1158619"/>
                <a:gd name="connsiteY1" fmla="*/ 4228486 h 4412259"/>
                <a:gd name="connsiteX2" fmla="*/ 816486 w 1158619"/>
                <a:gd name="connsiteY2" fmla="*/ 4408985 h 4412259"/>
                <a:gd name="connsiteX3" fmla="*/ 684565 w 1158619"/>
                <a:gd name="connsiteY3" fmla="*/ 4408890 h 4412259"/>
                <a:gd name="connsiteX4" fmla="*/ 637988 w 1158619"/>
                <a:gd name="connsiteY4" fmla="*/ 4156763 h 4412259"/>
                <a:gd name="connsiteX5" fmla="*/ 1242 w 1158619"/>
                <a:gd name="connsiteY5" fmla="*/ 145024 h 4412259"/>
                <a:gd name="connsiteX6" fmla="*/ 23816 w 1158619"/>
                <a:gd name="connsiteY6" fmla="*/ 107686 h 4412259"/>
                <a:gd name="connsiteX7" fmla="*/ 465776 w 1158619"/>
                <a:gd name="connsiteY7" fmla="*/ 1958 h 4412259"/>
                <a:gd name="connsiteX8" fmla="*/ 495018 w 1158619"/>
                <a:gd name="connsiteY8" fmla="*/ 27485 h 4412259"/>
                <a:gd name="connsiteX9" fmla="*/ 1157386 w 1158619"/>
                <a:gd name="connsiteY9" fmla="*/ 4185243 h 441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8619" h="4412259">
                  <a:moveTo>
                    <a:pt x="1157386" y="4185243"/>
                  </a:moveTo>
                  <a:cubicBezTo>
                    <a:pt x="1160720" y="4204293"/>
                    <a:pt x="1158148" y="4217914"/>
                    <a:pt x="1139003" y="4228486"/>
                  </a:cubicBezTo>
                  <a:cubicBezTo>
                    <a:pt x="1031180" y="4288018"/>
                    <a:pt x="923928" y="4348692"/>
                    <a:pt x="816486" y="4408985"/>
                  </a:cubicBezTo>
                  <a:cubicBezTo>
                    <a:pt x="772481" y="4413272"/>
                    <a:pt x="728571" y="4413462"/>
                    <a:pt x="684565" y="4408890"/>
                  </a:cubicBezTo>
                  <a:cubicBezTo>
                    <a:pt x="659324" y="4326689"/>
                    <a:pt x="652656" y="4240869"/>
                    <a:pt x="637988" y="4156763"/>
                  </a:cubicBezTo>
                  <a:cubicBezTo>
                    <a:pt x="614842" y="4023890"/>
                    <a:pt x="29436" y="327618"/>
                    <a:pt x="1242" y="145024"/>
                  </a:cubicBezTo>
                  <a:cubicBezTo>
                    <a:pt x="-1521" y="127498"/>
                    <a:pt x="-1806" y="113591"/>
                    <a:pt x="23816" y="107686"/>
                  </a:cubicBezTo>
                  <a:cubicBezTo>
                    <a:pt x="171549" y="74158"/>
                    <a:pt x="318996" y="39106"/>
                    <a:pt x="465776" y="1958"/>
                  </a:cubicBezTo>
                  <a:cubicBezTo>
                    <a:pt x="495780" y="-5662"/>
                    <a:pt x="492255" y="10245"/>
                    <a:pt x="495018" y="27485"/>
                  </a:cubicBezTo>
                  <a:cubicBezTo>
                    <a:pt x="522926" y="200269"/>
                    <a:pt x="1148718" y="4135618"/>
                    <a:pt x="1157386" y="4185243"/>
                  </a:cubicBez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614709F-C1C0-41D4-BB08-D32328E5961C}"/>
                </a:ext>
              </a:extLst>
            </p:cNvPr>
            <p:cNvSpPr/>
            <p:nvPr/>
          </p:nvSpPr>
          <p:spPr>
            <a:xfrm>
              <a:off x="2591911" y="5666190"/>
              <a:ext cx="2127198" cy="120837"/>
            </a:xfrm>
            <a:custGeom>
              <a:avLst/>
              <a:gdLst>
                <a:gd name="connsiteX0" fmla="*/ 0 w 2638615"/>
                <a:gd name="connsiteY0" fmla="*/ 145730 h 149888"/>
                <a:gd name="connsiteX1" fmla="*/ 85439 w 2638615"/>
                <a:gd name="connsiteY1" fmla="*/ 17714 h 149888"/>
                <a:gd name="connsiteX2" fmla="*/ 251936 w 2638615"/>
                <a:gd name="connsiteY2" fmla="*/ 5237 h 149888"/>
                <a:gd name="connsiteX3" fmla="*/ 2602992 w 2638615"/>
                <a:gd name="connsiteY3" fmla="*/ 2665 h 149888"/>
                <a:gd name="connsiteX4" fmla="*/ 2638616 w 2638615"/>
                <a:gd name="connsiteY4" fmla="*/ 4189 h 149888"/>
                <a:gd name="connsiteX5" fmla="*/ 2605850 w 2638615"/>
                <a:gd name="connsiteY5" fmla="*/ 137920 h 149888"/>
                <a:gd name="connsiteX6" fmla="*/ 2560415 w 2638615"/>
                <a:gd name="connsiteY6" fmla="*/ 144302 h 149888"/>
                <a:gd name="connsiteX7" fmla="*/ 0 w 2638615"/>
                <a:gd name="connsiteY7" fmla="*/ 145730 h 14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8615" h="149888">
                  <a:moveTo>
                    <a:pt x="0" y="145730"/>
                  </a:moveTo>
                  <a:cubicBezTo>
                    <a:pt x="29908" y="103249"/>
                    <a:pt x="76105" y="29716"/>
                    <a:pt x="85439" y="17714"/>
                  </a:cubicBezTo>
                  <a:cubicBezTo>
                    <a:pt x="102679" y="-4479"/>
                    <a:pt x="159639" y="4094"/>
                    <a:pt x="251936" y="5237"/>
                  </a:cubicBezTo>
                  <a:cubicBezTo>
                    <a:pt x="1050417" y="2665"/>
                    <a:pt x="1820704" y="-3526"/>
                    <a:pt x="2602992" y="2665"/>
                  </a:cubicBezTo>
                  <a:cubicBezTo>
                    <a:pt x="2613946" y="2760"/>
                    <a:pt x="2624995" y="3618"/>
                    <a:pt x="2638616" y="4189"/>
                  </a:cubicBezTo>
                  <a:cubicBezTo>
                    <a:pt x="2628805" y="42194"/>
                    <a:pt x="2615184" y="101630"/>
                    <a:pt x="2605850" y="137920"/>
                  </a:cubicBezTo>
                  <a:cubicBezTo>
                    <a:pt x="2592229" y="150398"/>
                    <a:pt x="2575560" y="144302"/>
                    <a:pt x="2560415" y="144302"/>
                  </a:cubicBezTo>
                  <a:cubicBezTo>
                    <a:pt x="1722406" y="144587"/>
                    <a:pt x="136493" y="155732"/>
                    <a:pt x="0" y="145730"/>
                  </a:cubicBezTo>
                  <a:close/>
                </a:path>
              </a:pathLst>
            </a:custGeom>
            <a:solidFill>
              <a:srgbClr val="545E67"/>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D35FE96-B9DA-4A63-92B3-74E1AFA6C5D7}"/>
                </a:ext>
              </a:extLst>
            </p:cNvPr>
            <p:cNvSpPr/>
            <p:nvPr/>
          </p:nvSpPr>
          <p:spPr>
            <a:xfrm>
              <a:off x="4885433" y="5666066"/>
              <a:ext cx="476025" cy="121087"/>
            </a:xfrm>
            <a:custGeom>
              <a:avLst/>
              <a:gdLst>
                <a:gd name="connsiteX0" fmla="*/ 0 w 590470"/>
                <a:gd name="connsiteY0" fmla="*/ 141121 h 150198"/>
                <a:gd name="connsiteX1" fmla="*/ 101060 w 590470"/>
                <a:gd name="connsiteY1" fmla="*/ 55 h 150198"/>
                <a:gd name="connsiteX2" fmla="*/ 555022 w 590470"/>
                <a:gd name="connsiteY2" fmla="*/ 2913 h 150198"/>
                <a:gd name="connsiteX3" fmla="*/ 590169 w 590470"/>
                <a:gd name="connsiteY3" fmla="*/ 35774 h 150198"/>
                <a:gd name="connsiteX4" fmla="*/ 588645 w 590470"/>
                <a:gd name="connsiteY4" fmla="*/ 145026 h 150198"/>
                <a:gd name="connsiteX5" fmla="*/ 575500 w 590470"/>
                <a:gd name="connsiteY5" fmla="*/ 149884 h 150198"/>
                <a:gd name="connsiteX6" fmla="*/ 14574 w 590470"/>
                <a:gd name="connsiteY6" fmla="*/ 150074 h 150198"/>
                <a:gd name="connsiteX7" fmla="*/ 0 w 590470"/>
                <a:gd name="connsiteY7" fmla="*/ 141121 h 1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470" h="150198">
                  <a:moveTo>
                    <a:pt x="0" y="141121"/>
                  </a:moveTo>
                  <a:cubicBezTo>
                    <a:pt x="8573" y="50347"/>
                    <a:pt x="17145" y="-1945"/>
                    <a:pt x="101060" y="55"/>
                  </a:cubicBezTo>
                  <a:cubicBezTo>
                    <a:pt x="237077" y="3294"/>
                    <a:pt x="418814" y="8437"/>
                    <a:pt x="555022" y="2913"/>
                  </a:cubicBezTo>
                  <a:cubicBezTo>
                    <a:pt x="580834" y="1865"/>
                    <a:pt x="592550" y="7294"/>
                    <a:pt x="590169" y="35774"/>
                  </a:cubicBezTo>
                  <a:cubicBezTo>
                    <a:pt x="587597" y="65683"/>
                    <a:pt x="589026" y="114927"/>
                    <a:pt x="588645" y="145026"/>
                  </a:cubicBezTo>
                  <a:cubicBezTo>
                    <a:pt x="584454" y="147026"/>
                    <a:pt x="580739" y="149884"/>
                    <a:pt x="575500" y="149884"/>
                  </a:cubicBezTo>
                  <a:cubicBezTo>
                    <a:pt x="388525" y="150455"/>
                    <a:pt x="201549" y="150074"/>
                    <a:pt x="14574" y="150074"/>
                  </a:cubicBezTo>
                  <a:cubicBezTo>
                    <a:pt x="7430" y="150074"/>
                    <a:pt x="2477" y="147883"/>
                    <a:pt x="0" y="141121"/>
                  </a:cubicBezTo>
                  <a:close/>
                </a:path>
              </a:pathLst>
            </a:custGeom>
            <a:solidFill>
              <a:srgbClr val="545E67"/>
            </a:solidFill>
            <a:ln w="9525" cap="flat">
              <a:noFill/>
              <a:prstDash val="solid"/>
              <a:miter/>
            </a:ln>
          </p:spPr>
          <p:txBody>
            <a:bodyPr rtlCol="0" anchor="ctr"/>
            <a:lstStyle/>
            <a:p>
              <a:endParaRPr lang="en-US"/>
            </a:p>
          </p:txBody>
        </p:sp>
      </p:grpSp>
      <p:cxnSp>
        <p:nvCxnSpPr>
          <p:cNvPr id="49" name="Straight Connector 8">
            <a:extLst>
              <a:ext uri="{FF2B5EF4-FFF2-40B4-BE49-F238E27FC236}">
                <a16:creationId xmlns:a16="http://schemas.microsoft.com/office/drawing/2014/main" id="{C97F658C-CF9A-43CB-8F78-A52918FFE8E6}"/>
              </a:ext>
            </a:extLst>
          </p:cNvPr>
          <p:cNvCxnSpPr>
            <a:cxnSpLocks/>
            <a:endCxn id="54" idx="1"/>
          </p:cNvCxnSpPr>
          <p:nvPr/>
        </p:nvCxnSpPr>
        <p:spPr>
          <a:xfrm flipV="1">
            <a:off x="4955587" y="3912725"/>
            <a:ext cx="1307103" cy="27852"/>
          </a:xfrm>
          <a:prstGeom prst="line">
            <a:avLst/>
          </a:prstGeom>
          <a:ln w="19050">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sp>
        <p:nvSpPr>
          <p:cNvPr id="54" name="Rounded Rectangle 15">
            <a:extLst>
              <a:ext uri="{FF2B5EF4-FFF2-40B4-BE49-F238E27FC236}">
                <a16:creationId xmlns:a16="http://schemas.microsoft.com/office/drawing/2014/main" id="{99697155-ECD3-4D0F-AD96-4AC77196F741}"/>
              </a:ext>
            </a:extLst>
          </p:cNvPr>
          <p:cNvSpPr/>
          <p:nvPr/>
        </p:nvSpPr>
        <p:spPr>
          <a:xfrm>
            <a:off x="6262690" y="1890016"/>
            <a:ext cx="5141817" cy="4045418"/>
          </a:xfrm>
          <a:prstGeom prst="roundRect">
            <a:avLst>
              <a:gd name="adj" fmla="val 888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9" name="TextBox 28">
            <a:extLst>
              <a:ext uri="{FF2B5EF4-FFF2-40B4-BE49-F238E27FC236}">
                <a16:creationId xmlns:a16="http://schemas.microsoft.com/office/drawing/2014/main" id="{BD966E31-D659-EDA5-456E-1AD7130B47EA}"/>
              </a:ext>
            </a:extLst>
          </p:cNvPr>
          <p:cNvSpPr txBox="1"/>
          <p:nvPr/>
        </p:nvSpPr>
        <p:spPr>
          <a:xfrm>
            <a:off x="2221956" y="3354367"/>
            <a:ext cx="2810988" cy="1200329"/>
          </a:xfrm>
          <a:prstGeom prst="rect">
            <a:avLst/>
          </a:prstGeom>
          <a:noFill/>
        </p:spPr>
        <p:txBody>
          <a:bodyPr wrap="square" rtlCol="0">
            <a:spAutoFit/>
          </a:bodyPr>
          <a:lstStyle/>
          <a:p>
            <a:r>
              <a:rPr lang="en-US" sz="3600" dirty="0">
                <a:latin typeface="Algerian" panose="04020705040A02060702" pitchFamily="82" charset="0"/>
              </a:rPr>
              <a:t>SOFTWARE TESTING</a:t>
            </a:r>
          </a:p>
        </p:txBody>
      </p:sp>
      <p:sp>
        <p:nvSpPr>
          <p:cNvPr id="33" name="TextBox 32">
            <a:extLst>
              <a:ext uri="{FF2B5EF4-FFF2-40B4-BE49-F238E27FC236}">
                <a16:creationId xmlns:a16="http://schemas.microsoft.com/office/drawing/2014/main" id="{FC3C5DB9-2E54-61D7-227D-50148588E3B5}"/>
              </a:ext>
            </a:extLst>
          </p:cNvPr>
          <p:cNvSpPr txBox="1"/>
          <p:nvPr/>
        </p:nvSpPr>
        <p:spPr>
          <a:xfrm>
            <a:off x="6382083" y="2246371"/>
            <a:ext cx="490303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altLang="ko-KR" sz="2400" dirty="0">
                <a:solidFill>
                  <a:schemeClr val="bg1">
                    <a:lumMod val="95000"/>
                  </a:schemeClr>
                </a:solidFill>
                <a:latin typeface="Arial" panose="020B0604020202020204" pitchFamily="34" charset="0"/>
                <a:cs typeface="Arial" panose="020B0604020202020204" pitchFamily="34" charset="0"/>
              </a:rPr>
              <a:t>QA need to understand well what are they going to test (about the system) and plan the time for testing very well in order to avoid delay for production.</a:t>
            </a:r>
          </a:p>
          <a:p>
            <a:pPr marL="285750" indent="-285750" algn="just">
              <a:buFont typeface="Arial" panose="020B0604020202020204" pitchFamily="34" charset="0"/>
              <a:buChar char="•"/>
            </a:pPr>
            <a:r>
              <a:rPr lang="en-US" altLang="ko-KR" sz="2400" dirty="0">
                <a:solidFill>
                  <a:schemeClr val="bg1">
                    <a:lumMod val="95000"/>
                  </a:schemeClr>
                </a:solidFill>
                <a:latin typeface="Arial" panose="020B0604020202020204" pitchFamily="34" charset="0"/>
                <a:cs typeface="Arial" panose="020B0604020202020204" pitchFamily="34" charset="0"/>
              </a:rPr>
              <a:t>If software testing is successful, it can reduce the risk of error or bugs after the production or deployment. </a:t>
            </a:r>
          </a:p>
        </p:txBody>
      </p:sp>
    </p:spTree>
    <p:extLst>
      <p:ext uri="{BB962C8B-B14F-4D97-AF65-F5344CB8AC3E}">
        <p14:creationId xmlns:p14="http://schemas.microsoft.com/office/powerpoint/2010/main" val="127922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309401" y="170436"/>
            <a:ext cx="11573197" cy="724247"/>
          </a:xfrm>
        </p:spPr>
        <p:txBody>
          <a:bodyPr/>
          <a:lstStyle/>
          <a:p>
            <a:r>
              <a:rPr lang="en-US" sz="4800" dirty="0"/>
              <a:t>Test Case</a:t>
            </a:r>
          </a:p>
        </p:txBody>
      </p:sp>
      <p:sp>
        <p:nvSpPr>
          <p:cNvPr id="52" name="직사각형 113">
            <a:extLst>
              <a:ext uri="{FF2B5EF4-FFF2-40B4-BE49-F238E27FC236}">
                <a16:creationId xmlns:a16="http://schemas.microsoft.com/office/drawing/2014/main" id="{E9C172F0-0344-4EFE-B8E9-E58FDC2037A8}"/>
              </a:ext>
            </a:extLst>
          </p:cNvPr>
          <p:cNvSpPr>
            <a:spLocks noChangeArrowheads="1"/>
          </p:cNvSpPr>
          <p:nvPr/>
        </p:nvSpPr>
        <p:spPr bwMode="auto">
          <a:xfrm>
            <a:off x="10192230" y="1985677"/>
            <a:ext cx="866188"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2022</a:t>
            </a:r>
            <a:endParaRPr lang="ko-KR" altLang="en-US" sz="2000" dirty="0">
              <a:solidFill>
                <a:schemeClr val="bg1"/>
              </a:solidFill>
            </a:endParaRPr>
          </a:p>
        </p:txBody>
      </p:sp>
      <p:graphicFrame>
        <p:nvGraphicFramePr>
          <p:cNvPr id="3" name="Table 3">
            <a:extLst>
              <a:ext uri="{FF2B5EF4-FFF2-40B4-BE49-F238E27FC236}">
                <a16:creationId xmlns:a16="http://schemas.microsoft.com/office/drawing/2014/main" id="{E21EC36C-6F8D-647C-38CF-DC624B8F3769}"/>
              </a:ext>
            </a:extLst>
          </p:cNvPr>
          <p:cNvGraphicFramePr>
            <a:graphicFrameLocks noGrp="1"/>
          </p:cNvGraphicFramePr>
          <p:nvPr>
            <p:extLst>
              <p:ext uri="{D42A27DB-BD31-4B8C-83A1-F6EECF244321}">
                <p14:modId xmlns:p14="http://schemas.microsoft.com/office/powerpoint/2010/main" val="4236153831"/>
              </p:ext>
            </p:extLst>
          </p:nvPr>
        </p:nvGraphicFramePr>
        <p:xfrm>
          <a:off x="560085" y="2515697"/>
          <a:ext cx="11071829" cy="4175760"/>
        </p:xfrm>
        <a:graphic>
          <a:graphicData uri="http://schemas.openxmlformats.org/drawingml/2006/table">
            <a:tbl>
              <a:tblPr firstRow="1" bandRow="1">
                <a:tableStyleId>{616DA210-FB5B-4158-B5E0-FEB733F419BA}</a:tableStyleId>
              </a:tblPr>
              <a:tblGrid>
                <a:gridCol w="542105">
                  <a:extLst>
                    <a:ext uri="{9D8B030D-6E8A-4147-A177-3AD203B41FA5}">
                      <a16:colId xmlns:a16="http://schemas.microsoft.com/office/drawing/2014/main" val="984718260"/>
                    </a:ext>
                  </a:extLst>
                </a:gridCol>
                <a:gridCol w="1503509">
                  <a:extLst>
                    <a:ext uri="{9D8B030D-6E8A-4147-A177-3AD203B41FA5}">
                      <a16:colId xmlns:a16="http://schemas.microsoft.com/office/drawing/2014/main" val="2580967186"/>
                    </a:ext>
                  </a:extLst>
                </a:gridCol>
                <a:gridCol w="2290113">
                  <a:extLst>
                    <a:ext uri="{9D8B030D-6E8A-4147-A177-3AD203B41FA5}">
                      <a16:colId xmlns:a16="http://schemas.microsoft.com/office/drawing/2014/main" val="1760196912"/>
                    </a:ext>
                  </a:extLst>
                </a:gridCol>
                <a:gridCol w="1827295">
                  <a:extLst>
                    <a:ext uri="{9D8B030D-6E8A-4147-A177-3AD203B41FA5}">
                      <a16:colId xmlns:a16="http://schemas.microsoft.com/office/drawing/2014/main" val="1393006943"/>
                    </a:ext>
                  </a:extLst>
                </a:gridCol>
                <a:gridCol w="1827295">
                  <a:extLst>
                    <a:ext uri="{9D8B030D-6E8A-4147-A177-3AD203B41FA5}">
                      <a16:colId xmlns:a16="http://schemas.microsoft.com/office/drawing/2014/main" val="1217160937"/>
                    </a:ext>
                  </a:extLst>
                </a:gridCol>
                <a:gridCol w="1540756">
                  <a:extLst>
                    <a:ext uri="{9D8B030D-6E8A-4147-A177-3AD203B41FA5}">
                      <a16:colId xmlns:a16="http://schemas.microsoft.com/office/drawing/2014/main" val="1281963484"/>
                    </a:ext>
                  </a:extLst>
                </a:gridCol>
                <a:gridCol w="1540756">
                  <a:extLst>
                    <a:ext uri="{9D8B030D-6E8A-4147-A177-3AD203B41FA5}">
                      <a16:colId xmlns:a16="http://schemas.microsoft.com/office/drawing/2014/main" val="4158487652"/>
                    </a:ext>
                  </a:extLst>
                </a:gridCol>
              </a:tblGrid>
              <a:tr h="487481">
                <a:tc>
                  <a:txBody>
                    <a:bodyPr/>
                    <a:lstStyle/>
                    <a:p>
                      <a:pPr algn="ctr"/>
                      <a:r>
                        <a:rPr lang="en-US" sz="1600" dirty="0"/>
                        <a:t>No</a:t>
                      </a:r>
                    </a:p>
                  </a:txBody>
                  <a:tcPr>
                    <a:solidFill>
                      <a:schemeClr val="bg1"/>
                    </a:solidFill>
                  </a:tcPr>
                </a:tc>
                <a:tc>
                  <a:txBody>
                    <a:bodyPr/>
                    <a:lstStyle/>
                    <a:p>
                      <a:pPr algn="ctr"/>
                      <a:r>
                        <a:rPr lang="en-US" sz="1600" dirty="0"/>
                        <a:t>Module/ Screen</a:t>
                      </a:r>
                    </a:p>
                  </a:txBody>
                  <a:tcPr>
                    <a:solidFill>
                      <a:schemeClr val="bg1"/>
                    </a:solidFill>
                  </a:tcPr>
                </a:tc>
                <a:tc>
                  <a:txBody>
                    <a:bodyPr/>
                    <a:lstStyle/>
                    <a:p>
                      <a:pPr algn="ctr"/>
                      <a:r>
                        <a:rPr lang="en-US" sz="1600" dirty="0"/>
                        <a:t>Scenario</a:t>
                      </a:r>
                    </a:p>
                  </a:txBody>
                  <a:tcPr>
                    <a:solidFill>
                      <a:schemeClr val="bg1"/>
                    </a:solidFill>
                  </a:tcPr>
                </a:tc>
                <a:tc>
                  <a:txBody>
                    <a:bodyPr/>
                    <a:lstStyle/>
                    <a:p>
                      <a:pPr algn="ctr"/>
                      <a:r>
                        <a:rPr lang="en-US" sz="1600" dirty="0"/>
                        <a:t>Test Details</a:t>
                      </a:r>
                    </a:p>
                  </a:txBody>
                  <a:tcPr>
                    <a:solidFill>
                      <a:schemeClr val="bg1"/>
                    </a:solidFill>
                  </a:tcPr>
                </a:tc>
                <a:tc>
                  <a:txBody>
                    <a:bodyPr/>
                    <a:lstStyle/>
                    <a:p>
                      <a:pPr algn="ctr"/>
                      <a:r>
                        <a:rPr lang="en-US" sz="1600" dirty="0"/>
                        <a:t>Expected Result</a:t>
                      </a:r>
                    </a:p>
                  </a:txBody>
                  <a:tcPr>
                    <a:solidFill>
                      <a:schemeClr val="bg1"/>
                    </a:solidFill>
                  </a:tcPr>
                </a:tc>
                <a:tc>
                  <a:txBody>
                    <a:bodyPr/>
                    <a:lstStyle/>
                    <a:p>
                      <a:pPr algn="ctr"/>
                      <a:r>
                        <a:rPr lang="en-US" sz="1600" dirty="0"/>
                        <a:t>Date Test</a:t>
                      </a:r>
                    </a:p>
                  </a:txBody>
                  <a:tcPr>
                    <a:solidFill>
                      <a:schemeClr val="bg1"/>
                    </a:solidFill>
                  </a:tcPr>
                </a:tc>
                <a:tc>
                  <a:txBody>
                    <a:bodyPr/>
                    <a:lstStyle/>
                    <a:p>
                      <a:pPr algn="ctr"/>
                      <a:r>
                        <a:rPr lang="en-US" sz="1600" dirty="0"/>
                        <a:t>Status</a:t>
                      </a:r>
                    </a:p>
                  </a:txBody>
                  <a:tcPr>
                    <a:solidFill>
                      <a:schemeClr val="bg1"/>
                    </a:solidFill>
                  </a:tcPr>
                </a:tc>
                <a:extLst>
                  <a:ext uri="{0D108BD9-81ED-4DB2-BD59-A6C34878D82A}">
                    <a16:rowId xmlns:a16="http://schemas.microsoft.com/office/drawing/2014/main" val="953444056"/>
                  </a:ext>
                </a:extLst>
              </a:tr>
              <a:tr h="1513758">
                <a:tc>
                  <a:txBody>
                    <a:bodyPr/>
                    <a:lstStyle/>
                    <a:p>
                      <a:r>
                        <a:rPr lang="en-US" sz="1400" dirty="0"/>
                        <a:t>1</a:t>
                      </a:r>
                    </a:p>
                  </a:txBody>
                  <a:tcPr>
                    <a:solidFill>
                      <a:schemeClr val="bg1"/>
                    </a:solidFill>
                  </a:tcPr>
                </a:tc>
                <a:tc>
                  <a:txBody>
                    <a:bodyPr/>
                    <a:lstStyle/>
                    <a:p>
                      <a:r>
                        <a:rPr lang="en-US" sz="1400" dirty="0"/>
                        <a:t>Login</a:t>
                      </a:r>
                    </a:p>
                  </a:txBody>
                  <a:tcPr>
                    <a:solidFill>
                      <a:schemeClr val="bg1"/>
                    </a:solidFill>
                  </a:tcPr>
                </a:tc>
                <a:tc>
                  <a:txBody>
                    <a:bodyPr/>
                    <a:lstStyle/>
                    <a:p>
                      <a:r>
                        <a:rPr lang="en-US" sz="1400" dirty="0"/>
                        <a:t>[Exceptional] Login using wrong User ID and Password</a:t>
                      </a:r>
                    </a:p>
                  </a:txBody>
                  <a:tcPr>
                    <a:solidFill>
                      <a:schemeClr val="bg1"/>
                    </a:solidFill>
                  </a:tcPr>
                </a:tc>
                <a:tc>
                  <a:txBody>
                    <a:bodyPr/>
                    <a:lstStyle/>
                    <a:p>
                      <a:pPr marL="342900" indent="-342900">
                        <a:buAutoNum type="arabicPeriod"/>
                      </a:pPr>
                      <a:r>
                        <a:rPr lang="en-US" sz="1400" dirty="0"/>
                        <a:t>Enter User ID: abc123</a:t>
                      </a:r>
                    </a:p>
                    <a:p>
                      <a:pPr marL="342900" indent="-342900">
                        <a:buAutoNum type="arabicPeriod"/>
                      </a:pPr>
                      <a:r>
                        <a:rPr lang="en-US" sz="1400" dirty="0"/>
                        <a:t>Enter Password: 123</a:t>
                      </a:r>
                    </a:p>
                    <a:p>
                      <a:pPr marL="342900" indent="-342900">
                        <a:buAutoNum type="arabicPeriod"/>
                      </a:pPr>
                      <a:r>
                        <a:rPr lang="en-US" sz="1400" dirty="0"/>
                        <a:t>Click Login</a:t>
                      </a:r>
                    </a:p>
                  </a:txBody>
                  <a:tcPr>
                    <a:solidFill>
                      <a:schemeClr val="bg1"/>
                    </a:solidFill>
                  </a:tcPr>
                </a:tc>
                <a:tc>
                  <a:txBody>
                    <a:bodyPr/>
                    <a:lstStyle/>
                    <a:p>
                      <a:pPr marL="342900" indent="-342900">
                        <a:buAutoNum type="arabicPeriod"/>
                      </a:pPr>
                      <a:r>
                        <a:rPr lang="en-US" sz="1400" dirty="0"/>
                        <a:t>Cannot assess to the system.</a:t>
                      </a:r>
                    </a:p>
                    <a:p>
                      <a:pPr marL="342900" indent="-342900">
                        <a:buAutoNum type="arabicPeriod"/>
                      </a:pPr>
                      <a:r>
                        <a:rPr lang="en-US" sz="1400" dirty="0"/>
                        <a:t>Alert “Please enter the correct User ID or Password” displayed successfully.</a:t>
                      </a:r>
                    </a:p>
                  </a:txBody>
                  <a:tcPr>
                    <a:solidFill>
                      <a:schemeClr val="bg1"/>
                    </a:solidFill>
                  </a:tcPr>
                </a:tc>
                <a:tc>
                  <a:txBody>
                    <a:bodyPr/>
                    <a:lstStyle/>
                    <a:p>
                      <a:pPr algn="ctr"/>
                      <a:r>
                        <a:rPr lang="en-US" sz="1400" dirty="0"/>
                        <a:t>27/09/2022</a:t>
                      </a:r>
                    </a:p>
                  </a:txBody>
                  <a:tcPr>
                    <a:solidFill>
                      <a:schemeClr val="bg1"/>
                    </a:solidFill>
                  </a:tcPr>
                </a:tc>
                <a:tc>
                  <a:txBody>
                    <a:bodyPr/>
                    <a:lstStyle/>
                    <a:p>
                      <a:pPr algn="ctr"/>
                      <a:r>
                        <a:rPr lang="en-US" sz="1400" dirty="0"/>
                        <a:t>Passed</a:t>
                      </a:r>
                    </a:p>
                  </a:txBody>
                  <a:tcPr>
                    <a:solidFill>
                      <a:schemeClr val="bg1"/>
                    </a:solidFill>
                  </a:tcPr>
                </a:tc>
                <a:extLst>
                  <a:ext uri="{0D108BD9-81ED-4DB2-BD59-A6C34878D82A}">
                    <a16:rowId xmlns:a16="http://schemas.microsoft.com/office/drawing/2014/main" val="2131169575"/>
                  </a:ext>
                </a:extLst>
              </a:tr>
              <a:tr h="1513758">
                <a:tc>
                  <a:txBody>
                    <a:bodyPr/>
                    <a:lstStyle/>
                    <a:p>
                      <a:r>
                        <a:rPr lang="en-US" sz="1400" dirty="0"/>
                        <a:t>2</a:t>
                      </a:r>
                    </a:p>
                  </a:txBody>
                  <a:tcPr>
                    <a:solidFill>
                      <a:schemeClr val="bg1"/>
                    </a:solidFill>
                  </a:tcPr>
                </a:tc>
                <a:tc>
                  <a:txBody>
                    <a:bodyPr/>
                    <a:lstStyle/>
                    <a:p>
                      <a:r>
                        <a:rPr lang="en-US" sz="1400" dirty="0"/>
                        <a:t>Login</a:t>
                      </a:r>
                    </a:p>
                  </a:txBody>
                  <a:tcPr>
                    <a:solidFill>
                      <a:schemeClr val="bg1"/>
                    </a:solidFill>
                  </a:tcPr>
                </a:tc>
                <a:tc>
                  <a:txBody>
                    <a:bodyPr/>
                    <a:lstStyle/>
                    <a:p>
                      <a:r>
                        <a:rPr lang="en-US" sz="1400" dirty="0"/>
                        <a:t>[Exceptional] Login using special character on User ID</a:t>
                      </a:r>
                    </a:p>
                  </a:txBody>
                  <a:tcPr>
                    <a:solidFill>
                      <a:schemeClr val="bg1"/>
                    </a:solidFill>
                  </a:tcPr>
                </a:tc>
                <a:tc>
                  <a:txBody>
                    <a:bodyPr/>
                    <a:lstStyle/>
                    <a:p>
                      <a:pPr marL="342900" indent="-342900">
                        <a:buAutoNum type="arabicPeriod"/>
                      </a:pPr>
                      <a:r>
                        <a:rPr lang="en-US" sz="1400" dirty="0"/>
                        <a:t>Enter User ID: @@@</a:t>
                      </a:r>
                    </a:p>
                    <a:p>
                      <a:pPr marL="342900" indent="-342900">
                        <a:buAutoNum type="arabicPeriod"/>
                      </a:pPr>
                      <a:r>
                        <a:rPr lang="en-US" sz="1400" dirty="0"/>
                        <a:t>Enter Password: 123</a:t>
                      </a:r>
                    </a:p>
                    <a:p>
                      <a:pPr marL="342900" indent="-342900">
                        <a:buAutoNum type="arabicPeriod"/>
                      </a:pPr>
                      <a:r>
                        <a:rPr lang="en-US" sz="1400" dirty="0"/>
                        <a:t>Click Login</a:t>
                      </a:r>
                    </a:p>
                  </a:txBody>
                  <a:tcPr>
                    <a:solidFill>
                      <a:schemeClr val="bg1"/>
                    </a:solidFill>
                  </a:tcPr>
                </a:tc>
                <a:tc>
                  <a:txBody>
                    <a:bodyPr/>
                    <a:lstStyle/>
                    <a:p>
                      <a:pPr marL="342900" indent="-342900">
                        <a:buAutoNum type="arabicPeriod"/>
                      </a:pPr>
                      <a:r>
                        <a:rPr lang="en-US" sz="1400" dirty="0"/>
                        <a:t>Cannot assess to the system.</a:t>
                      </a:r>
                    </a:p>
                    <a:p>
                      <a:pPr marL="342900" indent="-342900">
                        <a:buAutoNum type="arabicPeriod"/>
                      </a:pPr>
                      <a:r>
                        <a:rPr lang="en-US" sz="1400" dirty="0"/>
                        <a:t>Alert “Special character cannot use on User ID” displayed successfully. </a:t>
                      </a:r>
                    </a:p>
                  </a:txBody>
                  <a:tcPr>
                    <a:solidFill>
                      <a:schemeClr val="bg1"/>
                    </a:solidFill>
                  </a:tcPr>
                </a:tc>
                <a:tc>
                  <a:txBody>
                    <a:bodyPr/>
                    <a:lstStyle/>
                    <a:p>
                      <a:pPr algn="ctr"/>
                      <a:r>
                        <a:rPr lang="en-US" sz="1400" dirty="0"/>
                        <a:t>27/09/2022</a:t>
                      </a:r>
                    </a:p>
                  </a:txBody>
                  <a:tcPr>
                    <a:solidFill>
                      <a:schemeClr val="bg1"/>
                    </a:solidFill>
                  </a:tcPr>
                </a:tc>
                <a:tc>
                  <a:txBody>
                    <a:bodyPr/>
                    <a:lstStyle/>
                    <a:p>
                      <a:pPr algn="ctr"/>
                      <a:r>
                        <a:rPr lang="en-US" sz="1400" dirty="0"/>
                        <a:t>Passed</a:t>
                      </a:r>
                    </a:p>
                  </a:txBody>
                  <a:tcPr>
                    <a:solidFill>
                      <a:schemeClr val="bg1"/>
                    </a:solidFill>
                  </a:tcPr>
                </a:tc>
                <a:extLst>
                  <a:ext uri="{0D108BD9-81ED-4DB2-BD59-A6C34878D82A}">
                    <a16:rowId xmlns:a16="http://schemas.microsoft.com/office/drawing/2014/main" val="4220274529"/>
                  </a:ext>
                </a:extLst>
              </a:tr>
            </a:tbl>
          </a:graphicData>
        </a:graphic>
      </p:graphicFrame>
      <p:graphicFrame>
        <p:nvGraphicFramePr>
          <p:cNvPr id="4" name="Table 3">
            <a:extLst>
              <a:ext uri="{FF2B5EF4-FFF2-40B4-BE49-F238E27FC236}">
                <a16:creationId xmlns:a16="http://schemas.microsoft.com/office/drawing/2014/main" id="{E52632CB-FDB2-B836-F41E-E0F9B7CC0497}"/>
              </a:ext>
            </a:extLst>
          </p:cNvPr>
          <p:cNvGraphicFramePr>
            <a:graphicFrameLocks noGrp="1"/>
          </p:cNvGraphicFramePr>
          <p:nvPr>
            <p:extLst>
              <p:ext uri="{D42A27DB-BD31-4B8C-83A1-F6EECF244321}">
                <p14:modId xmlns:p14="http://schemas.microsoft.com/office/powerpoint/2010/main" val="367260107"/>
              </p:ext>
            </p:extLst>
          </p:nvPr>
        </p:nvGraphicFramePr>
        <p:xfrm>
          <a:off x="560084" y="1024592"/>
          <a:ext cx="11071829" cy="1361196"/>
        </p:xfrm>
        <a:graphic>
          <a:graphicData uri="http://schemas.openxmlformats.org/drawingml/2006/table">
            <a:tbl>
              <a:tblPr firstRow="1" bandRow="1">
                <a:tableStyleId>{616DA210-FB5B-4158-B5E0-FEB733F419BA}</a:tableStyleId>
              </a:tblPr>
              <a:tblGrid>
                <a:gridCol w="2934130">
                  <a:extLst>
                    <a:ext uri="{9D8B030D-6E8A-4147-A177-3AD203B41FA5}">
                      <a16:colId xmlns:a16="http://schemas.microsoft.com/office/drawing/2014/main" val="984718260"/>
                    </a:ext>
                  </a:extLst>
                </a:gridCol>
                <a:gridCol w="8137699">
                  <a:extLst>
                    <a:ext uri="{9D8B030D-6E8A-4147-A177-3AD203B41FA5}">
                      <a16:colId xmlns:a16="http://schemas.microsoft.com/office/drawing/2014/main" val="2580967186"/>
                    </a:ext>
                  </a:extLst>
                </a:gridCol>
              </a:tblGrid>
              <a:tr h="453732">
                <a:tc>
                  <a:txBody>
                    <a:bodyPr/>
                    <a:lstStyle/>
                    <a:p>
                      <a:pPr algn="ctr"/>
                      <a:r>
                        <a:rPr lang="en-US" sz="1600" dirty="0"/>
                        <a:t>Test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600" b="0" dirty="0"/>
                        <a:t>Enhancement on login screen and added new field (Last Name) on Sign Up screen.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444056"/>
                  </a:ext>
                </a:extLst>
              </a:tr>
              <a:tr h="453732">
                <a:tc>
                  <a:txBody>
                    <a:bodyPr/>
                    <a:lstStyle/>
                    <a:p>
                      <a:pPr algn="ctr"/>
                      <a:r>
                        <a:rPr lang="en-US" sz="1600" b="1" dirty="0"/>
                        <a:t>Tester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600" dirty="0"/>
                        <a:t>QA – Farihah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1169575"/>
                  </a:ext>
                </a:extLst>
              </a:tr>
              <a:tr h="453732">
                <a:tc>
                  <a:txBody>
                    <a:bodyPr/>
                    <a:lstStyle/>
                    <a:p>
                      <a:pPr algn="ctr"/>
                      <a:r>
                        <a:rPr lang="en-US" sz="1600" b="1" dirty="0"/>
                        <a:t>Completion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600" dirty="0"/>
                        <a:t>29/09/2022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9385740"/>
                  </a:ext>
                </a:extLst>
              </a:tr>
            </a:tbl>
          </a:graphicData>
        </a:graphic>
      </p:graphicFrame>
    </p:spTree>
    <p:extLst>
      <p:ext uri="{BB962C8B-B14F-4D97-AF65-F5344CB8AC3E}">
        <p14:creationId xmlns:p14="http://schemas.microsoft.com/office/powerpoint/2010/main" val="11211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149909" y="3066876"/>
            <a:ext cx="3218324" cy="724247"/>
          </a:xfrm>
        </p:spPr>
        <p:txBody>
          <a:bodyPr/>
          <a:lstStyle/>
          <a:p>
            <a:r>
              <a:rPr lang="en-US" sz="5400" dirty="0"/>
              <a:t>Test Plan</a:t>
            </a:r>
            <a:endParaRPr lang="en-US" dirty="0"/>
          </a:p>
        </p:txBody>
      </p:sp>
      <p:sp>
        <p:nvSpPr>
          <p:cNvPr id="52" name="직사각형 113">
            <a:extLst>
              <a:ext uri="{FF2B5EF4-FFF2-40B4-BE49-F238E27FC236}">
                <a16:creationId xmlns:a16="http://schemas.microsoft.com/office/drawing/2014/main" id="{E9C172F0-0344-4EFE-B8E9-E58FDC2037A8}"/>
              </a:ext>
            </a:extLst>
          </p:cNvPr>
          <p:cNvSpPr>
            <a:spLocks noChangeArrowheads="1"/>
          </p:cNvSpPr>
          <p:nvPr/>
        </p:nvSpPr>
        <p:spPr bwMode="auto">
          <a:xfrm>
            <a:off x="10192230" y="2321337"/>
            <a:ext cx="866188"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2022</a:t>
            </a:r>
            <a:endParaRPr lang="ko-KR" altLang="en-US" sz="2000" dirty="0">
              <a:solidFill>
                <a:schemeClr val="bg1"/>
              </a:solidFill>
            </a:endParaRPr>
          </a:p>
        </p:txBody>
      </p:sp>
      <p:sp>
        <p:nvSpPr>
          <p:cNvPr id="59" name="직사각형 113">
            <a:extLst>
              <a:ext uri="{FF2B5EF4-FFF2-40B4-BE49-F238E27FC236}">
                <a16:creationId xmlns:a16="http://schemas.microsoft.com/office/drawing/2014/main" id="{D3EA3205-70F4-44BB-8BBC-4CA5F503DDFB}"/>
              </a:ext>
            </a:extLst>
          </p:cNvPr>
          <p:cNvSpPr>
            <a:spLocks noChangeArrowheads="1"/>
          </p:cNvSpPr>
          <p:nvPr/>
        </p:nvSpPr>
        <p:spPr bwMode="auto">
          <a:xfrm>
            <a:off x="1157574" y="2292822"/>
            <a:ext cx="866188"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dirty="0">
                <a:solidFill>
                  <a:schemeClr val="bg1"/>
                </a:solidFill>
                <a:cs typeface="Arial" charset="0"/>
              </a:rPr>
              <a:t>2015</a:t>
            </a:r>
            <a:endParaRPr lang="ko-KR" altLang="en-US" sz="2000" dirty="0">
              <a:solidFill>
                <a:schemeClr val="bg1"/>
              </a:solidFill>
            </a:endParaRPr>
          </a:p>
        </p:txBody>
      </p:sp>
      <p:cxnSp>
        <p:nvCxnSpPr>
          <p:cNvPr id="14" name="Straight Connector 13">
            <a:extLst>
              <a:ext uri="{FF2B5EF4-FFF2-40B4-BE49-F238E27FC236}">
                <a16:creationId xmlns:a16="http://schemas.microsoft.com/office/drawing/2014/main" id="{FBD29E5F-41E5-99A1-794A-F5F8A33AF5FE}"/>
              </a:ext>
            </a:extLst>
          </p:cNvPr>
          <p:cNvCxnSpPr/>
          <p:nvPr/>
        </p:nvCxnSpPr>
        <p:spPr>
          <a:xfrm>
            <a:off x="3495559" y="219920"/>
            <a:ext cx="0" cy="637765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320FDDB-5D70-5E62-33CC-E83810028B67}"/>
              </a:ext>
            </a:extLst>
          </p:cNvPr>
          <p:cNvSpPr txBox="1"/>
          <p:nvPr/>
        </p:nvSpPr>
        <p:spPr>
          <a:xfrm>
            <a:off x="4063436" y="342379"/>
            <a:ext cx="6128794" cy="369332"/>
          </a:xfrm>
          <a:prstGeom prst="rect">
            <a:avLst/>
          </a:prstGeom>
          <a:noFill/>
        </p:spPr>
        <p:txBody>
          <a:bodyPr wrap="square">
            <a:spAutoFit/>
          </a:bodyPr>
          <a:lstStyle/>
          <a:p>
            <a:r>
              <a:rPr lang="en-US" sz="1800" b="1" dirty="0"/>
              <a:t>TEST PLAN FOR ABC SYSTEM</a:t>
            </a:r>
            <a:endParaRPr lang="en-US" b="1" dirty="0"/>
          </a:p>
        </p:txBody>
      </p:sp>
      <p:sp>
        <p:nvSpPr>
          <p:cNvPr id="17" name="TextBox 16">
            <a:extLst>
              <a:ext uri="{FF2B5EF4-FFF2-40B4-BE49-F238E27FC236}">
                <a16:creationId xmlns:a16="http://schemas.microsoft.com/office/drawing/2014/main" id="{01B9CD96-2D6F-0404-5EE5-937FB438D0D5}"/>
              </a:ext>
            </a:extLst>
          </p:cNvPr>
          <p:cNvSpPr txBox="1"/>
          <p:nvPr/>
        </p:nvSpPr>
        <p:spPr>
          <a:xfrm>
            <a:off x="4063436" y="962526"/>
            <a:ext cx="2032562" cy="369332"/>
          </a:xfrm>
          <a:prstGeom prst="rect">
            <a:avLst/>
          </a:prstGeom>
          <a:noFill/>
        </p:spPr>
        <p:txBody>
          <a:bodyPr wrap="square">
            <a:spAutoFit/>
          </a:bodyPr>
          <a:lstStyle/>
          <a:p>
            <a:r>
              <a:rPr lang="en-US" dirty="0"/>
              <a:t>APPROVAL</a:t>
            </a:r>
          </a:p>
        </p:txBody>
      </p:sp>
      <p:sp>
        <p:nvSpPr>
          <p:cNvPr id="22" name="TextBox 21">
            <a:extLst>
              <a:ext uri="{FF2B5EF4-FFF2-40B4-BE49-F238E27FC236}">
                <a16:creationId xmlns:a16="http://schemas.microsoft.com/office/drawing/2014/main" id="{B19080FB-FB7B-1D22-2176-77D0C88483BC}"/>
              </a:ext>
            </a:extLst>
          </p:cNvPr>
          <p:cNvSpPr txBox="1"/>
          <p:nvPr/>
        </p:nvSpPr>
        <p:spPr>
          <a:xfrm>
            <a:off x="4063436" y="2387608"/>
            <a:ext cx="2032562" cy="369332"/>
          </a:xfrm>
          <a:prstGeom prst="rect">
            <a:avLst/>
          </a:prstGeom>
          <a:noFill/>
        </p:spPr>
        <p:txBody>
          <a:bodyPr wrap="square">
            <a:spAutoFit/>
          </a:bodyPr>
          <a:lstStyle/>
          <a:p>
            <a:r>
              <a:rPr lang="en-US" sz="1800" b="0" dirty="0"/>
              <a:t>INTRODUCTION</a:t>
            </a:r>
            <a:endParaRPr lang="en-US" dirty="0"/>
          </a:p>
        </p:txBody>
      </p:sp>
      <p:cxnSp>
        <p:nvCxnSpPr>
          <p:cNvPr id="23" name="Straight Connector 22">
            <a:extLst>
              <a:ext uri="{FF2B5EF4-FFF2-40B4-BE49-F238E27FC236}">
                <a16:creationId xmlns:a16="http://schemas.microsoft.com/office/drawing/2014/main" id="{481C6CDF-46F2-785D-EBD8-9F8D5F9A718A}"/>
              </a:ext>
            </a:extLst>
          </p:cNvPr>
          <p:cNvCxnSpPr/>
          <p:nvPr/>
        </p:nvCxnSpPr>
        <p:spPr>
          <a:xfrm>
            <a:off x="4063436" y="2919713"/>
            <a:ext cx="7673293" cy="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BED656-4097-2B60-78E9-47A97431D31D}"/>
              </a:ext>
            </a:extLst>
          </p:cNvPr>
          <p:cNvCxnSpPr/>
          <p:nvPr/>
        </p:nvCxnSpPr>
        <p:spPr>
          <a:xfrm>
            <a:off x="4063436" y="3162782"/>
            <a:ext cx="7673293"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DDA9A09-3E1F-F023-1F41-9DFDF5008258}"/>
              </a:ext>
            </a:extLst>
          </p:cNvPr>
          <p:cNvCxnSpPr/>
          <p:nvPr/>
        </p:nvCxnSpPr>
        <p:spPr>
          <a:xfrm>
            <a:off x="4063436" y="3429000"/>
            <a:ext cx="7673293"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FBE8221F-F5A4-755D-273A-CE70FB07DD26}"/>
              </a:ext>
            </a:extLst>
          </p:cNvPr>
          <p:cNvGraphicFramePr>
            <a:graphicFrameLocks noGrp="1"/>
          </p:cNvGraphicFramePr>
          <p:nvPr>
            <p:extLst>
              <p:ext uri="{D42A27DB-BD31-4B8C-83A1-F6EECF244321}">
                <p14:modId xmlns:p14="http://schemas.microsoft.com/office/powerpoint/2010/main" val="99488791"/>
              </p:ext>
            </p:extLst>
          </p:nvPr>
        </p:nvGraphicFramePr>
        <p:xfrm>
          <a:off x="4063437" y="1292300"/>
          <a:ext cx="7569108" cy="932532"/>
        </p:xfrm>
        <a:graphic>
          <a:graphicData uri="http://schemas.openxmlformats.org/drawingml/2006/table">
            <a:tbl>
              <a:tblPr firstRow="1" bandRow="1">
                <a:tableStyleId>{616DA210-FB5B-4158-B5E0-FEB733F419BA}</a:tableStyleId>
              </a:tblPr>
              <a:tblGrid>
                <a:gridCol w="2946790">
                  <a:extLst>
                    <a:ext uri="{9D8B030D-6E8A-4147-A177-3AD203B41FA5}">
                      <a16:colId xmlns:a16="http://schemas.microsoft.com/office/drawing/2014/main" val="984718260"/>
                    </a:ext>
                  </a:extLst>
                </a:gridCol>
                <a:gridCol w="3244156">
                  <a:extLst>
                    <a:ext uri="{9D8B030D-6E8A-4147-A177-3AD203B41FA5}">
                      <a16:colId xmlns:a16="http://schemas.microsoft.com/office/drawing/2014/main" val="2580967186"/>
                    </a:ext>
                  </a:extLst>
                </a:gridCol>
                <a:gridCol w="1378162">
                  <a:extLst>
                    <a:ext uri="{9D8B030D-6E8A-4147-A177-3AD203B41FA5}">
                      <a16:colId xmlns:a16="http://schemas.microsoft.com/office/drawing/2014/main" val="239364931"/>
                    </a:ext>
                  </a:extLst>
                </a:gridCol>
              </a:tblGrid>
              <a:tr h="310844">
                <a:tc>
                  <a:txBody>
                    <a:bodyPr/>
                    <a:lstStyle/>
                    <a:p>
                      <a:pPr algn="ctr"/>
                      <a:r>
                        <a:rPr lang="en-US" sz="1400" dirty="0"/>
                        <a:t>Approved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t>Signature: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444056"/>
                  </a:ext>
                </a:extLst>
              </a:tr>
              <a:tr h="310844">
                <a:tc>
                  <a:txBody>
                    <a:bodyPr/>
                    <a:lstStyle/>
                    <a:p>
                      <a:pPr algn="ct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1169575"/>
                  </a:ext>
                </a:extLst>
              </a:tr>
              <a:tr h="310844">
                <a:tc>
                  <a:txBody>
                    <a:bodyPr/>
                    <a:lstStyle/>
                    <a:p>
                      <a:pPr algn="ctr"/>
                      <a:endParaRPr lang="en-US"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9385740"/>
                  </a:ext>
                </a:extLst>
              </a:tr>
            </a:tbl>
          </a:graphicData>
        </a:graphic>
      </p:graphicFrame>
      <p:sp>
        <p:nvSpPr>
          <p:cNvPr id="30" name="TextBox 29">
            <a:extLst>
              <a:ext uri="{FF2B5EF4-FFF2-40B4-BE49-F238E27FC236}">
                <a16:creationId xmlns:a16="http://schemas.microsoft.com/office/drawing/2014/main" id="{9E179356-C810-1145-F134-B841B433EDB0}"/>
              </a:ext>
            </a:extLst>
          </p:cNvPr>
          <p:cNvSpPr txBox="1"/>
          <p:nvPr/>
        </p:nvSpPr>
        <p:spPr>
          <a:xfrm>
            <a:off x="4063436" y="3580640"/>
            <a:ext cx="2673030" cy="369332"/>
          </a:xfrm>
          <a:prstGeom prst="rect">
            <a:avLst/>
          </a:prstGeom>
          <a:noFill/>
        </p:spPr>
        <p:txBody>
          <a:bodyPr wrap="square">
            <a:spAutoFit/>
          </a:bodyPr>
          <a:lstStyle/>
          <a:p>
            <a:r>
              <a:rPr lang="en-US" dirty="0"/>
              <a:t>OBJECTIVE</a:t>
            </a:r>
          </a:p>
        </p:txBody>
      </p:sp>
      <p:cxnSp>
        <p:nvCxnSpPr>
          <p:cNvPr id="31" name="Straight Connector 30">
            <a:extLst>
              <a:ext uri="{FF2B5EF4-FFF2-40B4-BE49-F238E27FC236}">
                <a16:creationId xmlns:a16="http://schemas.microsoft.com/office/drawing/2014/main" id="{F6AD2311-AD2C-D350-2E98-2B9DACF079A6}"/>
              </a:ext>
            </a:extLst>
          </p:cNvPr>
          <p:cNvCxnSpPr/>
          <p:nvPr/>
        </p:nvCxnSpPr>
        <p:spPr>
          <a:xfrm>
            <a:off x="4063436" y="4088756"/>
            <a:ext cx="7673293"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99943EA8-8129-FC65-7A77-91E763112D92}"/>
              </a:ext>
            </a:extLst>
          </p:cNvPr>
          <p:cNvCxnSpPr/>
          <p:nvPr/>
        </p:nvCxnSpPr>
        <p:spPr>
          <a:xfrm>
            <a:off x="4063436" y="4331825"/>
            <a:ext cx="7673293" cy="0"/>
          </a:xfrm>
          <a:prstGeom prst="line">
            <a:avLst/>
          </a:prstGeom>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1579F357-3B9B-367B-5276-DD7CFA84EBAA}"/>
              </a:ext>
            </a:extLst>
          </p:cNvPr>
          <p:cNvSpPr txBox="1"/>
          <p:nvPr/>
        </p:nvSpPr>
        <p:spPr>
          <a:xfrm>
            <a:off x="3949618" y="4575957"/>
            <a:ext cx="2673027" cy="369332"/>
          </a:xfrm>
          <a:prstGeom prst="rect">
            <a:avLst/>
          </a:prstGeom>
          <a:noFill/>
        </p:spPr>
        <p:txBody>
          <a:bodyPr wrap="square">
            <a:spAutoFit/>
          </a:bodyPr>
          <a:lstStyle/>
          <a:p>
            <a:r>
              <a:rPr lang="en-US" dirty="0"/>
              <a:t>CHANGE HISTORY</a:t>
            </a:r>
          </a:p>
        </p:txBody>
      </p:sp>
      <p:graphicFrame>
        <p:nvGraphicFramePr>
          <p:cNvPr id="66" name="Table 65">
            <a:extLst>
              <a:ext uri="{FF2B5EF4-FFF2-40B4-BE49-F238E27FC236}">
                <a16:creationId xmlns:a16="http://schemas.microsoft.com/office/drawing/2014/main" id="{374950BD-F695-8A6C-3044-5ED8D99A1596}"/>
              </a:ext>
            </a:extLst>
          </p:cNvPr>
          <p:cNvGraphicFramePr>
            <a:graphicFrameLocks noGrp="1"/>
          </p:cNvGraphicFramePr>
          <p:nvPr>
            <p:extLst>
              <p:ext uri="{D42A27DB-BD31-4B8C-83A1-F6EECF244321}">
                <p14:modId xmlns:p14="http://schemas.microsoft.com/office/powerpoint/2010/main" val="515271699"/>
              </p:ext>
            </p:extLst>
          </p:nvPr>
        </p:nvGraphicFramePr>
        <p:xfrm>
          <a:off x="3949620" y="4905731"/>
          <a:ext cx="7569107" cy="1139848"/>
        </p:xfrm>
        <a:graphic>
          <a:graphicData uri="http://schemas.openxmlformats.org/drawingml/2006/table">
            <a:tbl>
              <a:tblPr firstRow="1" bandRow="1">
                <a:tableStyleId>{616DA210-FB5B-4158-B5E0-FEB733F419BA}</a:tableStyleId>
              </a:tblPr>
              <a:tblGrid>
                <a:gridCol w="923322">
                  <a:extLst>
                    <a:ext uri="{9D8B030D-6E8A-4147-A177-3AD203B41FA5}">
                      <a16:colId xmlns:a16="http://schemas.microsoft.com/office/drawing/2014/main" val="984718260"/>
                    </a:ext>
                  </a:extLst>
                </a:gridCol>
                <a:gridCol w="844952">
                  <a:extLst>
                    <a:ext uri="{9D8B030D-6E8A-4147-A177-3AD203B41FA5}">
                      <a16:colId xmlns:a16="http://schemas.microsoft.com/office/drawing/2014/main" val="2580967186"/>
                    </a:ext>
                  </a:extLst>
                </a:gridCol>
                <a:gridCol w="1309077">
                  <a:extLst>
                    <a:ext uri="{9D8B030D-6E8A-4147-A177-3AD203B41FA5}">
                      <a16:colId xmlns:a16="http://schemas.microsoft.com/office/drawing/2014/main" val="239364931"/>
                    </a:ext>
                  </a:extLst>
                </a:gridCol>
                <a:gridCol w="1497252">
                  <a:extLst>
                    <a:ext uri="{9D8B030D-6E8A-4147-A177-3AD203B41FA5}">
                      <a16:colId xmlns:a16="http://schemas.microsoft.com/office/drawing/2014/main" val="21485976"/>
                    </a:ext>
                  </a:extLst>
                </a:gridCol>
                <a:gridCol w="1497252">
                  <a:extLst>
                    <a:ext uri="{9D8B030D-6E8A-4147-A177-3AD203B41FA5}">
                      <a16:colId xmlns:a16="http://schemas.microsoft.com/office/drawing/2014/main" val="1324720050"/>
                    </a:ext>
                  </a:extLst>
                </a:gridCol>
                <a:gridCol w="1497252">
                  <a:extLst>
                    <a:ext uri="{9D8B030D-6E8A-4147-A177-3AD203B41FA5}">
                      <a16:colId xmlns:a16="http://schemas.microsoft.com/office/drawing/2014/main" val="4036332731"/>
                    </a:ext>
                  </a:extLst>
                </a:gridCol>
              </a:tblGrid>
              <a:tr h="310844">
                <a:tc>
                  <a:txBody>
                    <a:bodyPr/>
                    <a:lstStyle/>
                    <a:p>
                      <a:pPr algn="ctr"/>
                      <a:r>
                        <a:rPr lang="en-US" sz="1400" dirty="0"/>
                        <a:t>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t>Reviewed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t>Approve 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t>Comments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1" dirty="0"/>
                        <a:t>Approve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444056"/>
                  </a:ext>
                </a:extLst>
              </a:tr>
              <a:tr h="310844">
                <a:tc>
                  <a:txBody>
                    <a:bodyPr/>
                    <a:lstStyle/>
                    <a:p>
                      <a:pPr algn="ctr"/>
                      <a:r>
                        <a:rPr lang="en-US" sz="1400" b="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a:t>Ali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a:t>Farihah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a:t>Manager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a:t>Version 1.0 has developed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b="0" dirty="0"/>
                        <a:t>27/09/2022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1169575"/>
                  </a:ext>
                </a:extLst>
              </a:tr>
              <a:tr h="310844">
                <a:tc>
                  <a:txBody>
                    <a:bodyPr/>
                    <a:lstStyle/>
                    <a:p>
                      <a:pPr algn="ct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69385740"/>
                  </a:ext>
                </a:extLst>
              </a:tr>
            </a:tbl>
          </a:graphicData>
        </a:graphic>
      </p:graphicFrame>
      <p:sp>
        <p:nvSpPr>
          <p:cNvPr id="68" name="TextBox 67">
            <a:extLst>
              <a:ext uri="{FF2B5EF4-FFF2-40B4-BE49-F238E27FC236}">
                <a16:creationId xmlns:a16="http://schemas.microsoft.com/office/drawing/2014/main" id="{A3A1E5CB-37B9-43F9-EB97-98FB352C3A16}"/>
              </a:ext>
            </a:extLst>
          </p:cNvPr>
          <p:cNvSpPr txBox="1"/>
          <p:nvPr/>
        </p:nvSpPr>
        <p:spPr>
          <a:xfrm>
            <a:off x="4020271" y="3809223"/>
            <a:ext cx="7673289" cy="584775"/>
          </a:xfrm>
          <a:prstGeom prst="rect">
            <a:avLst/>
          </a:prstGeom>
          <a:noFill/>
        </p:spPr>
        <p:txBody>
          <a:bodyPr wrap="square">
            <a:spAutoFit/>
          </a:bodyPr>
          <a:lstStyle/>
          <a:p>
            <a:pPr marL="285750" indent="-285750">
              <a:buFontTx/>
              <a:buChar char="-"/>
            </a:pPr>
            <a:r>
              <a:rPr lang="en-US" sz="1600" dirty="0"/>
              <a:t>All screen can function successfully</a:t>
            </a:r>
          </a:p>
          <a:p>
            <a:pPr marL="285750" indent="-285750">
              <a:buFontTx/>
              <a:buChar char="-"/>
            </a:pPr>
            <a:r>
              <a:rPr lang="en-US" sz="1600" dirty="0"/>
              <a:t>User record is synchronized with table UT0120.</a:t>
            </a:r>
          </a:p>
        </p:txBody>
      </p:sp>
      <p:sp>
        <p:nvSpPr>
          <p:cNvPr id="69" name="TextBox 68">
            <a:extLst>
              <a:ext uri="{FF2B5EF4-FFF2-40B4-BE49-F238E27FC236}">
                <a16:creationId xmlns:a16="http://schemas.microsoft.com/office/drawing/2014/main" id="{C78B6FDB-50A3-8FD8-645D-8A6405C21E2F}"/>
              </a:ext>
            </a:extLst>
          </p:cNvPr>
          <p:cNvSpPr txBox="1"/>
          <p:nvPr/>
        </p:nvSpPr>
        <p:spPr>
          <a:xfrm>
            <a:off x="4011346" y="2655627"/>
            <a:ext cx="7673289" cy="584775"/>
          </a:xfrm>
          <a:prstGeom prst="rect">
            <a:avLst/>
          </a:prstGeom>
          <a:noFill/>
        </p:spPr>
        <p:txBody>
          <a:bodyPr wrap="square">
            <a:spAutoFit/>
          </a:bodyPr>
          <a:lstStyle/>
          <a:p>
            <a:r>
              <a:rPr lang="en-US" sz="1600" dirty="0"/>
              <a:t>ABC System is a registered system that developed for </a:t>
            </a:r>
            <a:r>
              <a:rPr lang="en-US" sz="1600" dirty="0" err="1"/>
              <a:t>Megah</a:t>
            </a:r>
            <a:r>
              <a:rPr lang="en-US" sz="1600" dirty="0"/>
              <a:t> Holding Sdn </a:t>
            </a:r>
            <a:r>
              <a:rPr lang="en-US" sz="1600" dirty="0" err="1"/>
              <a:t>Bhd</a:t>
            </a:r>
            <a:r>
              <a:rPr lang="en-US" sz="1600" dirty="0"/>
              <a:t> which store their clients information.</a:t>
            </a:r>
          </a:p>
        </p:txBody>
      </p:sp>
      <p:sp>
        <p:nvSpPr>
          <p:cNvPr id="70" name="TextBox 69">
            <a:extLst>
              <a:ext uri="{FF2B5EF4-FFF2-40B4-BE49-F238E27FC236}">
                <a16:creationId xmlns:a16="http://schemas.microsoft.com/office/drawing/2014/main" id="{3E7B8819-A543-56EE-7FDC-8B02C716A716}"/>
              </a:ext>
            </a:extLst>
          </p:cNvPr>
          <p:cNvSpPr txBox="1"/>
          <p:nvPr/>
        </p:nvSpPr>
        <p:spPr>
          <a:xfrm>
            <a:off x="3897528" y="6223233"/>
            <a:ext cx="7673289" cy="307777"/>
          </a:xfrm>
          <a:prstGeom prst="rect">
            <a:avLst/>
          </a:prstGeom>
          <a:noFill/>
        </p:spPr>
        <p:txBody>
          <a:bodyPr wrap="square">
            <a:spAutoFit/>
          </a:bodyPr>
          <a:lstStyle/>
          <a:p>
            <a:r>
              <a:rPr lang="en-US" sz="1400" i="1" dirty="0">
                <a:solidFill>
                  <a:srgbClr val="FF0000"/>
                </a:solidFill>
              </a:rPr>
              <a:t>**Can added other section like cost, schedule, etc.</a:t>
            </a:r>
          </a:p>
        </p:txBody>
      </p:sp>
    </p:spTree>
    <p:extLst>
      <p:ext uri="{BB962C8B-B14F-4D97-AF65-F5344CB8AC3E}">
        <p14:creationId xmlns:p14="http://schemas.microsoft.com/office/powerpoint/2010/main" val="197969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5400" dirty="0"/>
              <a:t>QA Testing Life Cycle</a:t>
            </a:r>
            <a:endParaRPr lang="en-US" dirty="0"/>
          </a:p>
        </p:txBody>
      </p:sp>
      <p:sp>
        <p:nvSpPr>
          <p:cNvPr id="3" name="Freeform: Shape 1">
            <a:extLst>
              <a:ext uri="{FF2B5EF4-FFF2-40B4-BE49-F238E27FC236}">
                <a16:creationId xmlns:a16="http://schemas.microsoft.com/office/drawing/2014/main" id="{822DE3C1-6434-4136-83FC-C9BE8BD59ADD}"/>
              </a:ext>
            </a:extLst>
          </p:cNvPr>
          <p:cNvSpPr/>
          <p:nvPr/>
        </p:nvSpPr>
        <p:spPr>
          <a:xfrm rot="19800000">
            <a:off x="8766995" y="3902262"/>
            <a:ext cx="1959696" cy="1728495"/>
          </a:xfrm>
          <a:custGeom>
            <a:avLst/>
            <a:gdLst>
              <a:gd name="connsiteX0" fmla="*/ 764548 w 1695450"/>
              <a:gd name="connsiteY0" fmla="*/ 49292 h 1495425"/>
              <a:gd name="connsiteX1" fmla="*/ 13026 w 1695450"/>
              <a:gd name="connsiteY1" fmla="*/ 1350407 h 1495425"/>
              <a:gd name="connsiteX2" fmla="*/ 97798 w 1695450"/>
              <a:gd name="connsiteY2" fmla="*/ 1497092 h 1495425"/>
              <a:gd name="connsiteX3" fmla="*/ 1599891 w 1695450"/>
              <a:gd name="connsiteY3" fmla="*/ 1497092 h 1495425"/>
              <a:gd name="connsiteX4" fmla="*/ 1684664 w 1695450"/>
              <a:gd name="connsiteY4" fmla="*/ 1350407 h 1495425"/>
              <a:gd name="connsiteX5" fmla="*/ 933141 w 1695450"/>
              <a:gd name="connsiteY5" fmla="*/ 49292 h 1495425"/>
              <a:gd name="connsiteX6" fmla="*/ 764548 w 1695450"/>
              <a:gd name="connsiteY6" fmla="*/ 49292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5450" h="1495425">
                <a:moveTo>
                  <a:pt x="764548" y="49292"/>
                </a:moveTo>
                <a:lnTo>
                  <a:pt x="13026" y="1350407"/>
                </a:lnTo>
                <a:cubicBezTo>
                  <a:pt x="-24122" y="1415177"/>
                  <a:pt x="22551" y="1497092"/>
                  <a:pt x="97798" y="1497092"/>
                </a:cubicBezTo>
                <a:lnTo>
                  <a:pt x="1599891" y="1497092"/>
                </a:lnTo>
                <a:cubicBezTo>
                  <a:pt x="1675139" y="1497092"/>
                  <a:pt x="1721811" y="1416130"/>
                  <a:pt x="1684664" y="1350407"/>
                </a:cubicBezTo>
                <a:lnTo>
                  <a:pt x="933141" y="49292"/>
                </a:lnTo>
                <a:cubicBezTo>
                  <a:pt x="895993" y="-16431"/>
                  <a:pt x="802648" y="-16431"/>
                  <a:pt x="764548" y="49292"/>
                </a:cubicBezTo>
                <a:close/>
              </a:path>
            </a:pathLst>
          </a:custGeom>
          <a:solidFill>
            <a:schemeClr val="accent4"/>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4" name="Freeform: Shape 2">
            <a:extLst>
              <a:ext uri="{FF2B5EF4-FFF2-40B4-BE49-F238E27FC236}">
                <a16:creationId xmlns:a16="http://schemas.microsoft.com/office/drawing/2014/main" id="{628D14D6-1E7E-471C-BDFB-61748B2942E3}"/>
              </a:ext>
            </a:extLst>
          </p:cNvPr>
          <p:cNvSpPr/>
          <p:nvPr/>
        </p:nvSpPr>
        <p:spPr>
          <a:xfrm rot="19800000">
            <a:off x="7666559" y="4380915"/>
            <a:ext cx="1959696" cy="1728495"/>
          </a:xfrm>
          <a:custGeom>
            <a:avLst/>
            <a:gdLst>
              <a:gd name="connsiteX0" fmla="*/ 1599891 w 1695450"/>
              <a:gd name="connsiteY0" fmla="*/ 0 h 1495425"/>
              <a:gd name="connsiteX1" fmla="*/ 97798 w 1695450"/>
              <a:gd name="connsiteY1" fmla="*/ 0 h 1495425"/>
              <a:gd name="connsiteX2" fmla="*/ 13026 w 1695450"/>
              <a:gd name="connsiteY2" fmla="*/ 146685 h 1495425"/>
              <a:gd name="connsiteX3" fmla="*/ 764548 w 1695450"/>
              <a:gd name="connsiteY3" fmla="*/ 1447800 h 1495425"/>
              <a:gd name="connsiteX4" fmla="*/ 933141 w 1695450"/>
              <a:gd name="connsiteY4" fmla="*/ 1447800 h 1495425"/>
              <a:gd name="connsiteX5" fmla="*/ 1684663 w 1695450"/>
              <a:gd name="connsiteY5" fmla="*/ 146685 h 1495425"/>
              <a:gd name="connsiteX6" fmla="*/ 1599891 w 1695450"/>
              <a:gd name="connsiteY6" fmla="*/ 0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5450" h="1495425">
                <a:moveTo>
                  <a:pt x="1599891" y="0"/>
                </a:moveTo>
                <a:lnTo>
                  <a:pt x="97798" y="0"/>
                </a:lnTo>
                <a:cubicBezTo>
                  <a:pt x="22551" y="0"/>
                  <a:pt x="-24122" y="80963"/>
                  <a:pt x="13026" y="146685"/>
                </a:cubicBezTo>
                <a:lnTo>
                  <a:pt x="764548" y="1447800"/>
                </a:lnTo>
                <a:cubicBezTo>
                  <a:pt x="801696" y="1512570"/>
                  <a:pt x="895993" y="1512570"/>
                  <a:pt x="933141" y="1447800"/>
                </a:cubicBezTo>
                <a:lnTo>
                  <a:pt x="1684663" y="146685"/>
                </a:lnTo>
                <a:cubicBezTo>
                  <a:pt x="1721811" y="80963"/>
                  <a:pt x="1675138" y="0"/>
                  <a:pt x="1599891" y="0"/>
                </a:cubicBezTo>
                <a:close/>
              </a:path>
            </a:pathLst>
          </a:custGeom>
          <a:solidFill>
            <a:schemeClr val="accent1"/>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5" name="Freeform: Shape 3">
            <a:extLst>
              <a:ext uri="{FF2B5EF4-FFF2-40B4-BE49-F238E27FC236}">
                <a16:creationId xmlns:a16="http://schemas.microsoft.com/office/drawing/2014/main" id="{545AE2FE-CD83-443D-9798-DED9866B21C4}"/>
              </a:ext>
            </a:extLst>
          </p:cNvPr>
          <p:cNvSpPr/>
          <p:nvPr/>
        </p:nvSpPr>
        <p:spPr>
          <a:xfrm rot="19800000">
            <a:off x="6757723" y="2806764"/>
            <a:ext cx="1959696" cy="1728495"/>
          </a:xfrm>
          <a:custGeom>
            <a:avLst/>
            <a:gdLst>
              <a:gd name="connsiteX0" fmla="*/ 1684663 w 1695450"/>
              <a:gd name="connsiteY0" fmla="*/ 1349693 h 1495425"/>
              <a:gd name="connsiteX1" fmla="*/ 933141 w 1695450"/>
              <a:gd name="connsiteY1" fmla="*/ 48577 h 1495425"/>
              <a:gd name="connsiteX2" fmla="*/ 764548 w 1695450"/>
              <a:gd name="connsiteY2" fmla="*/ 48577 h 1495425"/>
              <a:gd name="connsiteX3" fmla="*/ 13026 w 1695450"/>
              <a:gd name="connsiteY3" fmla="*/ 1349693 h 1495425"/>
              <a:gd name="connsiteX4" fmla="*/ 97798 w 1695450"/>
              <a:gd name="connsiteY4" fmla="*/ 1496378 h 1495425"/>
              <a:gd name="connsiteX5" fmla="*/ 1599891 w 1695450"/>
              <a:gd name="connsiteY5" fmla="*/ 1496378 h 1495425"/>
              <a:gd name="connsiteX6" fmla="*/ 1684663 w 1695450"/>
              <a:gd name="connsiteY6" fmla="*/ 1349693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5450" h="1495425">
                <a:moveTo>
                  <a:pt x="1684663" y="1349693"/>
                </a:moveTo>
                <a:lnTo>
                  <a:pt x="933141" y="48577"/>
                </a:lnTo>
                <a:cubicBezTo>
                  <a:pt x="895993" y="-16192"/>
                  <a:pt x="801696" y="-16192"/>
                  <a:pt x="764548" y="48577"/>
                </a:cubicBezTo>
                <a:lnTo>
                  <a:pt x="13026" y="1349693"/>
                </a:lnTo>
                <a:cubicBezTo>
                  <a:pt x="-24122" y="1414463"/>
                  <a:pt x="22551" y="1496378"/>
                  <a:pt x="97798" y="1496378"/>
                </a:cubicBezTo>
                <a:lnTo>
                  <a:pt x="1599891" y="1496378"/>
                </a:lnTo>
                <a:cubicBezTo>
                  <a:pt x="1675138" y="1496378"/>
                  <a:pt x="1721811" y="1414463"/>
                  <a:pt x="1684663" y="1349693"/>
                </a:cubicBezTo>
                <a:close/>
              </a:path>
            </a:pathLst>
          </a:custGeom>
          <a:solidFill>
            <a:schemeClr val="accent2"/>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6" name="Freeform: Shape 4">
            <a:extLst>
              <a:ext uri="{FF2B5EF4-FFF2-40B4-BE49-F238E27FC236}">
                <a16:creationId xmlns:a16="http://schemas.microsoft.com/office/drawing/2014/main" id="{3A81BBEB-F54E-42B5-8FCC-D1C381C229E3}"/>
              </a:ext>
            </a:extLst>
          </p:cNvPr>
          <p:cNvSpPr/>
          <p:nvPr/>
        </p:nvSpPr>
        <p:spPr>
          <a:xfrm rot="19800000">
            <a:off x="7712696" y="2076162"/>
            <a:ext cx="1959696" cy="1728495"/>
          </a:xfrm>
          <a:custGeom>
            <a:avLst/>
            <a:gdLst>
              <a:gd name="connsiteX0" fmla="*/ 933141 w 1695450"/>
              <a:gd name="connsiteY0" fmla="*/ 1447800 h 1495425"/>
              <a:gd name="connsiteX1" fmla="*/ 1684664 w 1695450"/>
              <a:gd name="connsiteY1" fmla="*/ 146685 h 1495425"/>
              <a:gd name="connsiteX2" fmla="*/ 1599891 w 1695450"/>
              <a:gd name="connsiteY2" fmla="*/ 0 h 1495425"/>
              <a:gd name="connsiteX3" fmla="*/ 97798 w 1695450"/>
              <a:gd name="connsiteY3" fmla="*/ 0 h 1495425"/>
              <a:gd name="connsiteX4" fmla="*/ 13026 w 1695450"/>
              <a:gd name="connsiteY4" fmla="*/ 146685 h 1495425"/>
              <a:gd name="connsiteX5" fmla="*/ 764549 w 1695450"/>
              <a:gd name="connsiteY5" fmla="*/ 1447800 h 1495425"/>
              <a:gd name="connsiteX6" fmla="*/ 933141 w 1695450"/>
              <a:gd name="connsiteY6" fmla="*/ 1447800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5450" h="1495425">
                <a:moveTo>
                  <a:pt x="933141" y="1447800"/>
                </a:moveTo>
                <a:lnTo>
                  <a:pt x="1684664" y="146685"/>
                </a:lnTo>
                <a:cubicBezTo>
                  <a:pt x="1721811" y="81915"/>
                  <a:pt x="1675139" y="0"/>
                  <a:pt x="1599891" y="0"/>
                </a:cubicBezTo>
                <a:lnTo>
                  <a:pt x="97798" y="0"/>
                </a:lnTo>
                <a:cubicBezTo>
                  <a:pt x="22551" y="0"/>
                  <a:pt x="-24122" y="80963"/>
                  <a:pt x="13026" y="146685"/>
                </a:cubicBezTo>
                <a:lnTo>
                  <a:pt x="764549" y="1447800"/>
                </a:lnTo>
                <a:cubicBezTo>
                  <a:pt x="801696" y="1512570"/>
                  <a:pt x="895993" y="1512570"/>
                  <a:pt x="933141" y="1447800"/>
                </a:cubicBezTo>
                <a:close/>
              </a:path>
            </a:pathLst>
          </a:custGeom>
          <a:solidFill>
            <a:schemeClr val="accent4"/>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7" name="Freeform: Shape 5">
            <a:extLst>
              <a:ext uri="{FF2B5EF4-FFF2-40B4-BE49-F238E27FC236}">
                <a16:creationId xmlns:a16="http://schemas.microsoft.com/office/drawing/2014/main" id="{CDA9E46F-18FA-4082-94EB-4838C0494D6D}"/>
              </a:ext>
            </a:extLst>
          </p:cNvPr>
          <p:cNvSpPr/>
          <p:nvPr/>
        </p:nvSpPr>
        <p:spPr>
          <a:xfrm rot="19800000">
            <a:off x="8789531" y="1633699"/>
            <a:ext cx="1959696" cy="1728495"/>
          </a:xfrm>
          <a:custGeom>
            <a:avLst/>
            <a:gdLst>
              <a:gd name="connsiteX0" fmla="*/ 97798 w 1695450"/>
              <a:gd name="connsiteY0" fmla="*/ 1496378 h 1495425"/>
              <a:gd name="connsiteX1" fmla="*/ 1599891 w 1695450"/>
              <a:gd name="connsiteY1" fmla="*/ 1496378 h 1495425"/>
              <a:gd name="connsiteX2" fmla="*/ 1684663 w 1695450"/>
              <a:gd name="connsiteY2" fmla="*/ 1349693 h 1495425"/>
              <a:gd name="connsiteX3" fmla="*/ 933141 w 1695450"/>
              <a:gd name="connsiteY3" fmla="*/ 48578 h 1495425"/>
              <a:gd name="connsiteX4" fmla="*/ 764548 w 1695450"/>
              <a:gd name="connsiteY4" fmla="*/ 48578 h 1495425"/>
              <a:gd name="connsiteX5" fmla="*/ 13026 w 1695450"/>
              <a:gd name="connsiteY5" fmla="*/ 1349693 h 1495425"/>
              <a:gd name="connsiteX6" fmla="*/ 97798 w 1695450"/>
              <a:gd name="connsiteY6" fmla="*/ 1496378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5450" h="1495425">
                <a:moveTo>
                  <a:pt x="97798" y="1496378"/>
                </a:moveTo>
                <a:lnTo>
                  <a:pt x="1599891" y="1496378"/>
                </a:lnTo>
                <a:cubicBezTo>
                  <a:pt x="1675138" y="1496378"/>
                  <a:pt x="1721811" y="1415415"/>
                  <a:pt x="1684663" y="1349693"/>
                </a:cubicBezTo>
                <a:lnTo>
                  <a:pt x="933141" y="48578"/>
                </a:lnTo>
                <a:cubicBezTo>
                  <a:pt x="895994" y="-16193"/>
                  <a:pt x="801696" y="-16193"/>
                  <a:pt x="764548" y="48578"/>
                </a:cubicBezTo>
                <a:lnTo>
                  <a:pt x="13026" y="1349693"/>
                </a:lnTo>
                <a:cubicBezTo>
                  <a:pt x="-24122" y="1414463"/>
                  <a:pt x="22551" y="1496378"/>
                  <a:pt x="97798" y="1496378"/>
                </a:cubicBezTo>
                <a:close/>
              </a:path>
            </a:pathLst>
          </a:custGeom>
          <a:solidFill>
            <a:schemeClr val="accent1"/>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8" name="Freeform: Shape 6">
            <a:extLst>
              <a:ext uri="{FF2B5EF4-FFF2-40B4-BE49-F238E27FC236}">
                <a16:creationId xmlns:a16="http://schemas.microsoft.com/office/drawing/2014/main" id="{4EFBC573-7BE9-4E05-9887-D2227B3F3085}"/>
              </a:ext>
            </a:extLst>
          </p:cNvPr>
          <p:cNvSpPr/>
          <p:nvPr/>
        </p:nvSpPr>
        <p:spPr>
          <a:xfrm rot="19800000">
            <a:off x="9698367" y="3207850"/>
            <a:ext cx="1959696" cy="1728495"/>
          </a:xfrm>
          <a:custGeom>
            <a:avLst/>
            <a:gdLst>
              <a:gd name="connsiteX0" fmla="*/ 13026 w 1695450"/>
              <a:gd name="connsiteY0" fmla="*/ 146685 h 1495425"/>
              <a:gd name="connsiteX1" fmla="*/ 764548 w 1695450"/>
              <a:gd name="connsiteY1" fmla="*/ 1447800 h 1495425"/>
              <a:gd name="connsiteX2" fmla="*/ 933141 w 1695450"/>
              <a:gd name="connsiteY2" fmla="*/ 1447800 h 1495425"/>
              <a:gd name="connsiteX3" fmla="*/ 1684664 w 1695450"/>
              <a:gd name="connsiteY3" fmla="*/ 146685 h 1495425"/>
              <a:gd name="connsiteX4" fmla="*/ 1599891 w 1695450"/>
              <a:gd name="connsiteY4" fmla="*/ 0 h 1495425"/>
              <a:gd name="connsiteX5" fmla="*/ 97798 w 1695450"/>
              <a:gd name="connsiteY5" fmla="*/ 0 h 1495425"/>
              <a:gd name="connsiteX6" fmla="*/ 13026 w 1695450"/>
              <a:gd name="connsiteY6" fmla="*/ 146685 h 149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5450" h="1495425">
                <a:moveTo>
                  <a:pt x="13026" y="146685"/>
                </a:moveTo>
                <a:lnTo>
                  <a:pt x="764548" y="1447800"/>
                </a:lnTo>
                <a:cubicBezTo>
                  <a:pt x="801696" y="1512570"/>
                  <a:pt x="895993" y="1512570"/>
                  <a:pt x="933141" y="1447800"/>
                </a:cubicBezTo>
                <a:lnTo>
                  <a:pt x="1684664" y="146685"/>
                </a:lnTo>
                <a:cubicBezTo>
                  <a:pt x="1721811" y="81915"/>
                  <a:pt x="1675139" y="0"/>
                  <a:pt x="1599891" y="0"/>
                </a:cubicBezTo>
                <a:lnTo>
                  <a:pt x="97798" y="0"/>
                </a:lnTo>
                <a:cubicBezTo>
                  <a:pt x="22551" y="953"/>
                  <a:pt x="-24122" y="81915"/>
                  <a:pt x="13026" y="146685"/>
                </a:cubicBezTo>
                <a:close/>
              </a:path>
            </a:pathLst>
          </a:custGeom>
          <a:solidFill>
            <a:schemeClr val="accent2"/>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a:p>
        </p:txBody>
      </p:sp>
      <p:sp>
        <p:nvSpPr>
          <p:cNvPr id="9" name="Oval 7">
            <a:extLst>
              <a:ext uri="{FF2B5EF4-FFF2-40B4-BE49-F238E27FC236}">
                <a16:creationId xmlns:a16="http://schemas.microsoft.com/office/drawing/2014/main" id="{03163BC2-EFA8-4719-B4F4-B39A45121C9F}"/>
              </a:ext>
            </a:extLst>
          </p:cNvPr>
          <p:cNvSpPr/>
          <p:nvPr/>
        </p:nvSpPr>
        <p:spPr>
          <a:xfrm>
            <a:off x="8336284" y="2996369"/>
            <a:ext cx="1733448" cy="173344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8">
            <a:extLst>
              <a:ext uri="{FF2B5EF4-FFF2-40B4-BE49-F238E27FC236}">
                <a16:creationId xmlns:a16="http://schemas.microsoft.com/office/drawing/2014/main" id="{79EA3A2C-A374-4D28-8013-52E6C81082EE}"/>
              </a:ext>
            </a:extLst>
          </p:cNvPr>
          <p:cNvGrpSpPr/>
          <p:nvPr/>
        </p:nvGrpSpPr>
        <p:grpSpPr>
          <a:xfrm>
            <a:off x="1298361" y="1944546"/>
            <a:ext cx="2313874" cy="1227512"/>
            <a:chOff x="2113657" y="4283314"/>
            <a:chExt cx="3647460" cy="1227512"/>
          </a:xfrm>
        </p:grpSpPr>
        <p:sp>
          <p:nvSpPr>
            <p:cNvPr id="11" name="TextBox 10">
              <a:extLst>
                <a:ext uri="{FF2B5EF4-FFF2-40B4-BE49-F238E27FC236}">
                  <a16:creationId xmlns:a16="http://schemas.microsoft.com/office/drawing/2014/main" id="{BCA4A4D1-FBF9-4C69-B53B-A85994AF69EF}"/>
                </a:ext>
              </a:extLst>
            </p:cNvPr>
            <p:cNvSpPr txBox="1"/>
            <p:nvPr/>
          </p:nvSpPr>
          <p:spPr>
            <a:xfrm>
              <a:off x="2113657" y="4495163"/>
              <a:ext cx="3647455" cy="1015663"/>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On this phase, QA need to collect the requirement of the testing in detail from discussion with development team or project manager.  </a:t>
              </a:r>
            </a:p>
          </p:txBody>
        </p:sp>
        <p:sp>
          <p:nvSpPr>
            <p:cNvPr id="12" name="TextBox 11">
              <a:extLst>
                <a:ext uri="{FF2B5EF4-FFF2-40B4-BE49-F238E27FC236}">
                  <a16:creationId xmlns:a16="http://schemas.microsoft.com/office/drawing/2014/main" id="{3916E265-F69B-4A18-B5EC-70D8BD21AB4A}"/>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Requirement Analysis</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3" name="Group 11">
            <a:extLst>
              <a:ext uri="{FF2B5EF4-FFF2-40B4-BE49-F238E27FC236}">
                <a16:creationId xmlns:a16="http://schemas.microsoft.com/office/drawing/2014/main" id="{A22C9E36-A74C-443A-AC28-112021C96528}"/>
              </a:ext>
            </a:extLst>
          </p:cNvPr>
          <p:cNvGrpSpPr/>
          <p:nvPr/>
        </p:nvGrpSpPr>
        <p:grpSpPr>
          <a:xfrm>
            <a:off x="4349788" y="1944546"/>
            <a:ext cx="2313874" cy="858180"/>
            <a:chOff x="2113657" y="4283314"/>
            <a:chExt cx="3647460" cy="858180"/>
          </a:xfrm>
        </p:grpSpPr>
        <p:sp>
          <p:nvSpPr>
            <p:cNvPr id="14" name="TextBox 13">
              <a:extLst>
                <a:ext uri="{FF2B5EF4-FFF2-40B4-BE49-F238E27FC236}">
                  <a16:creationId xmlns:a16="http://schemas.microsoft.com/office/drawing/2014/main" id="{19C75DDB-D347-4479-B8C2-03CC8E63CE2B}"/>
                </a:ext>
              </a:extLst>
            </p:cNvPr>
            <p:cNvSpPr txBox="1"/>
            <p:nvPr/>
          </p:nvSpPr>
          <p:spPr>
            <a:xfrm>
              <a:off x="2113657" y="4495163"/>
              <a:ext cx="3647455" cy="646331"/>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QA need to prepare the hardware or tools that need to use for testing.</a:t>
              </a:r>
            </a:p>
          </p:txBody>
        </p:sp>
        <p:sp>
          <p:nvSpPr>
            <p:cNvPr id="15" name="TextBox 14">
              <a:extLst>
                <a:ext uri="{FF2B5EF4-FFF2-40B4-BE49-F238E27FC236}">
                  <a16:creationId xmlns:a16="http://schemas.microsoft.com/office/drawing/2014/main" id="{EEDA8D16-C4B4-4A26-86C8-391F40D05663}"/>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Test Environment Setup</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6" name="Group 14">
            <a:extLst>
              <a:ext uri="{FF2B5EF4-FFF2-40B4-BE49-F238E27FC236}">
                <a16:creationId xmlns:a16="http://schemas.microsoft.com/office/drawing/2014/main" id="{41D6E8E2-812A-487C-B401-62F6A6633958}"/>
              </a:ext>
            </a:extLst>
          </p:cNvPr>
          <p:cNvGrpSpPr/>
          <p:nvPr/>
        </p:nvGrpSpPr>
        <p:grpSpPr>
          <a:xfrm>
            <a:off x="1298361" y="3434003"/>
            <a:ext cx="2313874" cy="1227512"/>
            <a:chOff x="2113657" y="4283314"/>
            <a:chExt cx="3647460" cy="1227512"/>
          </a:xfrm>
        </p:grpSpPr>
        <p:sp>
          <p:nvSpPr>
            <p:cNvPr id="17" name="TextBox 16">
              <a:extLst>
                <a:ext uri="{FF2B5EF4-FFF2-40B4-BE49-F238E27FC236}">
                  <a16:creationId xmlns:a16="http://schemas.microsoft.com/office/drawing/2014/main" id="{DE6B5018-3145-4294-9749-781F83B17BE7}"/>
                </a:ext>
              </a:extLst>
            </p:cNvPr>
            <p:cNvSpPr txBox="1"/>
            <p:nvPr/>
          </p:nvSpPr>
          <p:spPr>
            <a:xfrm>
              <a:off x="2113657" y="4495163"/>
              <a:ext cx="3647455" cy="1015663"/>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QA need to determine the test plan which include the test environment, test limitation, testing objective and test schedule.</a:t>
              </a:r>
            </a:p>
          </p:txBody>
        </p:sp>
        <p:sp>
          <p:nvSpPr>
            <p:cNvPr id="18" name="TextBox 17">
              <a:extLst>
                <a:ext uri="{FF2B5EF4-FFF2-40B4-BE49-F238E27FC236}">
                  <a16:creationId xmlns:a16="http://schemas.microsoft.com/office/drawing/2014/main" id="{BDBBD4A3-316D-4310-AE4C-672B1BA76F24}"/>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Test Planning</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19" name="Group 17">
            <a:extLst>
              <a:ext uri="{FF2B5EF4-FFF2-40B4-BE49-F238E27FC236}">
                <a16:creationId xmlns:a16="http://schemas.microsoft.com/office/drawing/2014/main" id="{A5F6EC3A-3C51-473D-B9C9-17C167BC9DEB}"/>
              </a:ext>
            </a:extLst>
          </p:cNvPr>
          <p:cNvGrpSpPr/>
          <p:nvPr/>
        </p:nvGrpSpPr>
        <p:grpSpPr>
          <a:xfrm>
            <a:off x="4349788" y="3302837"/>
            <a:ext cx="2313874" cy="1412178"/>
            <a:chOff x="2113657" y="4283314"/>
            <a:chExt cx="3647460" cy="1412178"/>
          </a:xfrm>
        </p:grpSpPr>
        <p:sp>
          <p:nvSpPr>
            <p:cNvPr id="20" name="TextBox 19">
              <a:extLst>
                <a:ext uri="{FF2B5EF4-FFF2-40B4-BE49-F238E27FC236}">
                  <a16:creationId xmlns:a16="http://schemas.microsoft.com/office/drawing/2014/main" id="{736D5F2E-073C-4885-AE21-36B91E1B8018}"/>
                </a:ext>
              </a:extLst>
            </p:cNvPr>
            <p:cNvSpPr txBox="1"/>
            <p:nvPr/>
          </p:nvSpPr>
          <p:spPr>
            <a:xfrm>
              <a:off x="2113657" y="4495163"/>
              <a:ext cx="3647455" cy="1200329"/>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On this phase, QA usually will run the test based on the test plan and test case created before. This phase also will include bug or error reporting to development team. </a:t>
              </a:r>
            </a:p>
          </p:txBody>
        </p:sp>
        <p:sp>
          <p:nvSpPr>
            <p:cNvPr id="21" name="TextBox 20">
              <a:extLst>
                <a:ext uri="{FF2B5EF4-FFF2-40B4-BE49-F238E27FC236}">
                  <a16:creationId xmlns:a16="http://schemas.microsoft.com/office/drawing/2014/main" id="{172A89D6-5B6C-4AD8-8A53-5541AB8E372F}"/>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Test Execution</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22" name="Group 20">
            <a:extLst>
              <a:ext uri="{FF2B5EF4-FFF2-40B4-BE49-F238E27FC236}">
                <a16:creationId xmlns:a16="http://schemas.microsoft.com/office/drawing/2014/main" id="{B9C7010F-0C54-49A5-A254-E32F1EA41EE4}"/>
              </a:ext>
            </a:extLst>
          </p:cNvPr>
          <p:cNvGrpSpPr/>
          <p:nvPr/>
        </p:nvGrpSpPr>
        <p:grpSpPr>
          <a:xfrm>
            <a:off x="1298361" y="4923460"/>
            <a:ext cx="2313874" cy="1042846"/>
            <a:chOff x="2113657" y="4283314"/>
            <a:chExt cx="3647460" cy="1042846"/>
          </a:xfrm>
        </p:grpSpPr>
        <p:sp>
          <p:nvSpPr>
            <p:cNvPr id="23" name="TextBox 22">
              <a:extLst>
                <a:ext uri="{FF2B5EF4-FFF2-40B4-BE49-F238E27FC236}">
                  <a16:creationId xmlns:a16="http://schemas.microsoft.com/office/drawing/2014/main" id="{EAD3F0E6-A097-443A-A94A-00EBA9D995DB}"/>
                </a:ext>
              </a:extLst>
            </p:cNvPr>
            <p:cNvSpPr txBox="1"/>
            <p:nvPr/>
          </p:nvSpPr>
          <p:spPr>
            <a:xfrm>
              <a:off x="2113657" y="4495163"/>
              <a:ext cx="3647455" cy="830997"/>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This phase require QA to create the test cases (include all potential scenario) and test script (if use automation tools).</a:t>
              </a:r>
            </a:p>
          </p:txBody>
        </p:sp>
        <p:sp>
          <p:nvSpPr>
            <p:cNvPr id="24" name="TextBox 23">
              <a:extLst>
                <a:ext uri="{FF2B5EF4-FFF2-40B4-BE49-F238E27FC236}">
                  <a16:creationId xmlns:a16="http://schemas.microsoft.com/office/drawing/2014/main" id="{0E17AAB8-B68F-40DF-804F-23FE9D46B3CF}"/>
                </a:ext>
              </a:extLst>
            </p:cNvPr>
            <p:cNvSpPr txBox="1"/>
            <p:nvPr/>
          </p:nvSpPr>
          <p:spPr>
            <a:xfrm>
              <a:off x="2113658" y="4283314"/>
              <a:ext cx="3647459"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Test Case Development</a:t>
              </a:r>
              <a:endParaRPr lang="ko-KR" altLang="en-US" sz="1200" b="1" dirty="0">
                <a:solidFill>
                  <a:schemeClr val="tx1">
                    <a:lumMod val="75000"/>
                    <a:lumOff val="25000"/>
                  </a:schemeClr>
                </a:solidFill>
                <a:latin typeface="Arial" pitchFamily="34" charset="0"/>
                <a:cs typeface="Arial" pitchFamily="34" charset="0"/>
              </a:endParaRPr>
            </a:p>
          </p:txBody>
        </p:sp>
      </p:grpSp>
      <p:grpSp>
        <p:nvGrpSpPr>
          <p:cNvPr id="25" name="Group 23">
            <a:extLst>
              <a:ext uri="{FF2B5EF4-FFF2-40B4-BE49-F238E27FC236}">
                <a16:creationId xmlns:a16="http://schemas.microsoft.com/office/drawing/2014/main" id="{A167E0C6-4738-45C6-B89D-94BEBC403D71}"/>
              </a:ext>
            </a:extLst>
          </p:cNvPr>
          <p:cNvGrpSpPr/>
          <p:nvPr/>
        </p:nvGrpSpPr>
        <p:grpSpPr>
          <a:xfrm>
            <a:off x="4349788" y="4958185"/>
            <a:ext cx="2313874" cy="1239087"/>
            <a:chOff x="2113657" y="4318039"/>
            <a:chExt cx="3647460" cy="1239087"/>
          </a:xfrm>
        </p:grpSpPr>
        <p:sp>
          <p:nvSpPr>
            <p:cNvPr id="26" name="TextBox 25">
              <a:extLst>
                <a:ext uri="{FF2B5EF4-FFF2-40B4-BE49-F238E27FC236}">
                  <a16:creationId xmlns:a16="http://schemas.microsoft.com/office/drawing/2014/main" id="{346B6EFB-A517-4AAA-9EA0-4BC13513DE88}"/>
                </a:ext>
              </a:extLst>
            </p:cNvPr>
            <p:cNvSpPr txBox="1"/>
            <p:nvPr/>
          </p:nvSpPr>
          <p:spPr>
            <a:xfrm>
              <a:off x="2113657" y="4541463"/>
              <a:ext cx="3647455" cy="1015663"/>
            </a:xfrm>
            <a:prstGeom prst="rect">
              <a:avLst/>
            </a:prstGeom>
            <a:noFill/>
          </p:spPr>
          <p:txBody>
            <a:bodyPr wrap="square" rtlCol="0">
              <a:spAutoFit/>
            </a:bodyPr>
            <a:lstStyle/>
            <a:p>
              <a:r>
                <a:rPr lang="en-US" altLang="ko-KR" sz="1200" dirty="0">
                  <a:solidFill>
                    <a:schemeClr val="tx1">
                      <a:lumMod val="75000"/>
                      <a:lumOff val="25000"/>
                    </a:schemeClr>
                  </a:solidFill>
                  <a:latin typeface="Arial" pitchFamily="34" charset="0"/>
                  <a:cs typeface="Arial" pitchFamily="34" charset="0"/>
                </a:rPr>
                <a:t>Last phase will include the completion of test result reporting, acceptance form (if needed) and ensure that objective has achieve.</a:t>
              </a:r>
            </a:p>
          </p:txBody>
        </p:sp>
        <p:sp>
          <p:nvSpPr>
            <p:cNvPr id="27" name="TextBox 26">
              <a:extLst>
                <a:ext uri="{FF2B5EF4-FFF2-40B4-BE49-F238E27FC236}">
                  <a16:creationId xmlns:a16="http://schemas.microsoft.com/office/drawing/2014/main" id="{E86E8BCA-54DD-4371-8A57-7A5E2099D38D}"/>
                </a:ext>
              </a:extLst>
            </p:cNvPr>
            <p:cNvSpPr txBox="1"/>
            <p:nvPr/>
          </p:nvSpPr>
          <p:spPr>
            <a:xfrm>
              <a:off x="2113659" y="4318039"/>
              <a:ext cx="3647458" cy="276999"/>
            </a:xfrm>
            <a:prstGeom prst="rect">
              <a:avLst/>
            </a:prstGeom>
            <a:noFill/>
          </p:spPr>
          <p:txBody>
            <a:bodyPr wrap="square" rtlCol="0">
              <a:spAutoFit/>
            </a:bodyPr>
            <a:lstStyle/>
            <a:p>
              <a:r>
                <a:rPr lang="en-US" altLang="ko-KR" sz="1200" b="1" dirty="0">
                  <a:solidFill>
                    <a:schemeClr val="tx1">
                      <a:lumMod val="75000"/>
                      <a:lumOff val="25000"/>
                    </a:schemeClr>
                  </a:solidFill>
                  <a:latin typeface="Arial" pitchFamily="34" charset="0"/>
                  <a:cs typeface="Arial" pitchFamily="34" charset="0"/>
                </a:rPr>
                <a:t>Test Closure</a:t>
              </a:r>
              <a:endParaRPr lang="ko-KR" altLang="en-US" sz="1200" b="1" dirty="0">
                <a:solidFill>
                  <a:schemeClr val="tx1">
                    <a:lumMod val="75000"/>
                    <a:lumOff val="25000"/>
                  </a:schemeClr>
                </a:solidFill>
                <a:latin typeface="Arial" pitchFamily="34" charset="0"/>
                <a:cs typeface="Arial" pitchFamily="34" charset="0"/>
              </a:endParaRPr>
            </a:p>
          </p:txBody>
        </p:sp>
      </p:grpSp>
      <p:sp>
        <p:nvSpPr>
          <p:cNvPr id="42" name="TextBox 41">
            <a:extLst>
              <a:ext uri="{FF2B5EF4-FFF2-40B4-BE49-F238E27FC236}">
                <a16:creationId xmlns:a16="http://schemas.microsoft.com/office/drawing/2014/main" id="{ED710ED2-A331-428A-B3FC-F08ED24A3010}"/>
              </a:ext>
            </a:extLst>
          </p:cNvPr>
          <p:cNvSpPr txBox="1"/>
          <p:nvPr/>
        </p:nvSpPr>
        <p:spPr>
          <a:xfrm>
            <a:off x="8513409" y="3387623"/>
            <a:ext cx="1332167" cy="923330"/>
          </a:xfrm>
          <a:prstGeom prst="rect">
            <a:avLst/>
          </a:prstGeom>
          <a:noFill/>
        </p:spPr>
        <p:txBody>
          <a:bodyPr wrap="square" rtlCol="0">
            <a:spAutoFit/>
          </a:bodyPr>
          <a:lstStyle/>
          <a:p>
            <a:pPr algn="ctr"/>
            <a:r>
              <a:rPr lang="en-US" altLang="ko-KR" b="1" dirty="0">
                <a:cs typeface="Arial" pitchFamily="34" charset="0"/>
              </a:rPr>
              <a:t>QA Testing Life Cycle</a:t>
            </a:r>
            <a:endParaRPr lang="ko-KR" altLang="en-US" b="1" dirty="0">
              <a:cs typeface="Arial" pitchFamily="34" charset="0"/>
            </a:endParaRPr>
          </a:p>
        </p:txBody>
      </p:sp>
      <p:sp>
        <p:nvSpPr>
          <p:cNvPr id="43" name="TextBox 42">
            <a:extLst>
              <a:ext uri="{FF2B5EF4-FFF2-40B4-BE49-F238E27FC236}">
                <a16:creationId xmlns:a16="http://schemas.microsoft.com/office/drawing/2014/main" id="{0CEB4138-DBD5-45EE-846C-2994F9ED6711}"/>
              </a:ext>
            </a:extLst>
          </p:cNvPr>
          <p:cNvSpPr txBox="1"/>
          <p:nvPr/>
        </p:nvSpPr>
        <p:spPr>
          <a:xfrm>
            <a:off x="9346048" y="2436801"/>
            <a:ext cx="1332167" cy="461665"/>
          </a:xfrm>
          <a:prstGeom prst="rect">
            <a:avLst/>
          </a:prstGeom>
          <a:noFill/>
        </p:spPr>
        <p:txBody>
          <a:bodyPr wrap="square" rtlCol="0">
            <a:spAutoFit/>
          </a:bodyPr>
          <a:lstStyle/>
          <a:p>
            <a:pPr algn="ctr"/>
            <a:r>
              <a:rPr lang="en-US" altLang="ko-KR" sz="1200" dirty="0">
                <a:cs typeface="Arial" pitchFamily="34" charset="0"/>
              </a:rPr>
              <a:t>Requirement Analysis</a:t>
            </a:r>
            <a:endParaRPr lang="ko-KR" altLang="en-US" sz="1200" dirty="0">
              <a:cs typeface="Arial" pitchFamily="34" charset="0"/>
            </a:endParaRPr>
          </a:p>
        </p:txBody>
      </p:sp>
      <p:sp>
        <p:nvSpPr>
          <p:cNvPr id="44" name="TextBox 43">
            <a:extLst>
              <a:ext uri="{FF2B5EF4-FFF2-40B4-BE49-F238E27FC236}">
                <a16:creationId xmlns:a16="http://schemas.microsoft.com/office/drawing/2014/main" id="{32295E6A-01CE-FBA7-F1DF-B293A64D9637}"/>
              </a:ext>
            </a:extLst>
          </p:cNvPr>
          <p:cNvSpPr txBox="1"/>
          <p:nvPr/>
        </p:nvSpPr>
        <p:spPr>
          <a:xfrm>
            <a:off x="9952277" y="3783547"/>
            <a:ext cx="1332167" cy="276999"/>
          </a:xfrm>
          <a:prstGeom prst="rect">
            <a:avLst/>
          </a:prstGeom>
          <a:noFill/>
        </p:spPr>
        <p:txBody>
          <a:bodyPr wrap="square" rtlCol="0">
            <a:spAutoFit/>
          </a:bodyPr>
          <a:lstStyle/>
          <a:p>
            <a:pPr algn="ctr"/>
            <a:r>
              <a:rPr lang="en-US" altLang="ko-KR" sz="1200" dirty="0">
                <a:cs typeface="Arial" pitchFamily="34" charset="0"/>
              </a:rPr>
              <a:t>Test Planning</a:t>
            </a:r>
            <a:endParaRPr lang="ko-KR" altLang="en-US" sz="1200" dirty="0">
              <a:cs typeface="Arial" pitchFamily="34" charset="0"/>
            </a:endParaRPr>
          </a:p>
        </p:txBody>
      </p:sp>
      <p:sp>
        <p:nvSpPr>
          <p:cNvPr id="45" name="TextBox 44">
            <a:extLst>
              <a:ext uri="{FF2B5EF4-FFF2-40B4-BE49-F238E27FC236}">
                <a16:creationId xmlns:a16="http://schemas.microsoft.com/office/drawing/2014/main" id="{B1BFFA75-C8B4-3402-7732-A8A88E4D94DF}"/>
              </a:ext>
            </a:extLst>
          </p:cNvPr>
          <p:cNvSpPr txBox="1"/>
          <p:nvPr/>
        </p:nvSpPr>
        <p:spPr>
          <a:xfrm>
            <a:off x="9332335" y="4883724"/>
            <a:ext cx="1332167" cy="461665"/>
          </a:xfrm>
          <a:prstGeom prst="rect">
            <a:avLst/>
          </a:prstGeom>
          <a:noFill/>
        </p:spPr>
        <p:txBody>
          <a:bodyPr wrap="square" rtlCol="0">
            <a:spAutoFit/>
          </a:bodyPr>
          <a:lstStyle/>
          <a:p>
            <a:pPr algn="ctr"/>
            <a:r>
              <a:rPr lang="en-US" altLang="ko-KR" sz="1200" dirty="0">
                <a:cs typeface="Arial" pitchFamily="34" charset="0"/>
              </a:rPr>
              <a:t>Test Case Development</a:t>
            </a:r>
            <a:endParaRPr lang="ko-KR" altLang="en-US" sz="1200" dirty="0">
              <a:cs typeface="Arial" pitchFamily="34" charset="0"/>
            </a:endParaRPr>
          </a:p>
        </p:txBody>
      </p:sp>
      <p:sp>
        <p:nvSpPr>
          <p:cNvPr id="46" name="TextBox 45">
            <a:extLst>
              <a:ext uri="{FF2B5EF4-FFF2-40B4-BE49-F238E27FC236}">
                <a16:creationId xmlns:a16="http://schemas.microsoft.com/office/drawing/2014/main" id="{DCD67269-A233-2294-ACE8-07476EC33F28}"/>
              </a:ext>
            </a:extLst>
          </p:cNvPr>
          <p:cNvSpPr txBox="1"/>
          <p:nvPr/>
        </p:nvSpPr>
        <p:spPr>
          <a:xfrm>
            <a:off x="7822597" y="4910676"/>
            <a:ext cx="1332167" cy="646331"/>
          </a:xfrm>
          <a:prstGeom prst="rect">
            <a:avLst/>
          </a:prstGeom>
          <a:noFill/>
        </p:spPr>
        <p:txBody>
          <a:bodyPr wrap="square" rtlCol="0">
            <a:spAutoFit/>
          </a:bodyPr>
          <a:lstStyle/>
          <a:p>
            <a:pPr algn="ctr"/>
            <a:r>
              <a:rPr lang="en-US" altLang="ko-KR" sz="1200" dirty="0">
                <a:cs typeface="Arial" pitchFamily="34" charset="0"/>
              </a:rPr>
              <a:t>Test Environment Setup</a:t>
            </a:r>
            <a:endParaRPr lang="ko-KR" altLang="en-US" sz="1200" dirty="0">
              <a:cs typeface="Arial" pitchFamily="34" charset="0"/>
            </a:endParaRPr>
          </a:p>
        </p:txBody>
      </p:sp>
      <p:sp>
        <p:nvSpPr>
          <p:cNvPr id="47" name="TextBox 46">
            <a:extLst>
              <a:ext uri="{FF2B5EF4-FFF2-40B4-BE49-F238E27FC236}">
                <a16:creationId xmlns:a16="http://schemas.microsoft.com/office/drawing/2014/main" id="{D8C58F8C-B1A6-4911-2665-0A02BD542D46}"/>
              </a:ext>
            </a:extLst>
          </p:cNvPr>
          <p:cNvSpPr txBox="1"/>
          <p:nvPr/>
        </p:nvSpPr>
        <p:spPr>
          <a:xfrm>
            <a:off x="7094787" y="3799887"/>
            <a:ext cx="1332167" cy="276999"/>
          </a:xfrm>
          <a:prstGeom prst="rect">
            <a:avLst/>
          </a:prstGeom>
          <a:noFill/>
        </p:spPr>
        <p:txBody>
          <a:bodyPr wrap="square" rtlCol="0">
            <a:spAutoFit/>
          </a:bodyPr>
          <a:lstStyle/>
          <a:p>
            <a:pPr algn="ctr"/>
            <a:r>
              <a:rPr lang="en-US" altLang="ko-KR" sz="1200" dirty="0">
                <a:cs typeface="Arial" pitchFamily="34" charset="0"/>
              </a:rPr>
              <a:t>Test Execution</a:t>
            </a:r>
            <a:endParaRPr lang="ko-KR" altLang="en-US" sz="1200" dirty="0">
              <a:cs typeface="Arial" pitchFamily="34" charset="0"/>
            </a:endParaRPr>
          </a:p>
        </p:txBody>
      </p:sp>
      <p:sp>
        <p:nvSpPr>
          <p:cNvPr id="48" name="TextBox 47">
            <a:extLst>
              <a:ext uri="{FF2B5EF4-FFF2-40B4-BE49-F238E27FC236}">
                <a16:creationId xmlns:a16="http://schemas.microsoft.com/office/drawing/2014/main" id="{4EE76C9C-D345-29B0-98CD-394BA817F84B}"/>
              </a:ext>
            </a:extLst>
          </p:cNvPr>
          <p:cNvSpPr txBox="1"/>
          <p:nvPr/>
        </p:nvSpPr>
        <p:spPr>
          <a:xfrm>
            <a:off x="7744314" y="2526917"/>
            <a:ext cx="1332167" cy="276999"/>
          </a:xfrm>
          <a:prstGeom prst="rect">
            <a:avLst/>
          </a:prstGeom>
          <a:noFill/>
        </p:spPr>
        <p:txBody>
          <a:bodyPr wrap="square" rtlCol="0">
            <a:spAutoFit/>
          </a:bodyPr>
          <a:lstStyle/>
          <a:p>
            <a:pPr algn="ctr"/>
            <a:r>
              <a:rPr lang="en-US" altLang="ko-KR" sz="1200" dirty="0">
                <a:cs typeface="Arial" pitchFamily="34" charset="0"/>
              </a:rPr>
              <a:t>Test Closure</a:t>
            </a:r>
            <a:endParaRPr lang="ko-KR" altLang="en-US" sz="1200" dirty="0">
              <a:cs typeface="Arial" pitchFamily="34" charset="0"/>
            </a:endParaRPr>
          </a:p>
        </p:txBody>
      </p:sp>
      <p:sp>
        <p:nvSpPr>
          <p:cNvPr id="53" name="TextBox 52">
            <a:extLst>
              <a:ext uri="{FF2B5EF4-FFF2-40B4-BE49-F238E27FC236}">
                <a16:creationId xmlns:a16="http://schemas.microsoft.com/office/drawing/2014/main" id="{CAB2F0DF-2255-A03C-F9DD-D485FA1B2857}"/>
              </a:ext>
            </a:extLst>
          </p:cNvPr>
          <p:cNvSpPr txBox="1"/>
          <p:nvPr/>
        </p:nvSpPr>
        <p:spPr>
          <a:xfrm>
            <a:off x="7401213" y="3475441"/>
            <a:ext cx="707363" cy="369332"/>
          </a:xfrm>
          <a:prstGeom prst="rect">
            <a:avLst/>
          </a:prstGeom>
          <a:noFill/>
        </p:spPr>
        <p:txBody>
          <a:bodyPr wrap="square" rtlCol="0">
            <a:spAutoFit/>
          </a:bodyPr>
          <a:lstStyle/>
          <a:p>
            <a:pPr algn="ctr"/>
            <a:r>
              <a:rPr lang="en-US" altLang="ko-KR" dirty="0">
                <a:latin typeface="Arial Rounded MT Bold" panose="020F0704030504030204" pitchFamily="34" charset="0"/>
                <a:cs typeface="Arial" pitchFamily="34" charset="0"/>
              </a:rPr>
              <a:t>5</a:t>
            </a:r>
            <a:endParaRPr lang="ko-KR" altLang="en-US" dirty="0">
              <a:latin typeface="Arial Rounded MT Bold" panose="020F0704030504030204" pitchFamily="34" charset="0"/>
              <a:cs typeface="Arial" pitchFamily="34" charset="0"/>
            </a:endParaRPr>
          </a:p>
        </p:txBody>
      </p:sp>
      <p:sp>
        <p:nvSpPr>
          <p:cNvPr id="55" name="TextBox 54">
            <a:extLst>
              <a:ext uri="{FF2B5EF4-FFF2-40B4-BE49-F238E27FC236}">
                <a16:creationId xmlns:a16="http://schemas.microsoft.com/office/drawing/2014/main" id="{7AEDC9C2-BADB-1DF1-B8C5-B4316139B784}"/>
              </a:ext>
            </a:extLst>
          </p:cNvPr>
          <p:cNvSpPr txBox="1"/>
          <p:nvPr/>
        </p:nvSpPr>
        <p:spPr>
          <a:xfrm>
            <a:off x="8159727" y="2156249"/>
            <a:ext cx="707363" cy="369332"/>
          </a:xfrm>
          <a:prstGeom prst="rect">
            <a:avLst/>
          </a:prstGeom>
          <a:noFill/>
        </p:spPr>
        <p:txBody>
          <a:bodyPr wrap="square" rtlCol="0">
            <a:spAutoFit/>
          </a:bodyPr>
          <a:lstStyle/>
          <a:p>
            <a:pPr algn="ctr"/>
            <a:r>
              <a:rPr lang="en-US" altLang="ko-KR" dirty="0">
                <a:latin typeface="Arial Rounded MT Bold" panose="020F0704030504030204" pitchFamily="34" charset="0"/>
                <a:cs typeface="Arial" pitchFamily="34" charset="0"/>
              </a:rPr>
              <a:t>6</a:t>
            </a:r>
            <a:endParaRPr lang="ko-KR" altLang="en-US" dirty="0">
              <a:latin typeface="Arial Rounded MT Bold" panose="020F0704030504030204" pitchFamily="34" charset="0"/>
              <a:cs typeface="Arial" pitchFamily="34" charset="0"/>
            </a:endParaRPr>
          </a:p>
        </p:txBody>
      </p:sp>
      <p:sp>
        <p:nvSpPr>
          <p:cNvPr id="56" name="TextBox 55">
            <a:extLst>
              <a:ext uri="{FF2B5EF4-FFF2-40B4-BE49-F238E27FC236}">
                <a16:creationId xmlns:a16="http://schemas.microsoft.com/office/drawing/2014/main" id="{9622F269-FC03-9924-7CEE-E2D238641A94}"/>
              </a:ext>
            </a:extLst>
          </p:cNvPr>
          <p:cNvSpPr txBox="1"/>
          <p:nvPr/>
        </p:nvSpPr>
        <p:spPr>
          <a:xfrm>
            <a:off x="9642096" y="2122147"/>
            <a:ext cx="707363" cy="369332"/>
          </a:xfrm>
          <a:prstGeom prst="rect">
            <a:avLst/>
          </a:prstGeom>
          <a:noFill/>
        </p:spPr>
        <p:txBody>
          <a:bodyPr wrap="square" rtlCol="0">
            <a:spAutoFit/>
          </a:bodyPr>
          <a:lstStyle/>
          <a:p>
            <a:pPr algn="ctr"/>
            <a:r>
              <a:rPr lang="en-US" altLang="ko-KR" dirty="0">
                <a:latin typeface="Arial Rounded MT Bold" panose="020F0704030504030204" pitchFamily="34" charset="0"/>
                <a:cs typeface="Arial" pitchFamily="34" charset="0"/>
              </a:rPr>
              <a:t>1</a:t>
            </a:r>
            <a:endParaRPr lang="ko-KR" altLang="en-US" dirty="0">
              <a:latin typeface="Arial Rounded MT Bold" panose="020F0704030504030204" pitchFamily="34" charset="0"/>
              <a:cs typeface="Arial" pitchFamily="34" charset="0"/>
            </a:endParaRPr>
          </a:p>
        </p:txBody>
      </p:sp>
      <p:sp>
        <p:nvSpPr>
          <p:cNvPr id="57" name="TextBox 56">
            <a:extLst>
              <a:ext uri="{FF2B5EF4-FFF2-40B4-BE49-F238E27FC236}">
                <a16:creationId xmlns:a16="http://schemas.microsoft.com/office/drawing/2014/main" id="{279AE38C-CCF6-67DC-B9DA-427A742B89EF}"/>
              </a:ext>
            </a:extLst>
          </p:cNvPr>
          <p:cNvSpPr txBox="1"/>
          <p:nvPr/>
        </p:nvSpPr>
        <p:spPr>
          <a:xfrm>
            <a:off x="10310816" y="3441313"/>
            <a:ext cx="707363" cy="369332"/>
          </a:xfrm>
          <a:prstGeom prst="rect">
            <a:avLst/>
          </a:prstGeom>
          <a:noFill/>
        </p:spPr>
        <p:txBody>
          <a:bodyPr wrap="square" rtlCol="0">
            <a:spAutoFit/>
          </a:bodyPr>
          <a:lstStyle/>
          <a:p>
            <a:pPr algn="ctr"/>
            <a:r>
              <a:rPr lang="en-US" altLang="ko-KR" dirty="0">
                <a:latin typeface="Arial Rounded MT Bold" panose="020F0704030504030204" pitchFamily="34" charset="0"/>
                <a:cs typeface="Arial" pitchFamily="34" charset="0"/>
              </a:rPr>
              <a:t>2</a:t>
            </a:r>
            <a:endParaRPr lang="ko-KR" altLang="en-US" dirty="0">
              <a:latin typeface="Arial Rounded MT Bold" panose="020F0704030504030204" pitchFamily="34" charset="0"/>
              <a:cs typeface="Arial" pitchFamily="34" charset="0"/>
            </a:endParaRPr>
          </a:p>
        </p:txBody>
      </p:sp>
      <p:sp>
        <p:nvSpPr>
          <p:cNvPr id="58" name="TextBox 57">
            <a:extLst>
              <a:ext uri="{FF2B5EF4-FFF2-40B4-BE49-F238E27FC236}">
                <a16:creationId xmlns:a16="http://schemas.microsoft.com/office/drawing/2014/main" id="{2E16E236-E74D-CB4E-71B0-1D4C2038EF95}"/>
              </a:ext>
            </a:extLst>
          </p:cNvPr>
          <p:cNvSpPr txBox="1"/>
          <p:nvPr/>
        </p:nvSpPr>
        <p:spPr>
          <a:xfrm>
            <a:off x="9658449" y="4598916"/>
            <a:ext cx="707363" cy="369332"/>
          </a:xfrm>
          <a:prstGeom prst="rect">
            <a:avLst/>
          </a:prstGeom>
          <a:noFill/>
        </p:spPr>
        <p:txBody>
          <a:bodyPr wrap="square" rtlCol="0">
            <a:spAutoFit/>
          </a:bodyPr>
          <a:lstStyle/>
          <a:p>
            <a:pPr algn="ctr"/>
            <a:r>
              <a:rPr lang="en-US" altLang="ko-KR" dirty="0">
                <a:latin typeface="Arial Rounded MT Bold" panose="020F0704030504030204" pitchFamily="34" charset="0"/>
                <a:cs typeface="Arial" pitchFamily="34" charset="0"/>
              </a:rPr>
              <a:t>3</a:t>
            </a:r>
            <a:endParaRPr lang="ko-KR" altLang="en-US" dirty="0">
              <a:latin typeface="Arial Rounded MT Bold" panose="020F0704030504030204" pitchFamily="34" charset="0"/>
              <a:cs typeface="Arial" pitchFamily="34" charset="0"/>
            </a:endParaRPr>
          </a:p>
        </p:txBody>
      </p:sp>
      <p:sp>
        <p:nvSpPr>
          <p:cNvPr id="67" name="Oval 66">
            <a:extLst>
              <a:ext uri="{FF2B5EF4-FFF2-40B4-BE49-F238E27FC236}">
                <a16:creationId xmlns:a16="http://schemas.microsoft.com/office/drawing/2014/main" id="{24BD41E3-783D-2FBE-F346-23DAF7FF9A74}"/>
              </a:ext>
            </a:extLst>
          </p:cNvPr>
          <p:cNvSpPr/>
          <p:nvPr/>
        </p:nvSpPr>
        <p:spPr>
          <a:xfrm>
            <a:off x="729204" y="2247961"/>
            <a:ext cx="366419" cy="3693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14A3D1E0-69F5-3C05-67C9-B26B6780DC44}"/>
              </a:ext>
            </a:extLst>
          </p:cNvPr>
          <p:cNvSpPr/>
          <p:nvPr/>
        </p:nvSpPr>
        <p:spPr>
          <a:xfrm>
            <a:off x="708970" y="3734217"/>
            <a:ext cx="366419" cy="3693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B35A8CE0-3BFE-A174-2CE7-18599D4F6BC3}"/>
              </a:ext>
            </a:extLst>
          </p:cNvPr>
          <p:cNvSpPr txBox="1"/>
          <p:nvPr/>
        </p:nvSpPr>
        <p:spPr>
          <a:xfrm>
            <a:off x="8134998" y="4579341"/>
            <a:ext cx="707363" cy="369332"/>
          </a:xfrm>
          <a:prstGeom prst="rect">
            <a:avLst/>
          </a:prstGeom>
          <a:noFill/>
        </p:spPr>
        <p:txBody>
          <a:bodyPr wrap="square" rtlCol="0">
            <a:spAutoFit/>
          </a:bodyPr>
          <a:lstStyle/>
          <a:p>
            <a:pPr algn="ctr"/>
            <a:r>
              <a:rPr lang="en-US" altLang="ko-KR" dirty="0">
                <a:latin typeface="Arial Rounded MT Bold" panose="020F0704030504030204" pitchFamily="34" charset="0"/>
                <a:cs typeface="Arial" pitchFamily="34" charset="0"/>
              </a:rPr>
              <a:t>3</a:t>
            </a:r>
            <a:endParaRPr lang="ko-KR" altLang="en-US" dirty="0">
              <a:latin typeface="Arial Rounded MT Bold" panose="020F0704030504030204" pitchFamily="34" charset="0"/>
              <a:cs typeface="Arial" pitchFamily="34" charset="0"/>
            </a:endParaRPr>
          </a:p>
        </p:txBody>
      </p:sp>
      <p:sp>
        <p:nvSpPr>
          <p:cNvPr id="60" name="TextBox 59">
            <a:extLst>
              <a:ext uri="{FF2B5EF4-FFF2-40B4-BE49-F238E27FC236}">
                <a16:creationId xmlns:a16="http://schemas.microsoft.com/office/drawing/2014/main" id="{860DEF41-F917-5145-620A-3B73029864CA}"/>
              </a:ext>
            </a:extLst>
          </p:cNvPr>
          <p:cNvSpPr txBox="1"/>
          <p:nvPr/>
        </p:nvSpPr>
        <p:spPr>
          <a:xfrm>
            <a:off x="550174" y="2247961"/>
            <a:ext cx="707363" cy="369332"/>
          </a:xfrm>
          <a:prstGeom prst="rect">
            <a:avLst/>
          </a:prstGeom>
          <a:noFill/>
          <a:ln>
            <a:noFill/>
          </a:ln>
        </p:spPr>
        <p:txBody>
          <a:bodyPr wrap="square" rtlCol="0">
            <a:spAutoFit/>
          </a:bodyPr>
          <a:lstStyle/>
          <a:p>
            <a:pPr algn="ctr"/>
            <a:r>
              <a:rPr lang="en-US" altLang="ko-KR" dirty="0">
                <a:solidFill>
                  <a:schemeClr val="bg1"/>
                </a:solidFill>
                <a:latin typeface="Arial Rounded MT Bold" panose="020F0704030504030204" pitchFamily="34" charset="0"/>
                <a:cs typeface="Arial" pitchFamily="34" charset="0"/>
              </a:rPr>
              <a:t>1</a:t>
            </a:r>
            <a:endParaRPr lang="ko-KR" altLang="en-US" dirty="0">
              <a:solidFill>
                <a:schemeClr val="bg1"/>
              </a:solidFill>
              <a:latin typeface="Arial Rounded MT Bold" panose="020F0704030504030204" pitchFamily="34" charset="0"/>
              <a:cs typeface="Arial" pitchFamily="34" charset="0"/>
            </a:endParaRPr>
          </a:p>
        </p:txBody>
      </p:sp>
      <p:sp>
        <p:nvSpPr>
          <p:cNvPr id="70" name="Oval 69">
            <a:extLst>
              <a:ext uri="{FF2B5EF4-FFF2-40B4-BE49-F238E27FC236}">
                <a16:creationId xmlns:a16="http://schemas.microsoft.com/office/drawing/2014/main" id="{48A9D68D-01DE-2D44-29D2-4E4654D40E3C}"/>
              </a:ext>
            </a:extLst>
          </p:cNvPr>
          <p:cNvSpPr/>
          <p:nvPr/>
        </p:nvSpPr>
        <p:spPr>
          <a:xfrm>
            <a:off x="703498" y="5137573"/>
            <a:ext cx="366419" cy="3693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5F169D94-A7F7-9355-B807-646271BBE049}"/>
              </a:ext>
            </a:extLst>
          </p:cNvPr>
          <p:cNvSpPr txBox="1"/>
          <p:nvPr/>
        </p:nvSpPr>
        <p:spPr>
          <a:xfrm>
            <a:off x="537647" y="3753720"/>
            <a:ext cx="707363" cy="369332"/>
          </a:xfrm>
          <a:prstGeom prst="rect">
            <a:avLst/>
          </a:prstGeom>
          <a:noFill/>
        </p:spPr>
        <p:txBody>
          <a:bodyPr wrap="square" rtlCol="0">
            <a:spAutoFit/>
          </a:bodyPr>
          <a:lstStyle/>
          <a:p>
            <a:pPr algn="ctr"/>
            <a:r>
              <a:rPr lang="en-US" altLang="ko-KR" dirty="0">
                <a:solidFill>
                  <a:schemeClr val="bg1"/>
                </a:solidFill>
                <a:latin typeface="Arial Rounded MT Bold" panose="020F0704030504030204" pitchFamily="34" charset="0"/>
                <a:cs typeface="Arial" pitchFamily="34" charset="0"/>
              </a:rPr>
              <a:t>2</a:t>
            </a:r>
            <a:endParaRPr lang="ko-KR" altLang="en-US" dirty="0">
              <a:solidFill>
                <a:schemeClr val="bg1"/>
              </a:solidFill>
              <a:latin typeface="Arial Rounded MT Bold" panose="020F0704030504030204" pitchFamily="34" charset="0"/>
              <a:cs typeface="Arial" pitchFamily="34" charset="0"/>
            </a:endParaRPr>
          </a:p>
        </p:txBody>
      </p:sp>
      <p:sp>
        <p:nvSpPr>
          <p:cNvPr id="62" name="TextBox 61">
            <a:extLst>
              <a:ext uri="{FF2B5EF4-FFF2-40B4-BE49-F238E27FC236}">
                <a16:creationId xmlns:a16="http://schemas.microsoft.com/office/drawing/2014/main" id="{3B6BE753-AEC3-5CEC-4528-D2CEA975303E}"/>
              </a:ext>
            </a:extLst>
          </p:cNvPr>
          <p:cNvSpPr txBox="1"/>
          <p:nvPr/>
        </p:nvSpPr>
        <p:spPr>
          <a:xfrm>
            <a:off x="550173" y="5135309"/>
            <a:ext cx="707363" cy="369332"/>
          </a:xfrm>
          <a:prstGeom prst="rect">
            <a:avLst/>
          </a:prstGeom>
          <a:noFill/>
        </p:spPr>
        <p:txBody>
          <a:bodyPr wrap="square" rtlCol="0">
            <a:spAutoFit/>
          </a:bodyPr>
          <a:lstStyle/>
          <a:p>
            <a:pPr algn="ctr"/>
            <a:r>
              <a:rPr lang="en-US" altLang="ko-KR" dirty="0">
                <a:solidFill>
                  <a:schemeClr val="bg1"/>
                </a:solidFill>
                <a:latin typeface="Arial Rounded MT Bold" panose="020F0704030504030204" pitchFamily="34" charset="0"/>
                <a:cs typeface="Arial" pitchFamily="34" charset="0"/>
              </a:rPr>
              <a:t>3</a:t>
            </a:r>
            <a:endParaRPr lang="ko-KR" altLang="en-US" dirty="0">
              <a:solidFill>
                <a:schemeClr val="bg1"/>
              </a:solidFill>
              <a:latin typeface="Arial Rounded MT Bold" panose="020F0704030504030204" pitchFamily="34" charset="0"/>
              <a:cs typeface="Arial" pitchFamily="34" charset="0"/>
            </a:endParaRPr>
          </a:p>
        </p:txBody>
      </p:sp>
      <p:sp>
        <p:nvSpPr>
          <p:cNvPr id="71" name="Oval 70">
            <a:extLst>
              <a:ext uri="{FF2B5EF4-FFF2-40B4-BE49-F238E27FC236}">
                <a16:creationId xmlns:a16="http://schemas.microsoft.com/office/drawing/2014/main" id="{87214841-0EF0-AEE1-D1A8-8C2D67C95559}"/>
              </a:ext>
            </a:extLst>
          </p:cNvPr>
          <p:cNvSpPr/>
          <p:nvPr/>
        </p:nvSpPr>
        <p:spPr>
          <a:xfrm>
            <a:off x="3761260" y="5146750"/>
            <a:ext cx="366419" cy="3693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69E726DB-A72B-0D96-10C7-2347CB641646}"/>
              </a:ext>
            </a:extLst>
          </p:cNvPr>
          <p:cNvSpPr/>
          <p:nvPr/>
        </p:nvSpPr>
        <p:spPr>
          <a:xfrm>
            <a:off x="3748345" y="3737490"/>
            <a:ext cx="366419" cy="3693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37FC6A81-A5A8-33DA-D68B-F5DEC5F61129}"/>
              </a:ext>
            </a:extLst>
          </p:cNvPr>
          <p:cNvSpPr/>
          <p:nvPr/>
        </p:nvSpPr>
        <p:spPr>
          <a:xfrm>
            <a:off x="3762687" y="2259091"/>
            <a:ext cx="366419" cy="36933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E3AC042E-E4ED-FA6F-D0A2-AE7FEE99F70F}"/>
              </a:ext>
            </a:extLst>
          </p:cNvPr>
          <p:cNvSpPr txBox="1"/>
          <p:nvPr/>
        </p:nvSpPr>
        <p:spPr>
          <a:xfrm>
            <a:off x="3572616" y="2247961"/>
            <a:ext cx="707363" cy="369332"/>
          </a:xfrm>
          <a:prstGeom prst="rect">
            <a:avLst/>
          </a:prstGeom>
          <a:noFill/>
        </p:spPr>
        <p:txBody>
          <a:bodyPr wrap="square" rtlCol="0">
            <a:spAutoFit/>
          </a:bodyPr>
          <a:lstStyle/>
          <a:p>
            <a:pPr algn="ctr"/>
            <a:r>
              <a:rPr lang="en-US" altLang="ko-KR" dirty="0">
                <a:solidFill>
                  <a:schemeClr val="bg1"/>
                </a:solidFill>
                <a:latin typeface="Arial Rounded MT Bold" panose="020F0704030504030204" pitchFamily="34" charset="0"/>
                <a:cs typeface="Arial" pitchFamily="34" charset="0"/>
              </a:rPr>
              <a:t>4</a:t>
            </a:r>
            <a:endParaRPr lang="ko-KR" altLang="en-US" dirty="0">
              <a:solidFill>
                <a:schemeClr val="bg1"/>
              </a:solidFill>
              <a:latin typeface="Arial Rounded MT Bold" panose="020F0704030504030204" pitchFamily="34" charset="0"/>
              <a:cs typeface="Arial" pitchFamily="34" charset="0"/>
            </a:endParaRPr>
          </a:p>
        </p:txBody>
      </p:sp>
      <p:sp>
        <p:nvSpPr>
          <p:cNvPr id="65" name="TextBox 64">
            <a:extLst>
              <a:ext uri="{FF2B5EF4-FFF2-40B4-BE49-F238E27FC236}">
                <a16:creationId xmlns:a16="http://schemas.microsoft.com/office/drawing/2014/main" id="{DB3A2C44-23C4-5BBE-F788-2EEA3F2A03DA}"/>
              </a:ext>
            </a:extLst>
          </p:cNvPr>
          <p:cNvSpPr txBox="1"/>
          <p:nvPr/>
        </p:nvSpPr>
        <p:spPr>
          <a:xfrm>
            <a:off x="3560089" y="3753720"/>
            <a:ext cx="707363" cy="369332"/>
          </a:xfrm>
          <a:prstGeom prst="rect">
            <a:avLst/>
          </a:prstGeom>
          <a:noFill/>
        </p:spPr>
        <p:txBody>
          <a:bodyPr wrap="square" rtlCol="0">
            <a:spAutoFit/>
          </a:bodyPr>
          <a:lstStyle/>
          <a:p>
            <a:pPr algn="ctr"/>
            <a:r>
              <a:rPr lang="en-US" altLang="ko-KR" dirty="0">
                <a:solidFill>
                  <a:schemeClr val="bg1"/>
                </a:solidFill>
                <a:latin typeface="Arial Rounded MT Bold" panose="020F0704030504030204" pitchFamily="34" charset="0"/>
                <a:cs typeface="Arial" pitchFamily="34" charset="0"/>
              </a:rPr>
              <a:t>5</a:t>
            </a:r>
            <a:endParaRPr lang="ko-KR" altLang="en-US" dirty="0">
              <a:solidFill>
                <a:schemeClr val="bg1"/>
              </a:solidFill>
              <a:latin typeface="Arial Rounded MT Bold" panose="020F0704030504030204" pitchFamily="34" charset="0"/>
              <a:cs typeface="Arial" pitchFamily="34" charset="0"/>
            </a:endParaRPr>
          </a:p>
        </p:txBody>
      </p:sp>
      <p:sp>
        <p:nvSpPr>
          <p:cNvPr id="66" name="TextBox 65">
            <a:extLst>
              <a:ext uri="{FF2B5EF4-FFF2-40B4-BE49-F238E27FC236}">
                <a16:creationId xmlns:a16="http://schemas.microsoft.com/office/drawing/2014/main" id="{C53B97DC-B28D-1ABE-2DFC-73FCCE21CEC0}"/>
              </a:ext>
            </a:extLst>
          </p:cNvPr>
          <p:cNvSpPr txBox="1"/>
          <p:nvPr/>
        </p:nvSpPr>
        <p:spPr>
          <a:xfrm>
            <a:off x="3572615" y="5135309"/>
            <a:ext cx="707363" cy="369332"/>
          </a:xfrm>
          <a:prstGeom prst="rect">
            <a:avLst/>
          </a:prstGeom>
          <a:noFill/>
        </p:spPr>
        <p:txBody>
          <a:bodyPr wrap="square" rtlCol="0">
            <a:spAutoFit/>
          </a:bodyPr>
          <a:lstStyle/>
          <a:p>
            <a:pPr algn="ctr"/>
            <a:r>
              <a:rPr lang="en-US" altLang="ko-KR" dirty="0">
                <a:solidFill>
                  <a:schemeClr val="bg1"/>
                </a:solidFill>
                <a:latin typeface="Arial Rounded MT Bold" panose="020F0704030504030204" pitchFamily="34" charset="0"/>
                <a:cs typeface="Arial" pitchFamily="34" charset="0"/>
              </a:rPr>
              <a:t>6</a:t>
            </a:r>
            <a:endParaRPr lang="ko-KR" altLang="en-US" dirty="0">
              <a:solidFill>
                <a:schemeClr val="bg1"/>
              </a:solidFill>
              <a:latin typeface="Arial Rounded MT Bold" panose="020F0704030504030204" pitchFamily="34" charset="0"/>
              <a:cs typeface="Arial" pitchFamily="34" charset="0"/>
            </a:endParaRPr>
          </a:p>
        </p:txBody>
      </p:sp>
    </p:spTree>
    <p:extLst>
      <p:ext uri="{BB962C8B-B14F-4D97-AF65-F5344CB8AC3E}">
        <p14:creationId xmlns:p14="http://schemas.microsoft.com/office/powerpoint/2010/main" val="155730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F4A105-F935-49BE-8C0B-91E8FFAC981E}"/>
              </a:ext>
            </a:extLst>
          </p:cNvPr>
          <p:cNvSpPr txBox="1"/>
          <p:nvPr/>
        </p:nvSpPr>
        <p:spPr>
          <a:xfrm flipH="1">
            <a:off x="619048" y="477983"/>
            <a:ext cx="11684841" cy="984885"/>
          </a:xfrm>
          <a:prstGeom prst="rect">
            <a:avLst/>
          </a:prstGeom>
          <a:noFill/>
        </p:spPr>
        <p:txBody>
          <a:bodyPr wrap="square" lIns="48000" tIns="0" rIns="24000" bIns="0" rtlCol="0">
            <a:spAutoFit/>
          </a:bodyPr>
          <a:lstStyle/>
          <a:p>
            <a:pPr algn="ctr"/>
            <a:r>
              <a:rPr lang="en-US" sz="3200" i="0" dirty="0">
                <a:solidFill>
                  <a:srgbClr val="2C363A"/>
                </a:solidFill>
                <a:effectLst/>
                <a:latin typeface="+mj-lt"/>
              </a:rPr>
              <a:t>Ultimately To Be One Of The Important Roles In The Organization.</a:t>
            </a:r>
          </a:p>
        </p:txBody>
      </p:sp>
      <p:sp>
        <p:nvSpPr>
          <p:cNvPr id="3" name="직사각형 1">
            <a:extLst>
              <a:ext uri="{FF2B5EF4-FFF2-40B4-BE49-F238E27FC236}">
                <a16:creationId xmlns:a16="http://schemas.microsoft.com/office/drawing/2014/main" id="{8285067E-8F68-64EA-1D44-118768EB4AF4}"/>
              </a:ext>
            </a:extLst>
          </p:cNvPr>
          <p:cNvSpPr/>
          <p:nvPr/>
        </p:nvSpPr>
        <p:spPr>
          <a:xfrm>
            <a:off x="619048" y="2041515"/>
            <a:ext cx="10272729" cy="4455835"/>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t>Quality Assurance Role can help organization to satisfy the clients based on requirement, expectations, and standards that requested by clients. Indirectly, organization will gained trust and loyalty from their clients based on best quality of service or products offered.</a:t>
            </a:r>
          </a:p>
          <a:p>
            <a:pPr marL="342900" indent="-342900" algn="just">
              <a:lnSpc>
                <a:spcPct val="150000"/>
              </a:lnSpc>
              <a:buFont typeface="Wingdings" panose="05000000000000000000" pitchFamily="2" charset="2"/>
              <a:buChar char="§"/>
            </a:pPr>
            <a:r>
              <a:rPr lang="en-US" sz="2400" dirty="0"/>
              <a:t>Quality Assurance Role also important to an organization in order to avoid system failure, error or bugs before handing over the system to the client for their use.</a:t>
            </a:r>
          </a:p>
          <a:p>
            <a:pPr marL="342900" indent="-342900" algn="just">
              <a:lnSpc>
                <a:spcPct val="150000"/>
              </a:lnSpc>
              <a:buFont typeface="Wingdings" panose="05000000000000000000" pitchFamily="2" charset="2"/>
              <a:buChar char="§"/>
            </a:pPr>
            <a:endParaRPr lang="en-US" altLang="ko-KR" sz="2400" dirty="0"/>
          </a:p>
        </p:txBody>
      </p:sp>
    </p:spTree>
    <p:extLst>
      <p:ext uri="{BB962C8B-B14F-4D97-AF65-F5344CB8AC3E}">
        <p14:creationId xmlns:p14="http://schemas.microsoft.com/office/powerpoint/2010/main" val="315878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37AA827-7151-4C97-B1C9-512E1B9DF56D}"/>
              </a:ext>
            </a:extLst>
          </p:cNvPr>
          <p:cNvGrpSpPr/>
          <p:nvPr/>
        </p:nvGrpSpPr>
        <p:grpSpPr>
          <a:xfrm>
            <a:off x="6417997" y="3070316"/>
            <a:ext cx="4972593" cy="1400142"/>
            <a:chOff x="1" y="4760655"/>
            <a:chExt cx="4972593" cy="1400142"/>
          </a:xfrm>
        </p:grpSpPr>
        <p:sp>
          <p:nvSpPr>
            <p:cNvPr id="4" name="TextBox 3">
              <a:extLst>
                <a:ext uri="{FF2B5EF4-FFF2-40B4-BE49-F238E27FC236}">
                  <a16:creationId xmlns:a16="http://schemas.microsoft.com/office/drawing/2014/main" id="{1DF8EF26-7AD5-4E7F-95B3-9A57CF80C483}"/>
                </a:ext>
              </a:extLst>
            </p:cNvPr>
            <p:cNvSpPr txBox="1"/>
            <p:nvPr/>
          </p:nvSpPr>
          <p:spPr>
            <a:xfrm>
              <a:off x="1" y="4760655"/>
              <a:ext cx="4972593" cy="923330"/>
            </a:xfrm>
            <a:prstGeom prst="rect">
              <a:avLst/>
            </a:prstGeom>
            <a:noFill/>
          </p:spPr>
          <p:txBody>
            <a:bodyPr wrap="square" rtlCol="0" anchor="ctr">
              <a:spAutoFit/>
            </a:bodyPr>
            <a:lstStyle/>
            <a:p>
              <a:r>
                <a:rPr lang="en-US" altLang="ko-KR" sz="5400" dirty="0">
                  <a:solidFill>
                    <a:schemeClr val="bg1"/>
                  </a:solidFill>
                  <a:cs typeface="Arial" pitchFamily="34" charset="0"/>
                </a:rPr>
                <a:t>THANK YOU</a:t>
              </a:r>
              <a:endParaRPr lang="ko-KR" altLang="en-US" sz="54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61" y="5781141"/>
              <a:ext cx="4972533"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821656516"/>
      </p:ext>
    </p:extLst>
  </p:cSld>
  <p:clrMapOvr>
    <a:masterClrMapping/>
  </p:clrMapOvr>
</p:sld>
</file>

<file path=ppt/theme/theme1.xml><?xml version="1.0" encoding="utf-8"?>
<a:theme xmlns:a="http://schemas.openxmlformats.org/drawingml/2006/main" name="Cover and End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3004</TotalTime>
  <Words>843</Words>
  <Application>Microsoft Office PowerPoint</Application>
  <PresentationFormat>Widescreen</PresentationFormat>
  <Paragraphs>127</Paragraphs>
  <Slides>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9</vt:i4>
      </vt:variant>
    </vt:vector>
  </HeadingPairs>
  <TitlesOfParts>
    <vt:vector size="19" baseType="lpstr">
      <vt:lpstr>Algerian</vt:lpstr>
      <vt:lpstr>Arial</vt:lpstr>
      <vt:lpstr>Arial Rounded MT Bold</vt:lpstr>
      <vt:lpstr>Bell MT</vt:lpstr>
      <vt:lpstr>Calibri</vt:lpstr>
      <vt:lpstr>Calibri Light</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Farihah Fasya Mohd Najib</cp:lastModifiedBy>
  <cp:revision>95</cp:revision>
  <dcterms:created xsi:type="dcterms:W3CDTF">2020-01-20T05:08:25Z</dcterms:created>
  <dcterms:modified xsi:type="dcterms:W3CDTF">2022-09-28T12:17:33Z</dcterms:modified>
</cp:coreProperties>
</file>