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Oswald Medium"/>
      <p:regular r:id="rId19"/>
      <p:bold r:id="rId20"/>
    </p:embeddedFont>
    <p:embeddedFont>
      <p:font typeface="Nunito"/>
      <p:regular r:id="rId21"/>
      <p:bold r:id="rId22"/>
      <p:italic r:id="rId23"/>
      <p:boldItalic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87DCA9-5B0A-412C-B63E-3BF46D7078E0}">
  <a:tblStyle styleId="{2487DCA9-5B0A-412C-B63E-3BF46D7078E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Medium-bold.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OswaldMedium-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6ea5fce2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6ea5fce2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6ea5fce2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6ea5fce2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6ecb7118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6ecb711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5d470bf9aa15128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d470bf9aa15128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7df05a8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7df05a8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7fb46184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7fb46184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7fb46184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7fb46184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6ea5fce2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6ea5fce2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7fb461842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7fb461842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802bd28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802bd28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6ea5fce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6ea5fce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88350"/>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b="1" sz="4533">
              <a:solidFill>
                <a:srgbClr val="FF9900"/>
              </a:solidFill>
              <a:latin typeface="Oswald"/>
              <a:ea typeface="Oswald"/>
              <a:cs typeface="Oswald"/>
              <a:sym typeface="Oswald"/>
            </a:endParaRPr>
          </a:p>
          <a:p>
            <a:pPr indent="0" lvl="0" marL="0" rtl="0" algn="ctr">
              <a:spcBef>
                <a:spcPts val="0"/>
              </a:spcBef>
              <a:spcAft>
                <a:spcPts val="0"/>
              </a:spcAft>
              <a:buNone/>
            </a:pPr>
            <a:r>
              <a:t/>
            </a:r>
            <a:endParaRPr b="1" sz="4533">
              <a:solidFill>
                <a:srgbClr val="FF9900"/>
              </a:solidFill>
              <a:latin typeface="Oswald"/>
              <a:ea typeface="Oswald"/>
              <a:cs typeface="Oswald"/>
              <a:sym typeface="Oswald"/>
            </a:endParaRPr>
          </a:p>
          <a:p>
            <a:pPr indent="0" lvl="0" marL="0" rtl="0" algn="ctr">
              <a:spcBef>
                <a:spcPts val="0"/>
              </a:spcBef>
              <a:spcAft>
                <a:spcPts val="0"/>
              </a:spcAft>
              <a:buClr>
                <a:schemeClr val="dk1"/>
              </a:buClr>
              <a:buSzPts val="990"/>
              <a:buFont typeface="Arial"/>
              <a:buNone/>
            </a:pPr>
            <a:r>
              <a:rPr lang="en" sz="4644">
                <a:solidFill>
                  <a:srgbClr val="CFE2F3"/>
                </a:solidFill>
                <a:latin typeface="Oswald"/>
                <a:ea typeface="Oswald"/>
                <a:cs typeface="Oswald"/>
                <a:sym typeface="Oswald"/>
              </a:rPr>
              <a:t>A Comparative Study of Chatbots Catered towards Mental Health</a:t>
            </a:r>
            <a:endParaRPr sz="3977">
              <a:solidFill>
                <a:srgbClr val="CFE2F3"/>
              </a:solidFill>
              <a:latin typeface="Oswald"/>
              <a:ea typeface="Oswald"/>
              <a:cs typeface="Oswald"/>
              <a:sym typeface="Oswald"/>
            </a:endParaRPr>
          </a:p>
          <a:p>
            <a:pPr indent="0" lvl="0" marL="0" rtl="0" algn="l">
              <a:spcBef>
                <a:spcPts val="0"/>
              </a:spcBef>
              <a:spcAft>
                <a:spcPts val="0"/>
              </a:spcAft>
              <a:buNone/>
            </a:pPr>
            <a:r>
              <a:t/>
            </a:r>
            <a:endParaRPr sz="4755"/>
          </a:p>
        </p:txBody>
      </p:sp>
      <p:sp>
        <p:nvSpPr>
          <p:cNvPr id="55" name="Google Shape;55;p13"/>
          <p:cNvSpPr txBox="1"/>
          <p:nvPr/>
        </p:nvSpPr>
        <p:spPr>
          <a:xfrm>
            <a:off x="778775" y="1690350"/>
            <a:ext cx="3793200" cy="303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lt2"/>
                </a:solidFill>
                <a:latin typeface="Nunito"/>
                <a:ea typeface="Nunito"/>
                <a:cs typeface="Nunito"/>
                <a:sym typeface="Nunito"/>
              </a:rPr>
              <a:t>Group - 2</a:t>
            </a:r>
            <a:endParaRPr b="1" sz="1300">
              <a:solidFill>
                <a:schemeClr val="lt2"/>
              </a:solidFill>
              <a:latin typeface="Nunito"/>
              <a:ea typeface="Nunito"/>
              <a:cs typeface="Nunito"/>
              <a:sym typeface="Nunito"/>
            </a:endParaRPr>
          </a:p>
          <a:p>
            <a:pPr indent="-298450" lvl="0" marL="457200" rtl="0" algn="l">
              <a:lnSpc>
                <a:spcPct val="150000"/>
              </a:lnSpc>
              <a:spcBef>
                <a:spcPts val="1200"/>
              </a:spcBef>
              <a:spcAft>
                <a:spcPts val="0"/>
              </a:spcAft>
              <a:buClr>
                <a:schemeClr val="lt2"/>
              </a:buClr>
              <a:buSzPts val="1100"/>
              <a:buFont typeface="Arial"/>
              <a:buChar char="●"/>
            </a:pPr>
            <a:r>
              <a:rPr b="1" lang="en" sz="1100">
                <a:solidFill>
                  <a:schemeClr val="lt2"/>
                </a:solidFill>
                <a:highlight>
                  <a:schemeClr val="accent5"/>
                </a:highlight>
              </a:rPr>
              <a:t>[16101298] Mashruk Mohammed Wasik</a:t>
            </a:r>
            <a:endParaRPr b="1" sz="1100">
              <a:solidFill>
                <a:schemeClr val="lt2"/>
              </a:solidFill>
              <a:highlight>
                <a:schemeClr val="accent5"/>
              </a:highlight>
            </a:endParaRPr>
          </a:p>
          <a:p>
            <a:pPr indent="-298450" lvl="0" marL="457200" rtl="0" algn="just">
              <a:lnSpc>
                <a:spcPct val="150000"/>
              </a:lnSpc>
              <a:spcBef>
                <a:spcPts val="0"/>
              </a:spcBef>
              <a:spcAft>
                <a:spcPts val="0"/>
              </a:spcAft>
              <a:buClr>
                <a:schemeClr val="lt2"/>
              </a:buClr>
              <a:buSzPts val="1100"/>
              <a:buFont typeface="Arial"/>
              <a:buChar char="●"/>
            </a:pPr>
            <a:r>
              <a:rPr b="1" lang="en" sz="1100">
                <a:solidFill>
                  <a:schemeClr val="lt2"/>
                </a:solidFill>
                <a:highlight>
                  <a:schemeClr val="accent5"/>
                </a:highlight>
              </a:rPr>
              <a:t>[18101162] Syeda Rifa Syara</a:t>
            </a:r>
            <a:endParaRPr b="1" sz="1100">
              <a:solidFill>
                <a:schemeClr val="lt2"/>
              </a:solidFill>
              <a:highlight>
                <a:schemeClr val="accent5"/>
              </a:highlight>
            </a:endParaRPr>
          </a:p>
          <a:p>
            <a:pPr indent="-298450" lvl="0" marL="457200" rtl="0" algn="just">
              <a:lnSpc>
                <a:spcPct val="150000"/>
              </a:lnSpc>
              <a:spcBef>
                <a:spcPts val="0"/>
              </a:spcBef>
              <a:spcAft>
                <a:spcPts val="0"/>
              </a:spcAft>
              <a:buClr>
                <a:schemeClr val="lt2"/>
              </a:buClr>
              <a:buSzPts val="1100"/>
              <a:buFont typeface="Arial"/>
              <a:buChar char="●"/>
            </a:pPr>
            <a:r>
              <a:rPr b="1" lang="en" sz="1100">
                <a:solidFill>
                  <a:schemeClr val="lt2"/>
                </a:solidFill>
                <a:highlight>
                  <a:schemeClr val="accent5"/>
                </a:highlight>
              </a:rPr>
              <a:t>[18101389] Abir Alam Srabon   </a:t>
            </a:r>
            <a:endParaRPr b="1" sz="1100">
              <a:solidFill>
                <a:schemeClr val="lt2"/>
              </a:solidFill>
              <a:highlight>
                <a:schemeClr val="accent5"/>
              </a:highlight>
            </a:endParaRPr>
          </a:p>
          <a:p>
            <a:pPr indent="-298450" lvl="0" marL="457200" rtl="0" algn="just">
              <a:lnSpc>
                <a:spcPct val="150000"/>
              </a:lnSpc>
              <a:spcBef>
                <a:spcPts val="0"/>
              </a:spcBef>
              <a:spcAft>
                <a:spcPts val="0"/>
              </a:spcAft>
              <a:buClr>
                <a:schemeClr val="lt2"/>
              </a:buClr>
              <a:buSzPts val="1100"/>
              <a:buFont typeface="Arial"/>
              <a:buChar char="●"/>
            </a:pPr>
            <a:r>
              <a:rPr b="1" lang="en" sz="1100">
                <a:solidFill>
                  <a:schemeClr val="lt2"/>
                </a:solidFill>
                <a:highlight>
                  <a:schemeClr val="accent5"/>
                </a:highlight>
              </a:rPr>
              <a:t>[18101424] Pranto Dev   </a:t>
            </a:r>
            <a:endParaRPr b="1" sz="1100">
              <a:solidFill>
                <a:schemeClr val="lt2"/>
              </a:solidFill>
              <a:highlight>
                <a:schemeClr val="accent5"/>
              </a:highlight>
            </a:endParaRPr>
          </a:p>
          <a:p>
            <a:pPr indent="-298450" lvl="0" marL="457200" rtl="0" algn="just">
              <a:lnSpc>
                <a:spcPct val="150000"/>
              </a:lnSpc>
              <a:spcBef>
                <a:spcPts val="0"/>
              </a:spcBef>
              <a:spcAft>
                <a:spcPts val="0"/>
              </a:spcAft>
              <a:buClr>
                <a:schemeClr val="lt2"/>
              </a:buClr>
              <a:buSzPts val="1100"/>
              <a:buFont typeface="Arial"/>
              <a:buChar char="●"/>
            </a:pPr>
            <a:r>
              <a:rPr b="1" lang="en" sz="1100">
                <a:solidFill>
                  <a:schemeClr val="lt2"/>
                </a:solidFill>
                <a:highlight>
                  <a:schemeClr val="accent5"/>
                </a:highlight>
              </a:rPr>
              <a:t>[18101689] Sameeha Haque   </a:t>
            </a:r>
            <a:endParaRPr b="1" sz="1100">
              <a:solidFill>
                <a:schemeClr val="lt2"/>
              </a:solidFill>
              <a:highlight>
                <a:schemeClr val="accent5"/>
              </a:highlight>
            </a:endParaRPr>
          </a:p>
          <a:p>
            <a:pPr indent="-298450" lvl="0" marL="457200" rtl="0" algn="just">
              <a:lnSpc>
                <a:spcPct val="150000"/>
              </a:lnSpc>
              <a:spcBef>
                <a:spcPts val="0"/>
              </a:spcBef>
              <a:spcAft>
                <a:spcPts val="0"/>
              </a:spcAft>
              <a:buClr>
                <a:schemeClr val="lt2"/>
              </a:buClr>
              <a:buSzPts val="1100"/>
              <a:buFont typeface="Arial"/>
              <a:buChar char="●"/>
            </a:pPr>
            <a:r>
              <a:rPr b="1" lang="en" sz="1100">
                <a:solidFill>
                  <a:schemeClr val="lt2"/>
                </a:solidFill>
                <a:highlight>
                  <a:schemeClr val="accent5"/>
                </a:highlight>
              </a:rPr>
              <a:t>[19101038] Fariha Rahman   </a:t>
            </a:r>
            <a:endParaRPr b="1" sz="1100">
              <a:solidFill>
                <a:schemeClr val="lt2"/>
              </a:solidFill>
              <a:highlight>
                <a:schemeClr val="accent5"/>
              </a:highlight>
            </a:endParaRPr>
          </a:p>
          <a:p>
            <a:pPr indent="-298450" lvl="0" marL="457200" rtl="0" algn="just">
              <a:lnSpc>
                <a:spcPct val="150000"/>
              </a:lnSpc>
              <a:spcBef>
                <a:spcPts val="0"/>
              </a:spcBef>
              <a:spcAft>
                <a:spcPts val="0"/>
              </a:spcAft>
              <a:buClr>
                <a:schemeClr val="lt2"/>
              </a:buClr>
              <a:buSzPts val="1100"/>
              <a:buFont typeface="Arial"/>
              <a:buChar char="●"/>
            </a:pPr>
            <a:r>
              <a:rPr b="1" lang="en" sz="1100">
                <a:solidFill>
                  <a:schemeClr val="lt2"/>
                </a:solidFill>
                <a:highlight>
                  <a:schemeClr val="accent5"/>
                </a:highlight>
              </a:rPr>
              <a:t>[19101279] Shadman Bin Sharife   </a:t>
            </a:r>
            <a:endParaRPr b="1" sz="1100">
              <a:solidFill>
                <a:schemeClr val="lt2"/>
              </a:solidFill>
              <a:highlight>
                <a:schemeClr val="accent5"/>
              </a:highlight>
            </a:endParaRPr>
          </a:p>
          <a:p>
            <a:pPr indent="-298450" lvl="0" marL="457200" rtl="0" algn="just">
              <a:lnSpc>
                <a:spcPct val="150000"/>
              </a:lnSpc>
              <a:spcBef>
                <a:spcPts val="0"/>
              </a:spcBef>
              <a:spcAft>
                <a:spcPts val="0"/>
              </a:spcAft>
              <a:buClr>
                <a:schemeClr val="lt2"/>
              </a:buClr>
              <a:buSzPts val="1100"/>
              <a:buFont typeface="Arial"/>
              <a:buChar char="●"/>
            </a:pPr>
            <a:r>
              <a:rPr b="1" lang="en" sz="1100">
                <a:solidFill>
                  <a:schemeClr val="lt2"/>
                </a:solidFill>
                <a:highlight>
                  <a:schemeClr val="accent5"/>
                </a:highlight>
              </a:rPr>
              <a:t>[19101640] Asmita Noor  </a:t>
            </a:r>
            <a:endParaRPr b="1" sz="1100">
              <a:solidFill>
                <a:schemeClr val="lt2"/>
              </a:solidFill>
              <a:highlight>
                <a:schemeClr val="accent5"/>
              </a:highlight>
            </a:endParaRPr>
          </a:p>
          <a:p>
            <a:pPr indent="-298450" lvl="0" marL="457200" rtl="0" algn="just">
              <a:lnSpc>
                <a:spcPct val="150000"/>
              </a:lnSpc>
              <a:spcBef>
                <a:spcPts val="0"/>
              </a:spcBef>
              <a:spcAft>
                <a:spcPts val="0"/>
              </a:spcAft>
              <a:buClr>
                <a:schemeClr val="lt2"/>
              </a:buClr>
              <a:buSzPts val="1100"/>
              <a:buFont typeface="Arial"/>
              <a:buChar char="●"/>
            </a:pPr>
            <a:r>
              <a:rPr b="1" lang="en" sz="1100">
                <a:solidFill>
                  <a:schemeClr val="lt2"/>
                </a:solidFill>
                <a:highlight>
                  <a:schemeClr val="accent5"/>
                </a:highlight>
              </a:rPr>
              <a:t>[22166007] Sumaiya Mim </a:t>
            </a:r>
            <a:endParaRPr b="1" sz="1100">
              <a:solidFill>
                <a:schemeClr val="lt2"/>
              </a:solidFill>
              <a:highlight>
                <a:schemeClr val="accent5"/>
              </a:highlight>
            </a:endParaRPr>
          </a:p>
          <a:p>
            <a:pPr indent="0" lvl="0" marL="0" rtl="0" algn="l">
              <a:spcBef>
                <a:spcPts val="0"/>
              </a:spcBef>
              <a:spcAft>
                <a:spcPts val="1200"/>
              </a:spcAft>
              <a:buNone/>
            </a:pPr>
            <a:r>
              <a:t/>
            </a:r>
            <a:endParaRPr b="1">
              <a:solidFill>
                <a:schemeClr val="lt2"/>
              </a:solidFill>
            </a:endParaRPr>
          </a:p>
        </p:txBody>
      </p:sp>
      <p:sp>
        <p:nvSpPr>
          <p:cNvPr id="56" name="Google Shape;56;p13"/>
          <p:cNvSpPr txBox="1"/>
          <p:nvPr/>
        </p:nvSpPr>
        <p:spPr>
          <a:xfrm>
            <a:off x="4903650" y="1690350"/>
            <a:ext cx="3430500" cy="30399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b="1" lang="en" sz="1200">
                <a:solidFill>
                  <a:schemeClr val="lt2"/>
                </a:solidFill>
                <a:highlight>
                  <a:schemeClr val="accent5"/>
                </a:highlight>
              </a:rPr>
              <a:t>Presented To</a:t>
            </a:r>
            <a:endParaRPr b="1" sz="1200">
              <a:solidFill>
                <a:schemeClr val="lt2"/>
              </a:solidFill>
              <a:highlight>
                <a:schemeClr val="accent5"/>
              </a:highlight>
            </a:endParaRPr>
          </a:p>
          <a:p>
            <a:pPr indent="0" lvl="0" marL="0" rtl="0" algn="l">
              <a:spcBef>
                <a:spcPts val="0"/>
              </a:spcBef>
              <a:spcAft>
                <a:spcPts val="0"/>
              </a:spcAft>
              <a:buNone/>
            </a:pPr>
            <a:r>
              <a:t/>
            </a:r>
            <a:endParaRPr b="1">
              <a:solidFill>
                <a:schemeClr val="lt2"/>
              </a:solidFill>
              <a:highlight>
                <a:schemeClr val="accent5"/>
              </a:highlight>
            </a:endParaRPr>
          </a:p>
          <a:p>
            <a:pPr indent="0" lvl="0" marL="0" rtl="0" algn="ctr">
              <a:lnSpc>
                <a:spcPct val="150000"/>
              </a:lnSpc>
              <a:spcBef>
                <a:spcPts val="0"/>
              </a:spcBef>
              <a:spcAft>
                <a:spcPts val="0"/>
              </a:spcAft>
              <a:buNone/>
            </a:pPr>
            <a:r>
              <a:rPr b="1" lang="en" sz="1300">
                <a:solidFill>
                  <a:schemeClr val="lt2"/>
                </a:solidFill>
                <a:highlight>
                  <a:schemeClr val="accent5"/>
                </a:highlight>
                <a:latin typeface="Nunito"/>
                <a:ea typeface="Nunito"/>
                <a:cs typeface="Nunito"/>
                <a:sym typeface="Nunito"/>
              </a:rPr>
              <a:t>Annajiat Alim Rasel</a:t>
            </a:r>
            <a:endParaRPr b="1" sz="1300">
              <a:solidFill>
                <a:schemeClr val="lt2"/>
              </a:solidFill>
              <a:highlight>
                <a:schemeClr val="accent5"/>
              </a:highlight>
              <a:latin typeface="Nunito"/>
              <a:ea typeface="Nunito"/>
              <a:cs typeface="Nunito"/>
              <a:sym typeface="Nunito"/>
            </a:endParaRPr>
          </a:p>
          <a:p>
            <a:pPr indent="0" lvl="0" marL="0" rtl="0" algn="ctr">
              <a:lnSpc>
                <a:spcPct val="150000"/>
              </a:lnSpc>
              <a:spcBef>
                <a:spcPts val="0"/>
              </a:spcBef>
              <a:spcAft>
                <a:spcPts val="0"/>
              </a:spcAft>
              <a:buNone/>
            </a:pPr>
            <a:r>
              <a:rPr b="1" lang="en" sz="1300">
                <a:solidFill>
                  <a:schemeClr val="lt2"/>
                </a:solidFill>
                <a:highlight>
                  <a:schemeClr val="accent5"/>
                </a:highlight>
              </a:rPr>
              <a:t>Senior Lecturer</a:t>
            </a:r>
            <a:endParaRPr b="1" sz="1300">
              <a:solidFill>
                <a:schemeClr val="lt2"/>
              </a:solidFill>
              <a:highlight>
                <a:schemeClr val="accent5"/>
              </a:highlight>
            </a:endParaRPr>
          </a:p>
          <a:p>
            <a:pPr indent="0" lvl="0" marL="0" rtl="0" algn="ctr">
              <a:lnSpc>
                <a:spcPct val="150000"/>
              </a:lnSpc>
              <a:spcBef>
                <a:spcPts val="0"/>
              </a:spcBef>
              <a:spcAft>
                <a:spcPts val="0"/>
              </a:spcAft>
              <a:buNone/>
            </a:pPr>
            <a:r>
              <a:rPr b="1" lang="en" sz="1300">
                <a:solidFill>
                  <a:schemeClr val="lt2"/>
                </a:solidFill>
                <a:highlight>
                  <a:schemeClr val="accent5"/>
                </a:highlight>
              </a:rPr>
              <a:t>Department of Computer Science and Engineering</a:t>
            </a:r>
            <a:endParaRPr b="1" sz="1300">
              <a:solidFill>
                <a:schemeClr val="lt2"/>
              </a:solidFill>
              <a:highlight>
                <a:schemeClr val="accent5"/>
              </a:highlight>
            </a:endParaRPr>
          </a:p>
          <a:p>
            <a:pPr indent="0" lvl="0" marL="0" rtl="0" algn="ctr">
              <a:lnSpc>
                <a:spcPct val="150000"/>
              </a:lnSpc>
              <a:spcBef>
                <a:spcPts val="0"/>
              </a:spcBef>
              <a:spcAft>
                <a:spcPts val="0"/>
              </a:spcAft>
              <a:buNone/>
            </a:pPr>
            <a:r>
              <a:rPr b="1" lang="en" sz="1300">
                <a:solidFill>
                  <a:schemeClr val="lt2"/>
                </a:solidFill>
                <a:highlight>
                  <a:schemeClr val="accent5"/>
                </a:highlight>
              </a:rPr>
              <a:t>BRAC University</a:t>
            </a:r>
            <a:endParaRPr b="1" sz="1300">
              <a:solidFill>
                <a:schemeClr val="lt2"/>
              </a:solidFill>
              <a:highlight>
                <a:schemeClr val="accent5"/>
              </a:highlight>
            </a:endParaRPr>
          </a:p>
          <a:p>
            <a:pPr indent="0" lvl="0" marL="0" rtl="0" algn="ctr">
              <a:lnSpc>
                <a:spcPct val="150000"/>
              </a:lnSpc>
              <a:spcBef>
                <a:spcPts val="0"/>
              </a:spcBef>
              <a:spcAft>
                <a:spcPts val="0"/>
              </a:spcAft>
              <a:buNone/>
            </a:pPr>
            <a:r>
              <a:rPr b="1" lang="en" sz="1300">
                <a:solidFill>
                  <a:schemeClr val="lt2"/>
                </a:solidFill>
                <a:highlight>
                  <a:schemeClr val="accent5"/>
                </a:highlight>
              </a:rPr>
              <a:t>Dhaka, Bangladesh</a:t>
            </a:r>
            <a:endParaRPr b="1" sz="1300">
              <a:solidFill>
                <a:schemeClr val="lt2"/>
              </a:solidFill>
              <a:highlight>
                <a:schemeClr val="accent5"/>
              </a:highlight>
            </a:endParaRPr>
          </a:p>
        </p:txBody>
      </p:sp>
      <p:cxnSp>
        <p:nvCxnSpPr>
          <p:cNvPr id="57" name="Google Shape;57;p13"/>
          <p:cNvCxnSpPr/>
          <p:nvPr/>
        </p:nvCxnSpPr>
        <p:spPr>
          <a:xfrm>
            <a:off x="868775" y="2002700"/>
            <a:ext cx="3592200" cy="0"/>
          </a:xfrm>
          <a:prstGeom prst="straightConnector1">
            <a:avLst/>
          </a:prstGeom>
          <a:noFill/>
          <a:ln cap="flat" cmpd="sng" w="9525">
            <a:solidFill>
              <a:schemeClr val="lt2"/>
            </a:solidFill>
            <a:prstDash val="solid"/>
            <a:round/>
            <a:headEnd len="med" w="med" type="none"/>
            <a:tailEnd len="med" w="med" type="none"/>
          </a:ln>
        </p:spPr>
      </p:cxnSp>
      <p:cxnSp>
        <p:nvCxnSpPr>
          <p:cNvPr id="58" name="Google Shape;58;p13"/>
          <p:cNvCxnSpPr/>
          <p:nvPr/>
        </p:nvCxnSpPr>
        <p:spPr>
          <a:xfrm>
            <a:off x="5022225" y="2002700"/>
            <a:ext cx="3030600" cy="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2252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Solution </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lnSpc>
                <a:spcPct val="150000"/>
              </a:lnSpc>
              <a:spcBef>
                <a:spcPts val="0"/>
              </a:spcBef>
              <a:spcAft>
                <a:spcPts val="0"/>
              </a:spcAft>
              <a:buSzPts val="2200"/>
              <a:buChar char="●"/>
            </a:pPr>
            <a:r>
              <a:rPr lang="en" sz="2200"/>
              <a:t>Robust</a:t>
            </a:r>
            <a:endParaRPr sz="2200"/>
          </a:p>
          <a:p>
            <a:pPr indent="-368300" lvl="0" marL="457200" rtl="0" algn="l">
              <a:lnSpc>
                <a:spcPct val="150000"/>
              </a:lnSpc>
              <a:spcBef>
                <a:spcPts val="0"/>
              </a:spcBef>
              <a:spcAft>
                <a:spcPts val="0"/>
              </a:spcAft>
              <a:buSzPts val="2200"/>
              <a:buChar char="●"/>
            </a:pPr>
            <a:r>
              <a:rPr lang="en" sz="2200"/>
              <a:t>Smart </a:t>
            </a:r>
            <a:endParaRPr sz="2200"/>
          </a:p>
          <a:p>
            <a:pPr indent="-368300" lvl="0" marL="457200" rtl="0" algn="l">
              <a:lnSpc>
                <a:spcPct val="150000"/>
              </a:lnSpc>
              <a:spcBef>
                <a:spcPts val="0"/>
              </a:spcBef>
              <a:spcAft>
                <a:spcPts val="0"/>
              </a:spcAft>
              <a:buSzPts val="2200"/>
              <a:buChar char="●"/>
            </a:pPr>
            <a:r>
              <a:rPr lang="en" sz="2200"/>
              <a:t>Adaptive </a:t>
            </a:r>
            <a:endParaRPr sz="2200"/>
          </a:p>
          <a:p>
            <a:pPr indent="-368300" lvl="0" marL="457200" rtl="0" algn="l">
              <a:lnSpc>
                <a:spcPct val="150000"/>
              </a:lnSpc>
              <a:spcBef>
                <a:spcPts val="0"/>
              </a:spcBef>
              <a:spcAft>
                <a:spcPts val="0"/>
              </a:spcAft>
              <a:buSzPts val="2200"/>
              <a:buChar char="●"/>
            </a:pPr>
            <a:r>
              <a:rPr lang="en" sz="2200"/>
              <a:t>Sensitive to user Sentiment </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3"/>
          <p:cNvPicPr preferRelativeResize="0"/>
          <p:nvPr/>
        </p:nvPicPr>
        <p:blipFill>
          <a:blip r:embed="rId3">
            <a:alphaModFix/>
          </a:blip>
          <a:stretch>
            <a:fillRect/>
          </a:stretch>
        </p:blipFill>
        <p:spPr>
          <a:xfrm>
            <a:off x="1356500" y="862575"/>
            <a:ext cx="5701226" cy="4232575"/>
          </a:xfrm>
          <a:prstGeom prst="rect">
            <a:avLst/>
          </a:prstGeom>
          <a:noFill/>
          <a:ln>
            <a:noFill/>
          </a:ln>
        </p:spPr>
      </p:pic>
      <p:sp>
        <p:nvSpPr>
          <p:cNvPr id="122" name="Google Shape;122;p23"/>
          <p:cNvSpPr txBox="1"/>
          <p:nvPr/>
        </p:nvSpPr>
        <p:spPr>
          <a:xfrm>
            <a:off x="2602350" y="193650"/>
            <a:ext cx="393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Proposed </a:t>
            </a:r>
            <a:r>
              <a:rPr b="1" lang="en"/>
              <a:t>Chatbot</a:t>
            </a:r>
            <a:r>
              <a:rPr b="1" lang="en"/>
              <a:t> Work Flow </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nvSpPr>
        <p:spPr>
          <a:xfrm>
            <a:off x="1318025" y="642925"/>
            <a:ext cx="6172200" cy="55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Oswald Medium"/>
                <a:ea typeface="Oswald Medium"/>
                <a:cs typeface="Oswald Medium"/>
                <a:sym typeface="Oswald Medium"/>
              </a:rPr>
              <a:t>Concluding Remarks</a:t>
            </a:r>
            <a:endParaRPr sz="2400">
              <a:latin typeface="Oswald Medium"/>
              <a:ea typeface="Oswald Medium"/>
              <a:cs typeface="Oswald Medium"/>
              <a:sym typeface="Oswald Medium"/>
            </a:endParaRPr>
          </a:p>
        </p:txBody>
      </p:sp>
      <p:sp>
        <p:nvSpPr>
          <p:cNvPr id="128" name="Google Shape;128;p24"/>
          <p:cNvSpPr txBox="1"/>
          <p:nvPr/>
        </p:nvSpPr>
        <p:spPr>
          <a:xfrm>
            <a:off x="535775" y="1393025"/>
            <a:ext cx="8025900" cy="255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With more research and development it is possible to completely replace </a:t>
            </a:r>
            <a:r>
              <a:rPr lang="en"/>
              <a:t>cognitive</a:t>
            </a:r>
            <a:r>
              <a:rPr lang="en"/>
              <a:t> behavioural systems with chatbots. </a:t>
            </a:r>
            <a:endParaRPr/>
          </a:p>
          <a:p>
            <a:pPr indent="-317500" lvl="0" marL="457200" rtl="0" algn="l">
              <a:spcBef>
                <a:spcPts val="0"/>
              </a:spcBef>
              <a:spcAft>
                <a:spcPts val="0"/>
              </a:spcAft>
              <a:buSzPts val="1400"/>
              <a:buChar char="●"/>
            </a:pPr>
            <a:r>
              <a:rPr lang="en"/>
              <a:t>For better results, the following must be improved:</a:t>
            </a:r>
            <a:endParaRPr/>
          </a:p>
          <a:p>
            <a:pPr indent="-317500" lvl="1" marL="914400" rtl="0" algn="l">
              <a:spcBef>
                <a:spcPts val="0"/>
              </a:spcBef>
              <a:spcAft>
                <a:spcPts val="0"/>
              </a:spcAft>
              <a:buSzPts val="1400"/>
              <a:buChar char="○"/>
            </a:pPr>
            <a:r>
              <a:rPr lang="en"/>
              <a:t>Reduce discrepancies in communication between different modules</a:t>
            </a:r>
            <a:endParaRPr/>
          </a:p>
          <a:p>
            <a:pPr indent="-317500" lvl="1" marL="914400" rtl="0" algn="l">
              <a:spcBef>
                <a:spcPts val="0"/>
              </a:spcBef>
              <a:spcAft>
                <a:spcPts val="0"/>
              </a:spcAft>
              <a:buSzPts val="1400"/>
              <a:buChar char="○"/>
            </a:pPr>
            <a:r>
              <a:rPr lang="en"/>
              <a:t>Maintain complete user transparency for accurate detection</a:t>
            </a:r>
            <a:endParaRPr/>
          </a:p>
          <a:p>
            <a:pPr indent="-317500" lvl="1" marL="914400" rtl="0" algn="l">
              <a:spcBef>
                <a:spcPts val="0"/>
              </a:spcBef>
              <a:spcAft>
                <a:spcPts val="0"/>
              </a:spcAft>
              <a:buSzPts val="1400"/>
              <a:buChar char="○"/>
            </a:pPr>
            <a:r>
              <a:rPr lang="en"/>
              <a:t>Using </a:t>
            </a:r>
            <a:r>
              <a:rPr lang="en"/>
              <a:t>references</a:t>
            </a:r>
            <a:r>
              <a:rPr lang="en"/>
              <a:t> that clearly reflect the participant’s emotions</a:t>
            </a:r>
            <a:endParaRPr/>
          </a:p>
          <a:p>
            <a:pPr indent="-317500" lvl="0" marL="457200" rtl="0" algn="l">
              <a:spcBef>
                <a:spcPts val="0"/>
              </a:spcBef>
              <a:spcAft>
                <a:spcPts val="0"/>
              </a:spcAft>
              <a:buSzPts val="1400"/>
              <a:buChar char="●"/>
            </a:pPr>
            <a:r>
              <a:rPr lang="en"/>
              <a:t>Increased accuracy and usability will allow more participants to resort to chatbots as an entity to confide in when they do not feel too comfortable sharing certain aspects of their sufferings with a therapist.</a:t>
            </a:r>
            <a:r>
              <a:rPr lang="en"/>
              <a:t> </a:t>
            </a:r>
            <a:endParaRPr/>
          </a:p>
          <a:p>
            <a:pPr indent="-317500" lvl="0" marL="457200" rtl="0" algn="l">
              <a:spcBef>
                <a:spcPts val="0"/>
              </a:spcBef>
              <a:spcAft>
                <a:spcPts val="0"/>
              </a:spcAft>
              <a:buSzPts val="1400"/>
              <a:buChar char="●"/>
            </a:pPr>
            <a:r>
              <a:rPr lang="en"/>
              <a:t>With further use of Natural Language Processing (NLP) in sentiment analysis, inaccuracies can be brought to a minimum and better precision in the results can be obtained.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Chatbot needs</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Comparing models</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Accuracy</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Population Demographics</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Methodology</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Limitations</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Propose future plan</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What is a CHATBOT?</a:t>
            </a:r>
            <a:endParaRPr sz="2200">
              <a:solidFill>
                <a:schemeClr val="dk1"/>
              </a:solidFill>
              <a:latin typeface="Times New Roman"/>
              <a:ea typeface="Times New Roman"/>
              <a:cs typeface="Times New Roman"/>
              <a:sym typeface="Times New Roman"/>
            </a:endParaRPr>
          </a:p>
          <a:p>
            <a:pPr indent="-361950" lvl="1" marL="914400" rtl="0" algn="just">
              <a:lnSpc>
                <a:spcPct val="100000"/>
              </a:lnSpc>
              <a:spcBef>
                <a:spcPts val="0"/>
              </a:spcBef>
              <a:spcAft>
                <a:spcPts val="0"/>
              </a:spcAft>
              <a:buClr>
                <a:schemeClr val="dk1"/>
              </a:buClr>
              <a:buSzPts val="2100"/>
              <a:buFont typeface="Times New Roman"/>
              <a:buChar char="◆"/>
            </a:pPr>
            <a:r>
              <a:rPr lang="en" sz="1800">
                <a:solidFill>
                  <a:schemeClr val="dk1"/>
                </a:solidFill>
                <a:latin typeface="Times New Roman"/>
                <a:ea typeface="Times New Roman"/>
                <a:cs typeface="Times New Roman"/>
                <a:sym typeface="Times New Roman"/>
              </a:rPr>
              <a:t>Chatbots are chat robots which are programming specialists that can reproduce human discussions through message or voice messages.</a:t>
            </a:r>
            <a:endParaRPr sz="1800">
              <a:solidFill>
                <a:schemeClr val="dk1"/>
              </a:solidFill>
              <a:latin typeface="Times New Roman"/>
              <a:ea typeface="Times New Roman"/>
              <a:cs typeface="Times New Roman"/>
              <a:sym typeface="Times New Roman"/>
            </a:endParaRPr>
          </a:p>
          <a:p>
            <a:pPr indent="-368300" lvl="0" marL="457200" rtl="0" algn="just">
              <a:lnSpc>
                <a:spcPct val="100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How CHATBOTs can Help us?</a:t>
            </a:r>
            <a:endParaRPr sz="2200">
              <a:solidFill>
                <a:schemeClr val="dk1"/>
              </a:solidFill>
              <a:latin typeface="Times New Roman"/>
              <a:ea typeface="Times New Roman"/>
              <a:cs typeface="Times New Roman"/>
              <a:sym typeface="Times New Roman"/>
            </a:endParaRPr>
          </a:p>
          <a:p>
            <a:pPr indent="-381000" lvl="1" marL="914400" rtl="0" algn="just">
              <a:lnSpc>
                <a:spcPct val="100000"/>
              </a:lnSpc>
              <a:spcBef>
                <a:spcPts val="0"/>
              </a:spcBef>
              <a:spcAft>
                <a:spcPts val="0"/>
              </a:spcAft>
              <a:buClr>
                <a:schemeClr val="dk1"/>
              </a:buClr>
              <a:buSzPts val="2400"/>
              <a:buFont typeface="Times New Roman"/>
              <a:buChar char="◆"/>
            </a:pPr>
            <a:r>
              <a:rPr lang="en" sz="1800">
                <a:solidFill>
                  <a:schemeClr val="dk1"/>
                </a:solidFill>
                <a:latin typeface="Times New Roman"/>
                <a:ea typeface="Times New Roman"/>
                <a:cs typeface="Times New Roman"/>
                <a:sym typeface="Times New Roman"/>
              </a:rPr>
              <a:t>By building methods that allows Artificial Intelligence agents to replicate human communication using voice commands or text.</a:t>
            </a:r>
            <a:endParaRPr sz="1800">
              <a:solidFill>
                <a:schemeClr val="dk1"/>
              </a:solidFill>
              <a:latin typeface="Times New Roman"/>
              <a:ea typeface="Times New Roman"/>
              <a:cs typeface="Times New Roman"/>
              <a:sym typeface="Times New Roman"/>
            </a:endParaRPr>
          </a:p>
          <a:p>
            <a:pPr indent="-368300" lvl="0" marL="457200" rtl="0" algn="just">
              <a:lnSpc>
                <a:spcPct val="100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What are the significance of CHATBOT?</a:t>
            </a:r>
            <a:endParaRPr sz="2200">
              <a:solidFill>
                <a:schemeClr val="dk1"/>
              </a:solidFill>
              <a:latin typeface="Times New Roman"/>
              <a:ea typeface="Times New Roman"/>
              <a:cs typeface="Times New Roman"/>
              <a:sym typeface="Times New Roman"/>
            </a:endParaRPr>
          </a:p>
          <a:p>
            <a:pPr indent="-342900" lvl="1" marL="914400" rtl="0" algn="just">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ChatBots can help to assist people in coping with depression or emotional needs, as well as to provide advice and therapy to those who are suffering.</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1425"/>
            <a:ext cx="85206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Works</a:t>
            </a:r>
            <a:endParaRPr/>
          </a:p>
        </p:txBody>
      </p:sp>
      <p:sp>
        <p:nvSpPr>
          <p:cNvPr id="76" name="Google Shape;76;p16"/>
          <p:cNvSpPr txBox="1"/>
          <p:nvPr>
            <p:ph idx="1" type="body"/>
          </p:nvPr>
        </p:nvSpPr>
        <p:spPr>
          <a:xfrm>
            <a:off x="311700" y="917950"/>
            <a:ext cx="8520600" cy="41235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Many researchers worked with chatbots that used various machine learning methods to detect various levels of depression and anxiety</a:t>
            </a:r>
            <a:endParaRPr/>
          </a:p>
          <a:p>
            <a:pPr indent="-325755" lvl="0" marL="457200" rtl="0" algn="l">
              <a:spcBef>
                <a:spcPts val="1200"/>
              </a:spcBef>
              <a:spcAft>
                <a:spcPts val="0"/>
              </a:spcAft>
              <a:buSzPct val="100000"/>
              <a:buChar char="-"/>
            </a:pPr>
            <a:r>
              <a:rPr lang="en"/>
              <a:t>Used machine learning techniques depending on a video and image-based depression identification model.</a:t>
            </a:r>
            <a:endParaRPr/>
          </a:p>
          <a:p>
            <a:pPr indent="-325755" lvl="0" marL="457200" rtl="0" algn="l">
              <a:spcBef>
                <a:spcPts val="0"/>
              </a:spcBef>
              <a:spcAft>
                <a:spcPts val="0"/>
              </a:spcAft>
              <a:buSzPct val="100000"/>
              <a:buChar char="-"/>
            </a:pPr>
            <a:r>
              <a:rPr lang="en"/>
              <a:t>Evebot, a breakthrough sequence-to-sequence oriented, completely associative interaction approach for the diagnosis of negative emotions and control of distress by favorably recommending answers.</a:t>
            </a:r>
            <a:endParaRPr/>
          </a:p>
          <a:p>
            <a:pPr indent="-325755" lvl="0" marL="457200" rtl="0" algn="l">
              <a:spcBef>
                <a:spcPts val="0"/>
              </a:spcBef>
              <a:spcAft>
                <a:spcPts val="0"/>
              </a:spcAft>
              <a:buSzPct val="100000"/>
              <a:buChar char="-"/>
            </a:pPr>
            <a:r>
              <a:rPr lang="en"/>
              <a:t>CARO is a chatbot application developed by the </a:t>
            </a:r>
            <a:r>
              <a:rPr lang="en"/>
              <a:t>researchers</a:t>
            </a:r>
            <a:r>
              <a:rPr lang="en"/>
              <a:t> that can conduct sympathetic discussions and provide medical advice to those suffering from severe depression.</a:t>
            </a:r>
            <a:endParaRPr/>
          </a:p>
          <a:p>
            <a:pPr indent="-325755" lvl="0" marL="457200" rtl="0" algn="l">
              <a:spcBef>
                <a:spcPts val="0"/>
              </a:spcBef>
              <a:spcAft>
                <a:spcPts val="0"/>
              </a:spcAft>
              <a:buSzPct val="100000"/>
              <a:buChar char="-"/>
            </a:pPr>
            <a:r>
              <a:rPr lang="en"/>
              <a:t>time-saving model for detecting texts representing self-perceived depressive symptoms using a Long Short-Term Memory (LSTM) based Recurrent Neural Network (RNN)</a:t>
            </a:r>
            <a:endParaRPr/>
          </a:p>
          <a:p>
            <a:pPr indent="-325755" lvl="0" marL="457200" rtl="0" algn="l">
              <a:spcBef>
                <a:spcPts val="0"/>
              </a:spcBef>
              <a:spcAft>
                <a:spcPts val="0"/>
              </a:spcAft>
              <a:buSzPct val="100000"/>
              <a:buChar char="-"/>
            </a:pPr>
            <a:r>
              <a:rPr lang="en"/>
              <a:t>XiaoIce, which is built on a framework for compassionate computing that allows a machine to perceive human sentiments and states, comprehend user intents, and dynamically respond to user demands.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Comparison</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100">
              <a:latin typeface="Times New Roman"/>
              <a:ea typeface="Times New Roman"/>
              <a:cs typeface="Times New Roman"/>
              <a:sym typeface="Times New Roman"/>
            </a:endParaRPr>
          </a:p>
        </p:txBody>
      </p:sp>
      <p:graphicFrame>
        <p:nvGraphicFramePr>
          <p:cNvPr id="83" name="Google Shape;83;p17"/>
          <p:cNvGraphicFramePr/>
          <p:nvPr/>
        </p:nvGraphicFramePr>
        <p:xfrm>
          <a:off x="952500" y="1619250"/>
          <a:ext cx="3000000" cy="3000000"/>
        </p:xfrm>
        <a:graphic>
          <a:graphicData uri="http://schemas.openxmlformats.org/drawingml/2006/table">
            <a:tbl>
              <a:tblPr>
                <a:noFill/>
                <a:tableStyleId>{2487DCA9-5B0A-412C-B63E-3BF46D7078E0}</a:tableStyleId>
              </a:tblPr>
              <a:tblGrid>
                <a:gridCol w="3619500"/>
                <a:gridCol w="3619500"/>
              </a:tblGrid>
              <a:tr h="381000">
                <a:tc>
                  <a:txBody>
                    <a:bodyPr/>
                    <a:lstStyle/>
                    <a:p>
                      <a:pPr indent="0" lvl="0" marL="0" rtl="0" algn="ctr">
                        <a:spcBef>
                          <a:spcPts val="0"/>
                        </a:spcBef>
                        <a:spcAft>
                          <a:spcPts val="0"/>
                        </a:spcAft>
                        <a:buNone/>
                      </a:pPr>
                      <a:r>
                        <a:rPr b="1" lang="en" sz="1300">
                          <a:highlight>
                            <a:srgbClr val="FFFFFF"/>
                          </a:highlight>
                          <a:latin typeface="Times New Roman"/>
                          <a:ea typeface="Times New Roman"/>
                          <a:cs typeface="Times New Roman"/>
                          <a:sym typeface="Times New Roman"/>
                        </a:rPr>
                        <a:t>Name of the bot</a:t>
                      </a:r>
                      <a:endParaRPr sz="13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highlight>
                            <a:srgbClr val="FFFFFF"/>
                          </a:highlight>
                          <a:latin typeface="Times New Roman"/>
                          <a:ea typeface="Times New Roman"/>
                          <a:cs typeface="Times New Roman"/>
                          <a:sym typeface="Times New Roman"/>
                        </a:rPr>
                        <a:t>Methods</a:t>
                      </a:r>
                      <a:endParaRPr sz="13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Depra</a:t>
                      </a:r>
                      <a:endParaRPr sz="11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I</a:t>
                      </a:r>
                      <a:r>
                        <a:rPr lang="en" sz="1100">
                          <a:latin typeface="Times New Roman"/>
                          <a:ea typeface="Times New Roman"/>
                          <a:cs typeface="Times New Roman"/>
                          <a:sym typeface="Times New Roman"/>
                        </a:rPr>
                        <a:t>DS-SR and QID-SR</a:t>
                      </a:r>
                      <a:endParaRPr sz="11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Carobot</a:t>
                      </a:r>
                      <a:endParaRPr sz="11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Medical advice generator and sympathetic dialogue generator</a:t>
                      </a:r>
                      <a:endParaRPr sz="11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Xiaoice</a:t>
                      </a:r>
                      <a:endParaRPr sz="11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The user experience layer, Full-duplex mode</a:t>
                      </a:r>
                      <a:endParaRPr sz="11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Prerona</a:t>
                      </a:r>
                      <a:endParaRPr sz="11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JSON and  UTF-8</a:t>
                      </a:r>
                      <a:endParaRPr sz="11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Eviebot</a:t>
                      </a:r>
                      <a:endParaRPr sz="11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Bi-LSTM network and sigmoid activation function </a:t>
                      </a:r>
                      <a:endParaRPr sz="11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Accuracy Comparison</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90" name="Google Shape;90;p18"/>
          <p:cNvGraphicFramePr/>
          <p:nvPr/>
        </p:nvGraphicFramePr>
        <p:xfrm>
          <a:off x="952500" y="1809750"/>
          <a:ext cx="3000000" cy="3000000"/>
        </p:xfrm>
        <a:graphic>
          <a:graphicData uri="http://schemas.openxmlformats.org/drawingml/2006/table">
            <a:tbl>
              <a:tblPr>
                <a:noFill/>
                <a:tableStyleId>{2487DCA9-5B0A-412C-B63E-3BF46D7078E0}</a:tableStyleId>
              </a:tblPr>
              <a:tblGrid>
                <a:gridCol w="3619500"/>
                <a:gridCol w="3619500"/>
              </a:tblGrid>
              <a:tr h="381000">
                <a:tc>
                  <a:txBody>
                    <a:bodyPr/>
                    <a:lstStyle/>
                    <a:p>
                      <a:pPr indent="0" lvl="0" marL="0" rtl="0" algn="l">
                        <a:spcBef>
                          <a:spcPts val="0"/>
                        </a:spcBef>
                        <a:spcAft>
                          <a:spcPts val="0"/>
                        </a:spcAft>
                        <a:buNone/>
                      </a:pPr>
                      <a:r>
                        <a:rPr lang="en"/>
                        <a:t>CARO</a:t>
                      </a:r>
                      <a:endParaRPr/>
                    </a:p>
                  </a:txBody>
                  <a:tcPr marT="91425" marB="91425" marR="91425" marL="91425"/>
                </a:tc>
                <a:tc>
                  <a:txBody>
                    <a:bodyPr/>
                    <a:lstStyle/>
                    <a:p>
                      <a:pPr indent="0" lvl="0" marL="0" rtl="0" algn="l">
                        <a:spcBef>
                          <a:spcPts val="0"/>
                        </a:spcBef>
                        <a:spcAft>
                          <a:spcPts val="0"/>
                        </a:spcAft>
                        <a:buNone/>
                      </a:pPr>
                      <a:r>
                        <a:rPr lang="en"/>
                        <a:t>BLEU = </a:t>
                      </a:r>
                      <a:r>
                        <a:rPr b="1" lang="en"/>
                        <a:t>0.179</a:t>
                      </a:r>
                      <a:endParaRPr b="1"/>
                    </a:p>
                  </a:txBody>
                  <a:tcPr marT="91425" marB="91425" marR="91425" marL="91425"/>
                </a:tc>
              </a:tr>
              <a:tr h="381000">
                <a:tc>
                  <a:txBody>
                    <a:bodyPr/>
                    <a:lstStyle/>
                    <a:p>
                      <a:pPr indent="0" lvl="0" marL="0" rtl="0" algn="l">
                        <a:spcBef>
                          <a:spcPts val="0"/>
                        </a:spcBef>
                        <a:spcAft>
                          <a:spcPts val="0"/>
                        </a:spcAft>
                        <a:buNone/>
                      </a:pPr>
                      <a:r>
                        <a:rPr lang="en"/>
                        <a:t>XIAOICE</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BLEU = </a:t>
                      </a:r>
                      <a:r>
                        <a:rPr b="1" lang="en">
                          <a:solidFill>
                            <a:schemeClr val="dk1"/>
                          </a:solidFill>
                        </a:rPr>
                        <a:t>0.188</a:t>
                      </a:r>
                      <a:endParaRPr b="1"/>
                    </a:p>
                  </a:txBody>
                  <a:tcPr marT="91425" marB="91425" marR="91425" marL="91425"/>
                </a:tc>
              </a:tr>
              <a:tr h="381000">
                <a:tc>
                  <a:txBody>
                    <a:bodyPr/>
                    <a:lstStyle/>
                    <a:p>
                      <a:pPr indent="0" lvl="0" marL="0" rtl="0" algn="l">
                        <a:spcBef>
                          <a:spcPts val="0"/>
                        </a:spcBef>
                        <a:spcAft>
                          <a:spcPts val="0"/>
                        </a:spcAft>
                        <a:buNone/>
                      </a:pPr>
                      <a:r>
                        <a:rPr lang="en"/>
                        <a:t>PRERONA</a:t>
                      </a:r>
                      <a:endParaRPr/>
                    </a:p>
                  </a:txBody>
                  <a:tcPr marT="91425" marB="91425" marR="91425" marL="91425"/>
                </a:tc>
                <a:tc>
                  <a:txBody>
                    <a:bodyPr/>
                    <a:lstStyle/>
                    <a:p>
                      <a:pPr indent="0" lvl="0" marL="0" rtl="0" algn="l">
                        <a:spcBef>
                          <a:spcPts val="0"/>
                        </a:spcBef>
                        <a:spcAft>
                          <a:spcPts val="0"/>
                        </a:spcAft>
                        <a:buNone/>
                      </a:pPr>
                      <a:r>
                        <a:rPr lang="en"/>
                        <a:t>SPSS = </a:t>
                      </a:r>
                      <a:r>
                        <a:rPr b="1" lang="en"/>
                        <a:t>13.70%</a:t>
                      </a:r>
                      <a:r>
                        <a:rPr lang="en"/>
                        <a:t> for Bengali , </a:t>
                      </a:r>
                      <a:r>
                        <a:rPr b="1" lang="en"/>
                        <a:t>14%</a:t>
                      </a:r>
                      <a:r>
                        <a:rPr lang="en"/>
                        <a:t> for English, </a:t>
                      </a:r>
                      <a:r>
                        <a:rPr b="1" lang="en"/>
                        <a:t>12.93%</a:t>
                      </a:r>
                      <a:r>
                        <a:rPr lang="en"/>
                        <a:t> for Korean</a:t>
                      </a:r>
                      <a:endParaRPr/>
                    </a:p>
                  </a:txBody>
                  <a:tcPr marT="91425" marB="91425" marR="91425" marL="91425"/>
                </a:tc>
              </a:tr>
              <a:tr h="381000">
                <a:tc>
                  <a:txBody>
                    <a:bodyPr/>
                    <a:lstStyle/>
                    <a:p>
                      <a:pPr indent="0" lvl="0" marL="0" rtl="0" algn="l">
                        <a:spcBef>
                          <a:spcPts val="0"/>
                        </a:spcBef>
                        <a:spcAft>
                          <a:spcPts val="0"/>
                        </a:spcAft>
                        <a:buNone/>
                      </a:pPr>
                      <a:r>
                        <a:rPr lang="en"/>
                        <a:t>TESS</a:t>
                      </a:r>
                      <a:endParaRPr/>
                    </a:p>
                  </a:txBody>
                  <a:tcPr marT="91425" marB="91425" marR="91425" marL="91425"/>
                </a:tc>
                <a:tc>
                  <a:txBody>
                    <a:bodyPr/>
                    <a:lstStyle/>
                    <a:p>
                      <a:pPr indent="0" lvl="0" marL="0" rtl="0" algn="l">
                        <a:spcBef>
                          <a:spcPts val="0"/>
                        </a:spcBef>
                        <a:spcAft>
                          <a:spcPts val="0"/>
                        </a:spcAft>
                        <a:buNone/>
                      </a:pPr>
                      <a:r>
                        <a:rPr lang="en"/>
                        <a:t>PHQ-9 and GAD-7 saw </a:t>
                      </a:r>
                      <a:r>
                        <a:rPr b="1" lang="en"/>
                        <a:t>decrease</a:t>
                      </a:r>
                      <a:r>
                        <a:rPr lang="en"/>
                        <a:t> in numbers</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202525" y="179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Population Demography Comparison </a:t>
            </a:r>
            <a:endParaRPr/>
          </a:p>
        </p:txBody>
      </p:sp>
      <p:sp>
        <p:nvSpPr>
          <p:cNvPr id="96" name="Google Shape;96;p19"/>
          <p:cNvSpPr txBox="1"/>
          <p:nvPr>
            <p:ph idx="1" type="body"/>
          </p:nvPr>
        </p:nvSpPr>
        <p:spPr>
          <a:xfrm>
            <a:off x="311700" y="1194400"/>
            <a:ext cx="8520600" cy="3741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a:p>
        </p:txBody>
      </p:sp>
      <p:graphicFrame>
        <p:nvGraphicFramePr>
          <p:cNvPr id="97" name="Google Shape;97;p19"/>
          <p:cNvGraphicFramePr/>
          <p:nvPr/>
        </p:nvGraphicFramePr>
        <p:xfrm>
          <a:off x="202525" y="903641"/>
          <a:ext cx="3000000" cy="3000000"/>
        </p:xfrm>
        <a:graphic>
          <a:graphicData uri="http://schemas.openxmlformats.org/drawingml/2006/table">
            <a:tbl>
              <a:tblPr>
                <a:noFill/>
                <a:tableStyleId>{2487DCA9-5B0A-412C-B63E-3BF46D7078E0}</a:tableStyleId>
              </a:tblPr>
              <a:tblGrid>
                <a:gridCol w="1198175"/>
                <a:gridCol w="3451525"/>
                <a:gridCol w="3980075"/>
              </a:tblGrid>
              <a:tr h="456750">
                <a:tc>
                  <a:txBody>
                    <a:bodyPr/>
                    <a:lstStyle/>
                    <a:p>
                      <a:pPr indent="0" lvl="0" marL="0" rtl="0" algn="l">
                        <a:spcBef>
                          <a:spcPts val="0"/>
                        </a:spcBef>
                        <a:spcAft>
                          <a:spcPts val="0"/>
                        </a:spcAft>
                        <a:buNone/>
                      </a:pPr>
                      <a:r>
                        <a:rPr lang="en" sz="1200"/>
                        <a:t>Name of chatbots</a:t>
                      </a:r>
                      <a:endParaRPr sz="1200"/>
                    </a:p>
                  </a:txBody>
                  <a:tcPr marT="91425" marB="91425" marR="91425" marL="91425"/>
                </a:tc>
                <a:tc>
                  <a:txBody>
                    <a:bodyPr/>
                    <a:lstStyle/>
                    <a:p>
                      <a:pPr indent="0" lvl="0" marL="0" rtl="0" algn="l">
                        <a:spcBef>
                          <a:spcPts val="0"/>
                        </a:spcBef>
                        <a:spcAft>
                          <a:spcPts val="0"/>
                        </a:spcAft>
                        <a:buNone/>
                      </a:pPr>
                      <a:r>
                        <a:rPr lang="en" sz="1200"/>
                        <a:t>Target Audience</a:t>
                      </a:r>
                      <a:endParaRPr sz="1200"/>
                    </a:p>
                  </a:txBody>
                  <a:tcPr marT="91425" marB="91425" marR="91425" marL="91425"/>
                </a:tc>
                <a:tc>
                  <a:txBody>
                    <a:bodyPr/>
                    <a:lstStyle/>
                    <a:p>
                      <a:pPr indent="0" lvl="0" marL="0" rtl="0" algn="l">
                        <a:spcBef>
                          <a:spcPts val="0"/>
                        </a:spcBef>
                        <a:spcAft>
                          <a:spcPts val="0"/>
                        </a:spcAft>
                        <a:buNone/>
                      </a:pPr>
                      <a:r>
                        <a:rPr lang="en" sz="1200"/>
                        <a:t>Approximate</a:t>
                      </a:r>
                      <a:r>
                        <a:rPr lang="en" sz="1200"/>
                        <a:t> percentage/Numbers</a:t>
                      </a:r>
                      <a:endParaRPr sz="1200"/>
                    </a:p>
                  </a:txBody>
                  <a:tcPr marT="91425" marB="91425" marR="91425" marL="91425"/>
                </a:tc>
              </a:tr>
              <a:tr h="447375">
                <a:tc>
                  <a:txBody>
                    <a:bodyPr/>
                    <a:lstStyle/>
                    <a:p>
                      <a:pPr indent="0" lvl="0" marL="0" rtl="0" algn="l">
                        <a:spcBef>
                          <a:spcPts val="0"/>
                        </a:spcBef>
                        <a:spcAft>
                          <a:spcPts val="0"/>
                        </a:spcAft>
                        <a:buNone/>
                      </a:pPr>
                      <a:r>
                        <a:rPr lang="en"/>
                        <a:t>Depra</a:t>
                      </a:r>
                      <a:endParaRPr/>
                    </a:p>
                  </a:txBody>
                  <a:tcPr marT="91425" marB="91425" marR="91425" marL="91425"/>
                </a:tc>
                <a:tc>
                  <a:txBody>
                    <a:bodyPr/>
                    <a:lstStyle/>
                    <a:p>
                      <a:pPr indent="0" lvl="0" marL="0" rtl="0" algn="just">
                        <a:lnSpc>
                          <a:spcPct val="115000"/>
                        </a:lnSpc>
                        <a:spcBef>
                          <a:spcPts val="0"/>
                        </a:spcBef>
                        <a:spcAft>
                          <a:spcPts val="0"/>
                        </a:spcAft>
                        <a:buClr>
                          <a:schemeClr val="dk1"/>
                        </a:buClr>
                        <a:buSzPts val="1100"/>
                        <a:buFont typeface="Arial"/>
                        <a:buNone/>
                      </a:pPr>
                      <a:r>
                        <a:rPr lang="en" sz="950">
                          <a:solidFill>
                            <a:schemeClr val="dk1"/>
                          </a:solidFill>
                        </a:rPr>
                        <a:t>Young people and older women in low- and middle-income countries (age 15-44)</a:t>
                      </a:r>
                      <a:endParaRPr sz="1200"/>
                    </a:p>
                  </a:txBody>
                  <a:tcPr marT="91425" marB="91425" marR="91425" marL="91425"/>
                </a:tc>
                <a:tc>
                  <a:txBody>
                    <a:bodyPr/>
                    <a:lstStyle/>
                    <a:p>
                      <a:pPr indent="0" lvl="0" marL="0" rtl="0" algn="l">
                        <a:spcBef>
                          <a:spcPts val="0"/>
                        </a:spcBef>
                        <a:spcAft>
                          <a:spcPts val="0"/>
                        </a:spcAft>
                        <a:buNone/>
                      </a:pPr>
                      <a:r>
                        <a:rPr lang="en" sz="1000"/>
                        <a:t>800,000</a:t>
                      </a:r>
                      <a:endParaRPr sz="1000"/>
                    </a:p>
                  </a:txBody>
                  <a:tcPr marT="91425" marB="91425" marR="91425" marL="91425"/>
                </a:tc>
              </a:tr>
              <a:tr h="415150">
                <a:tc>
                  <a:txBody>
                    <a:bodyPr/>
                    <a:lstStyle/>
                    <a:p>
                      <a:pPr indent="0" lvl="0" marL="0" rtl="0" algn="l">
                        <a:spcBef>
                          <a:spcPts val="0"/>
                        </a:spcBef>
                        <a:spcAft>
                          <a:spcPts val="0"/>
                        </a:spcAft>
                        <a:buNone/>
                      </a:pPr>
                      <a:r>
                        <a:rPr lang="en"/>
                        <a:t>CARO</a:t>
                      </a:r>
                      <a:endParaRPr/>
                    </a:p>
                  </a:txBody>
                  <a:tcPr marT="91425" marB="91425" marR="91425" marL="91425"/>
                </a:tc>
                <a:tc>
                  <a:txBody>
                    <a:bodyPr/>
                    <a:lstStyle/>
                    <a:p>
                      <a:pPr indent="0" lvl="0" marL="0" rtl="0" algn="l">
                        <a:spcBef>
                          <a:spcPts val="0"/>
                        </a:spcBef>
                        <a:spcAft>
                          <a:spcPts val="0"/>
                        </a:spcAft>
                        <a:buNone/>
                      </a:pPr>
                      <a:r>
                        <a:rPr lang="en" sz="1000"/>
                        <a:t>Teenagers </a:t>
                      </a:r>
                      <a:r>
                        <a:rPr lang="en" sz="950">
                          <a:solidFill>
                            <a:schemeClr val="dk1"/>
                          </a:solidFill>
                        </a:rPr>
                        <a:t>who are suffering from serious depression or chronic clinical depression </a:t>
                      </a:r>
                      <a:r>
                        <a:rPr lang="en" sz="1000"/>
                        <a:t> (tested on Indians)</a:t>
                      </a:r>
                      <a:endParaRPr sz="1000"/>
                    </a:p>
                  </a:txBody>
                  <a:tcPr marT="91425" marB="91425" marR="91425" marL="91425"/>
                </a:tc>
                <a:tc>
                  <a:txBody>
                    <a:bodyPr/>
                    <a:lstStyle/>
                    <a:p>
                      <a:pPr indent="0" lvl="0" marL="0" rtl="0" algn="just">
                        <a:lnSpc>
                          <a:spcPct val="115000"/>
                        </a:lnSpc>
                        <a:spcBef>
                          <a:spcPts val="0"/>
                        </a:spcBef>
                        <a:spcAft>
                          <a:spcPts val="0"/>
                        </a:spcAft>
                        <a:buClr>
                          <a:schemeClr val="dk1"/>
                        </a:buClr>
                        <a:buSzPts val="1100"/>
                        <a:buFont typeface="Arial"/>
                        <a:buNone/>
                      </a:pPr>
                      <a:r>
                        <a:rPr lang="en" sz="950">
                          <a:solidFill>
                            <a:schemeClr val="dk1"/>
                          </a:solidFill>
                        </a:rPr>
                        <a:t>90% of those who are affected are unable to access therapists</a:t>
                      </a:r>
                      <a:endParaRPr sz="1200"/>
                    </a:p>
                  </a:txBody>
                  <a:tcPr marT="91425" marB="91425" marR="91425" marL="91425"/>
                </a:tc>
              </a:tr>
              <a:tr h="418250">
                <a:tc>
                  <a:txBody>
                    <a:bodyPr/>
                    <a:lstStyle/>
                    <a:p>
                      <a:pPr indent="0" lvl="0" marL="0" rtl="0" algn="l">
                        <a:spcBef>
                          <a:spcPts val="0"/>
                        </a:spcBef>
                        <a:spcAft>
                          <a:spcPts val="0"/>
                        </a:spcAft>
                        <a:buNone/>
                      </a:pPr>
                      <a:r>
                        <a:rPr lang="en"/>
                        <a:t>XiaoIce</a:t>
                      </a:r>
                      <a:endParaRPr/>
                    </a:p>
                  </a:txBody>
                  <a:tcPr marT="91425" marB="91425" marR="91425" marL="91425"/>
                </a:tc>
                <a:tc>
                  <a:txBody>
                    <a:bodyPr/>
                    <a:lstStyle/>
                    <a:p>
                      <a:pPr indent="0" lvl="0" marL="0" rtl="0" algn="l">
                        <a:spcBef>
                          <a:spcPts val="0"/>
                        </a:spcBef>
                        <a:spcAft>
                          <a:spcPts val="0"/>
                        </a:spcAft>
                        <a:buNone/>
                      </a:pPr>
                      <a:r>
                        <a:rPr lang="en" sz="1000"/>
                        <a:t>Chinese</a:t>
                      </a:r>
                      <a:r>
                        <a:rPr lang="en" sz="1000"/>
                        <a:t> users </a:t>
                      </a:r>
                      <a:endParaRPr sz="1000"/>
                    </a:p>
                  </a:txBody>
                  <a:tcPr marT="91425" marB="91425" marR="91425" marL="91425"/>
                </a:tc>
                <a:tc>
                  <a:txBody>
                    <a:bodyPr/>
                    <a:lstStyle/>
                    <a:p>
                      <a:pPr indent="0" lvl="0" marL="0" rtl="0" algn="l">
                        <a:spcBef>
                          <a:spcPts val="0"/>
                        </a:spcBef>
                        <a:spcAft>
                          <a:spcPts val="0"/>
                        </a:spcAft>
                        <a:buNone/>
                      </a:pPr>
                      <a:r>
                        <a:rPr lang="en" sz="1000"/>
                        <a:t>N/A</a:t>
                      </a:r>
                      <a:endParaRPr sz="1000"/>
                    </a:p>
                  </a:txBody>
                  <a:tcPr marT="91425" marB="91425" marR="91425" marL="91425"/>
                </a:tc>
              </a:tr>
              <a:tr h="583725">
                <a:tc>
                  <a:txBody>
                    <a:bodyPr/>
                    <a:lstStyle/>
                    <a:p>
                      <a:pPr indent="0" lvl="0" marL="0" rtl="0" algn="l">
                        <a:spcBef>
                          <a:spcPts val="0"/>
                        </a:spcBef>
                        <a:spcAft>
                          <a:spcPts val="0"/>
                        </a:spcAft>
                        <a:buNone/>
                      </a:pPr>
                      <a:r>
                        <a:rPr lang="en"/>
                        <a:t>Tess</a:t>
                      </a:r>
                      <a:endParaRPr/>
                    </a:p>
                  </a:txBody>
                  <a:tcPr marT="91425" marB="91425" marR="91425" marL="91425"/>
                </a:tc>
                <a:tc>
                  <a:txBody>
                    <a:bodyPr/>
                    <a:lstStyle/>
                    <a:p>
                      <a:pPr indent="0" lvl="0" marL="0" rtl="0" algn="just">
                        <a:lnSpc>
                          <a:spcPct val="115000"/>
                        </a:lnSpc>
                        <a:spcBef>
                          <a:spcPts val="0"/>
                        </a:spcBef>
                        <a:spcAft>
                          <a:spcPts val="0"/>
                        </a:spcAft>
                        <a:buClr>
                          <a:schemeClr val="dk1"/>
                        </a:buClr>
                        <a:buSzPts val="1100"/>
                        <a:buFont typeface="Arial"/>
                        <a:buNone/>
                      </a:pPr>
                      <a:r>
                        <a:rPr lang="en" sz="1000">
                          <a:solidFill>
                            <a:srgbClr val="1A1A1A"/>
                          </a:solidFill>
                          <a:highlight>
                            <a:srgbClr val="FFFFFF"/>
                          </a:highlight>
                        </a:rPr>
                        <a:t>College students (Based on USA)</a:t>
                      </a:r>
                      <a:endParaRPr sz="1200"/>
                    </a:p>
                  </a:txBody>
                  <a:tcPr marT="91425" marB="91425" marR="91425" marL="91425"/>
                </a:tc>
                <a:tc>
                  <a:txBody>
                    <a:bodyPr/>
                    <a:lstStyle/>
                    <a:p>
                      <a:pPr indent="0" lvl="0" marL="0" rtl="0" algn="just">
                        <a:lnSpc>
                          <a:spcPct val="115000"/>
                        </a:lnSpc>
                        <a:spcBef>
                          <a:spcPts val="0"/>
                        </a:spcBef>
                        <a:spcAft>
                          <a:spcPts val="0"/>
                        </a:spcAft>
                        <a:buClr>
                          <a:schemeClr val="dk1"/>
                        </a:buClr>
                        <a:buSzPts val="1100"/>
                        <a:buFont typeface="Arial"/>
                        <a:buNone/>
                      </a:pPr>
                      <a:r>
                        <a:rPr lang="en" sz="1000">
                          <a:solidFill>
                            <a:srgbClr val="1A1A1A"/>
                          </a:solidFill>
                          <a:highlight>
                            <a:srgbClr val="FFFFFF"/>
                          </a:highlight>
                        </a:rPr>
                        <a:t>The average age of the participants was 23 (22.9) years, with 70% of the participants being female, predominantly Asian 51%, and white 41%</a:t>
                      </a:r>
                      <a:endParaRPr sz="1200"/>
                    </a:p>
                  </a:txBody>
                  <a:tcPr marT="91425" marB="91425" marR="91425" marL="91425"/>
                </a:tc>
              </a:tr>
              <a:tr h="988300">
                <a:tc>
                  <a:txBody>
                    <a:bodyPr/>
                    <a:lstStyle/>
                    <a:p>
                      <a:pPr indent="0" lvl="0" marL="0" rtl="0" algn="l">
                        <a:spcBef>
                          <a:spcPts val="0"/>
                        </a:spcBef>
                        <a:spcAft>
                          <a:spcPts val="0"/>
                        </a:spcAft>
                        <a:buNone/>
                      </a:pPr>
                      <a:r>
                        <a:rPr lang="en"/>
                        <a:t>Prerona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Evebot</a:t>
                      </a:r>
                      <a:endParaRPr/>
                    </a:p>
                  </a:txBody>
                  <a:tcPr marT="91425" marB="91425" marR="91425" marL="91425"/>
                </a:tc>
                <a:tc>
                  <a:txBody>
                    <a:bodyPr/>
                    <a:lstStyle/>
                    <a:p>
                      <a:pPr indent="0" lvl="0" marL="0" rtl="0" algn="l">
                        <a:spcBef>
                          <a:spcPts val="0"/>
                        </a:spcBef>
                        <a:spcAft>
                          <a:spcPts val="0"/>
                        </a:spcAft>
                        <a:buNone/>
                      </a:pPr>
                      <a:r>
                        <a:rPr lang="en" sz="1000"/>
                        <a:t>Bengali Users or users knowing Bangla Language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just">
                        <a:lnSpc>
                          <a:spcPct val="115000"/>
                        </a:lnSpc>
                        <a:spcBef>
                          <a:spcPts val="0"/>
                        </a:spcBef>
                        <a:spcAft>
                          <a:spcPts val="0"/>
                        </a:spcAft>
                        <a:buClr>
                          <a:schemeClr val="dk1"/>
                        </a:buClr>
                        <a:buSzPts val="1100"/>
                        <a:buFont typeface="Arial"/>
                        <a:buNone/>
                      </a:pPr>
                      <a:r>
                        <a:rPr lang="en" sz="1200">
                          <a:solidFill>
                            <a:srgbClr val="1A1A1A"/>
                          </a:solidFill>
                          <a:highlight>
                            <a:srgbClr val="FFFFFF"/>
                          </a:highlight>
                        </a:rPr>
                        <a:t> </a:t>
                      </a:r>
                      <a:r>
                        <a:rPr lang="en" sz="1000">
                          <a:solidFill>
                            <a:srgbClr val="1A1A1A"/>
                          </a:solidFill>
                          <a:highlight>
                            <a:srgbClr val="FFFFFF"/>
                          </a:highlight>
                        </a:rPr>
                        <a:t>School kids and adolescents</a:t>
                      </a:r>
                      <a:endParaRPr sz="800"/>
                    </a:p>
                  </a:txBody>
                  <a:tcPr marT="91425" marB="91425" marR="91425" marL="91425"/>
                </a:tc>
                <a:tc>
                  <a:txBody>
                    <a:bodyPr/>
                    <a:lstStyle/>
                    <a:p>
                      <a:pPr indent="0" lvl="0" marL="0" rtl="0" algn="just">
                        <a:lnSpc>
                          <a:spcPct val="115000"/>
                        </a:lnSpc>
                        <a:spcBef>
                          <a:spcPts val="0"/>
                        </a:spcBef>
                        <a:spcAft>
                          <a:spcPts val="0"/>
                        </a:spcAft>
                        <a:buNone/>
                      </a:pPr>
                      <a:r>
                        <a:rPr lang="en" sz="1000">
                          <a:solidFill>
                            <a:srgbClr val="1A1A1A"/>
                          </a:solidFill>
                          <a:highlight>
                            <a:srgbClr val="FFFFFF"/>
                          </a:highlight>
                        </a:rPr>
                        <a:t>76-86% in low- to middle-income countries do not seek medical attention for their illnesses.</a:t>
                      </a:r>
                      <a:endParaRPr sz="1000">
                        <a:solidFill>
                          <a:srgbClr val="1A1A1A"/>
                        </a:solidFill>
                        <a:highlight>
                          <a:srgbClr val="FFFFFF"/>
                        </a:highlight>
                      </a:endParaRPr>
                    </a:p>
                    <a:p>
                      <a:pPr indent="0" lvl="0" marL="0" rtl="0" algn="just">
                        <a:lnSpc>
                          <a:spcPct val="115000"/>
                        </a:lnSpc>
                        <a:spcBef>
                          <a:spcPts val="0"/>
                        </a:spcBef>
                        <a:spcAft>
                          <a:spcPts val="0"/>
                        </a:spcAft>
                        <a:buNone/>
                      </a:pPr>
                      <a:r>
                        <a:t/>
                      </a:r>
                      <a:endParaRPr sz="1000">
                        <a:solidFill>
                          <a:srgbClr val="1A1A1A"/>
                        </a:solidFill>
                        <a:highlight>
                          <a:srgbClr val="FFFFFF"/>
                        </a:highlight>
                      </a:endParaRPr>
                    </a:p>
                    <a:p>
                      <a:pPr indent="0" lvl="0" marL="0" rtl="0" algn="just">
                        <a:lnSpc>
                          <a:spcPct val="115000"/>
                        </a:lnSpc>
                        <a:spcBef>
                          <a:spcPts val="0"/>
                        </a:spcBef>
                        <a:spcAft>
                          <a:spcPts val="0"/>
                        </a:spcAft>
                        <a:buClr>
                          <a:schemeClr val="dk1"/>
                        </a:buClr>
                        <a:buSzPts val="1100"/>
                        <a:buFont typeface="Arial"/>
                        <a:buNone/>
                      </a:pPr>
                      <a:r>
                        <a:rPr lang="en" sz="1000">
                          <a:solidFill>
                            <a:srgbClr val="1A1A1A"/>
                          </a:solidFill>
                          <a:highlight>
                            <a:srgbClr val="FFFFFF"/>
                          </a:highlight>
                        </a:rPr>
                        <a:t>N/A</a:t>
                      </a:r>
                      <a:endParaRPr sz="1000">
                        <a:solidFill>
                          <a:srgbClr val="1A1A1A"/>
                        </a:solidFill>
                        <a:highlight>
                          <a:srgbClr val="FFFFFF"/>
                        </a:highlight>
                      </a:endParaRPr>
                    </a:p>
                  </a:txBody>
                  <a:tcPr marT="91425" marB="91425" marR="91425" marL="91425"/>
                </a:tc>
              </a:tr>
            </a:tbl>
          </a:graphicData>
        </a:graphic>
      </p:graphicFrame>
      <p:cxnSp>
        <p:nvCxnSpPr>
          <p:cNvPr id="98" name="Google Shape;98;p19"/>
          <p:cNvCxnSpPr/>
          <p:nvPr/>
        </p:nvCxnSpPr>
        <p:spPr>
          <a:xfrm flipH="1" rot="10800000">
            <a:off x="192463" y="4031500"/>
            <a:ext cx="8649900" cy="10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Does not collect demographic information.</a:t>
            </a:r>
            <a:endParaRPr/>
          </a:p>
          <a:p>
            <a:pPr indent="-342900" lvl="0" marL="457200" rtl="0" algn="l">
              <a:spcBef>
                <a:spcPts val="0"/>
              </a:spcBef>
              <a:spcAft>
                <a:spcPts val="0"/>
              </a:spcAft>
              <a:buSzPts val="1800"/>
              <a:buChar char="●"/>
            </a:pPr>
            <a:r>
              <a:rPr lang="en"/>
              <a:t>Does not store the previous information of the user.</a:t>
            </a:r>
            <a:endParaRPr/>
          </a:p>
          <a:p>
            <a:pPr indent="-342900" lvl="0" marL="457200" rtl="0" algn="l">
              <a:spcBef>
                <a:spcPts val="0"/>
              </a:spcBef>
              <a:spcAft>
                <a:spcPts val="0"/>
              </a:spcAft>
              <a:buSzPts val="1800"/>
              <a:buChar char="●"/>
            </a:pPr>
            <a:r>
              <a:rPr lang="en"/>
              <a:t>The module of one chatbot could not be used on other chatbots.</a:t>
            </a:r>
            <a:endParaRPr/>
          </a:p>
          <a:p>
            <a:pPr indent="-342900" lvl="0" marL="457200" rtl="0" algn="l">
              <a:spcBef>
                <a:spcPts val="0"/>
              </a:spcBef>
              <a:spcAft>
                <a:spcPts val="0"/>
              </a:spcAft>
              <a:buSzPts val="1800"/>
              <a:buChar char="●"/>
            </a:pPr>
            <a:r>
              <a:rPr lang="en"/>
              <a:t>There might be system errors in the chatbot.</a:t>
            </a:r>
            <a:endParaRPr/>
          </a:p>
          <a:p>
            <a:pPr indent="-342900" lvl="0" marL="457200" rtl="0" algn="l">
              <a:spcBef>
                <a:spcPts val="0"/>
              </a:spcBef>
              <a:spcAft>
                <a:spcPts val="0"/>
              </a:spcAft>
              <a:buSzPts val="1800"/>
              <a:buChar char="●"/>
            </a:pPr>
            <a:r>
              <a:rPr lang="en"/>
              <a:t>The contents of the chatbot are limited.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Problems</a:t>
            </a:r>
            <a:r>
              <a:rPr lang="en"/>
              <a:t> </a:t>
            </a:r>
            <a:endParaRPr/>
          </a:p>
        </p:txBody>
      </p:sp>
      <p:sp>
        <p:nvSpPr>
          <p:cNvPr id="110" name="Google Shape;110;p21"/>
          <p:cNvSpPr txBox="1"/>
          <p:nvPr>
            <p:ph idx="1" type="body"/>
          </p:nvPr>
        </p:nvSpPr>
        <p:spPr>
          <a:xfrm>
            <a:off x="352425" y="1111750"/>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Reasons for mental health disorder vary, depending on geographic location.</a:t>
            </a:r>
            <a:endParaRPr/>
          </a:p>
          <a:p>
            <a:pPr indent="-342900" lvl="0" marL="457200" rtl="0" algn="l">
              <a:lnSpc>
                <a:spcPct val="150000"/>
              </a:lnSpc>
              <a:spcBef>
                <a:spcPts val="0"/>
              </a:spcBef>
              <a:spcAft>
                <a:spcPts val="0"/>
              </a:spcAft>
              <a:buSzPts val="1800"/>
              <a:buChar char="●"/>
            </a:pPr>
            <a:r>
              <a:rPr lang="en"/>
              <a:t>Due to globalization, it is almost impossible to </a:t>
            </a:r>
            <a:r>
              <a:rPr lang="en"/>
              <a:t>categorize</a:t>
            </a:r>
            <a:r>
              <a:rPr lang="en"/>
              <a:t> people based on location. </a:t>
            </a:r>
            <a:endParaRPr/>
          </a:p>
          <a:p>
            <a:pPr indent="-342900" lvl="0" marL="457200" rtl="0" algn="l">
              <a:lnSpc>
                <a:spcPct val="150000"/>
              </a:lnSpc>
              <a:spcBef>
                <a:spcPts val="0"/>
              </a:spcBef>
              <a:spcAft>
                <a:spcPts val="0"/>
              </a:spcAft>
              <a:buSzPts val="1800"/>
              <a:buChar char="●"/>
            </a:pPr>
            <a:r>
              <a:rPr lang="en"/>
              <a:t>Unknown population demographic </a:t>
            </a:r>
            <a:endParaRPr/>
          </a:p>
          <a:p>
            <a:pPr indent="0" lvl="0" marL="0" rtl="0" algn="l">
              <a:spcBef>
                <a:spcPts val="1200"/>
              </a:spcBef>
              <a:spcAft>
                <a:spcPts val="0"/>
              </a:spcAft>
              <a:buNone/>
            </a:pPr>
            <a:r>
              <a:t/>
            </a:r>
            <a:endParaRPr b="1" sz="3000">
              <a:solidFill>
                <a:srgbClr val="FF0000"/>
              </a:solidFill>
            </a:endParaRPr>
          </a:p>
          <a:p>
            <a:pPr indent="0" lvl="0" marL="0" rtl="0" algn="l">
              <a:spcBef>
                <a:spcPts val="1200"/>
              </a:spcBef>
              <a:spcAft>
                <a:spcPts val="1200"/>
              </a:spcAft>
              <a:buNone/>
            </a:pP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2500"/>
                                          </p:stCondLst>
                                        </p:cTn>
                                        <p:tgtEl>
                                          <p:spTgt spid="11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