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27"/>
  </p:notesMasterIdLst>
  <p:sldIdLst>
    <p:sldId id="256" r:id="rId2"/>
    <p:sldId id="264" r:id="rId3"/>
    <p:sldId id="257" r:id="rId4"/>
    <p:sldId id="267" r:id="rId5"/>
    <p:sldId id="259" r:id="rId6"/>
    <p:sldId id="270" r:id="rId7"/>
    <p:sldId id="261" r:id="rId8"/>
    <p:sldId id="262" r:id="rId9"/>
    <p:sldId id="263" r:id="rId10"/>
    <p:sldId id="269" r:id="rId11"/>
    <p:sldId id="258" r:id="rId12"/>
    <p:sldId id="271" r:id="rId13"/>
    <p:sldId id="272" r:id="rId14"/>
    <p:sldId id="274" r:id="rId15"/>
    <p:sldId id="276" r:id="rId16"/>
    <p:sldId id="275" r:id="rId17"/>
    <p:sldId id="273" r:id="rId18"/>
    <p:sldId id="268" r:id="rId19"/>
    <p:sldId id="277" r:id="rId20"/>
    <p:sldId id="278" r:id="rId21"/>
    <p:sldId id="282" r:id="rId22"/>
    <p:sldId id="279" r:id="rId23"/>
    <p:sldId id="280" r:id="rId24"/>
    <p:sldId id="283"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2" b="1" i="0" u="none" strike="noStrike" kern="1200" cap="all" spc="50" baseline="0">
                <a:solidFill>
                  <a:schemeClr val="tx1">
                    <a:lumMod val="65000"/>
                    <a:lumOff val="35000"/>
                  </a:schemeClr>
                </a:solidFill>
                <a:latin typeface="+mn-lt"/>
                <a:ea typeface="+mn-ea"/>
                <a:cs typeface="+mn-cs"/>
              </a:defRPr>
            </a:pPr>
            <a:r>
              <a:rPr lang="en-US" dirty="0"/>
              <a:t>100</a:t>
            </a:r>
            <a:r>
              <a:rPr lang="en-US" baseline="0" dirty="0"/>
              <a:t> patients results</a:t>
            </a:r>
            <a:endParaRPr lang="en-US" dirty="0"/>
          </a:p>
        </c:rich>
      </c:tx>
      <c:overlay val="0"/>
      <c:spPr>
        <a:noFill/>
        <a:ln>
          <a:noFill/>
        </a:ln>
        <a:effectLst/>
      </c:spPr>
      <c:txPr>
        <a:bodyPr rot="0" spcFirstLastPara="1" vertOverflow="ellipsis" vert="horz" wrap="square" anchor="ctr" anchorCtr="1"/>
        <a:lstStyle/>
        <a:p>
          <a:pPr>
            <a:defRPr lang="en-US"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00B05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4-9BED-494C-A33A-F03107A483F9}"/>
              </c:ext>
            </c:extLst>
          </c:dPt>
          <c:dPt>
            <c:idx val="1"/>
            <c:bubble3D val="0"/>
            <c:spPr>
              <a:solidFill>
                <a:srgbClr val="FFFF0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9BED-494C-A33A-F03107A483F9}"/>
              </c:ext>
            </c:extLst>
          </c:dPt>
          <c:dPt>
            <c:idx val="2"/>
            <c:bubble3D val="0"/>
            <c:spPr>
              <a:solidFill>
                <a:srgbClr val="FF000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BED-494C-A33A-F03107A483F9}"/>
              </c:ext>
            </c:extLst>
          </c:dPt>
          <c:dLbls>
            <c:spPr>
              <a:solidFill>
                <a:schemeClr val="bg1"/>
              </a:solid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Normal</c:v>
                </c:pt>
                <c:pt idx="1">
                  <c:v>Non-critical abnormal value</c:v>
                </c:pt>
                <c:pt idx="2">
                  <c:v>Critical value</c:v>
                </c:pt>
              </c:strCache>
            </c:strRef>
          </c:cat>
          <c:val>
            <c:numRef>
              <c:f>Sheet1!$B$2:$B$4</c:f>
              <c:numCache>
                <c:formatCode>General</c:formatCode>
                <c:ptCount val="3"/>
                <c:pt idx="0">
                  <c:v>88</c:v>
                </c:pt>
                <c:pt idx="1">
                  <c:v>10</c:v>
                </c:pt>
                <c:pt idx="2">
                  <c:v>2</c:v>
                </c:pt>
              </c:numCache>
            </c:numRef>
          </c:val>
          <c:extLst>
            <c:ext xmlns:c16="http://schemas.microsoft.com/office/drawing/2014/chart" uri="{C3380CC4-5D6E-409C-BE32-E72D297353CC}">
              <c16:uniqueId val="{00000000-9BED-494C-A33A-F03107A483F9}"/>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WBC abnormal results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A66D-4F69-8BA5-2BF7FBE4EDC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A66D-4F69-8BA5-2BF7FBE4EDC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A66D-4F69-8BA5-2BF7FBE4EDC5}"/>
              </c:ext>
            </c:extLst>
          </c:dPt>
          <c:dLbls>
            <c:spPr>
              <a:no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High neutrophil and monocyte</c:v>
                </c:pt>
                <c:pt idx="1">
                  <c:v>High all WBCs</c:v>
                </c:pt>
                <c:pt idx="2">
                  <c:v>Low all WBCs</c:v>
                </c:pt>
              </c:strCache>
            </c:strRef>
          </c:cat>
          <c:val>
            <c:numRef>
              <c:f>Sheet1!$B$2:$B$4</c:f>
              <c:numCache>
                <c:formatCode>General</c:formatCode>
                <c:ptCount val="3"/>
                <c:pt idx="0">
                  <c:v>2</c:v>
                </c:pt>
                <c:pt idx="1">
                  <c:v>2</c:v>
                </c:pt>
                <c:pt idx="2">
                  <c:v>1</c:v>
                </c:pt>
              </c:numCache>
            </c:numRef>
          </c:val>
          <c:extLst>
            <c:ext xmlns:c16="http://schemas.microsoft.com/office/drawing/2014/chart" uri="{C3380CC4-5D6E-409C-BE32-E72D297353CC}">
              <c16:uniqueId val="{00000000-041B-40E8-B679-F49011A27D1B}"/>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2" b="1" i="0" u="none" strike="noStrike" kern="1200" cap="all" spc="50" baseline="0">
                <a:solidFill>
                  <a:schemeClr val="tx1">
                    <a:lumMod val="65000"/>
                    <a:lumOff val="35000"/>
                  </a:schemeClr>
                </a:solidFill>
                <a:latin typeface="+mn-lt"/>
                <a:ea typeface="+mn-ea"/>
                <a:cs typeface="+mn-cs"/>
              </a:defRPr>
            </a:pPr>
            <a:r>
              <a:rPr lang="en-US" dirty="0"/>
              <a:t>PLT</a:t>
            </a:r>
            <a:r>
              <a:rPr lang="en-US" baseline="0" dirty="0"/>
              <a:t> abnormal result</a:t>
            </a:r>
            <a:endParaRPr lang="en-US" dirty="0"/>
          </a:p>
        </c:rich>
      </c:tx>
      <c:overlay val="0"/>
      <c:spPr>
        <a:noFill/>
        <a:ln>
          <a:noFill/>
        </a:ln>
        <a:effectLst/>
      </c:spPr>
      <c:txPr>
        <a:bodyPr rot="0" spcFirstLastPara="1" vertOverflow="ellipsis" vert="horz" wrap="square" anchor="ctr" anchorCtr="1"/>
        <a:lstStyle/>
        <a:p>
          <a:pPr>
            <a:defRPr lang="en-US"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PLT</c:v>
                </c:pt>
              </c:strCache>
            </c:strRef>
          </c:tx>
          <c:spPr>
            <a:solidFill>
              <a:schemeClr val="accent2"/>
            </a:solidFill>
          </c:spPr>
          <c:dPt>
            <c:idx val="0"/>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2503-45D2-A635-56F87A3E4C5B}"/>
              </c:ext>
            </c:extLst>
          </c:dPt>
          <c:dPt>
            <c:idx val="1"/>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C98C-4EB1-B6E2-E99B70CB3353}"/>
              </c:ext>
            </c:extLst>
          </c:dPt>
          <c:dLbls>
            <c:spPr>
              <a:no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High</c:v>
                </c:pt>
                <c:pt idx="1">
                  <c:v>Low</c:v>
                </c:pt>
              </c:strCache>
            </c:strRef>
          </c:cat>
          <c:val>
            <c:numRef>
              <c:f>Sheet1!$B$2:$B$3</c:f>
              <c:numCache>
                <c:formatCode>General</c:formatCode>
                <c:ptCount val="2"/>
                <c:pt idx="0">
                  <c:v>4</c:v>
                </c:pt>
                <c:pt idx="1">
                  <c:v>2</c:v>
                </c:pt>
              </c:numCache>
            </c:numRef>
          </c:val>
          <c:extLst>
            <c:ext xmlns:c16="http://schemas.microsoft.com/office/drawing/2014/chart" uri="{C3380CC4-5D6E-409C-BE32-E72D297353CC}">
              <c16:uniqueId val="{00000000-C98C-4EB1-B6E2-E99B70CB3353}"/>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2" b="0" i="0" u="none" strike="noStrike" kern="1200" spc="0" baseline="0">
                <a:solidFill>
                  <a:schemeClr val="tx1">
                    <a:lumMod val="65000"/>
                    <a:lumOff val="35000"/>
                  </a:schemeClr>
                </a:solidFill>
                <a:latin typeface="+mn-lt"/>
                <a:ea typeface="+mn-ea"/>
                <a:cs typeface="+mn-cs"/>
              </a:defRPr>
            </a:pPr>
            <a:r>
              <a:rPr lang="en-US" dirty="0"/>
              <a:t>Co-abnormalities</a:t>
            </a:r>
            <a:r>
              <a:rPr lang="en-US" baseline="0" dirty="0"/>
              <a:t> percentage</a:t>
            </a:r>
            <a:endParaRPr lang="en-US" dirty="0"/>
          </a:p>
        </c:rich>
      </c:tx>
      <c:overlay val="0"/>
      <c:spPr>
        <a:noFill/>
        <a:ln>
          <a:noFill/>
        </a:ln>
        <a:effectLst/>
      </c:spPr>
    </c:title>
    <c:autoTitleDeleted val="0"/>
    <c:plotArea>
      <c:layout/>
      <c:barChart>
        <c:barDir val="col"/>
        <c:grouping val="percentStacked"/>
        <c:varyColors val="0"/>
        <c:ser>
          <c:idx val="0"/>
          <c:order val="0"/>
          <c:tx>
            <c:strRef>
              <c:f>Sheet1!$B$1</c:f>
              <c:strCache>
                <c:ptCount val="1"/>
                <c:pt idx="0">
                  <c:v>No other abnormalities</c:v>
                </c:pt>
              </c:strCache>
            </c:strRef>
          </c:tx>
          <c:spPr>
            <a:solidFill>
              <a:schemeClr val="accent1"/>
            </a:solidFill>
            <a:ln>
              <a:noFill/>
            </a:ln>
            <a:effectLst/>
          </c:spPr>
          <c:invertIfNegative val="0"/>
          <c:cat>
            <c:strRef>
              <c:f>Sheet1!$A$2:$A$5</c:f>
              <c:strCache>
                <c:ptCount val="4"/>
                <c:pt idx="0">
                  <c:v>WBC</c:v>
                </c:pt>
                <c:pt idx="1">
                  <c:v>HGB</c:v>
                </c:pt>
                <c:pt idx="2">
                  <c:v>HCT</c:v>
                </c:pt>
                <c:pt idx="3">
                  <c:v>PLT</c:v>
                </c:pt>
              </c:strCache>
            </c:strRef>
          </c:cat>
          <c:val>
            <c:numRef>
              <c:f>Sheet1!$B$2:$B$5</c:f>
              <c:numCache>
                <c:formatCode>General</c:formatCode>
                <c:ptCount val="4"/>
                <c:pt idx="0">
                  <c:v>2</c:v>
                </c:pt>
                <c:pt idx="1">
                  <c:v>0</c:v>
                </c:pt>
                <c:pt idx="2">
                  <c:v>0</c:v>
                </c:pt>
                <c:pt idx="3">
                  <c:v>5</c:v>
                </c:pt>
              </c:numCache>
            </c:numRef>
          </c:val>
          <c:extLst>
            <c:ext xmlns:c16="http://schemas.microsoft.com/office/drawing/2014/chart" uri="{C3380CC4-5D6E-409C-BE32-E72D297353CC}">
              <c16:uniqueId val="{00000000-B044-4BEE-B222-21124E8682E8}"/>
            </c:ext>
          </c:extLst>
        </c:ser>
        <c:ser>
          <c:idx val="1"/>
          <c:order val="1"/>
          <c:tx>
            <c:strRef>
              <c:f>Sheet1!$C$1</c:f>
              <c:strCache>
                <c:ptCount val="1"/>
                <c:pt idx="0">
                  <c:v>With other abnormalities</c:v>
                </c:pt>
              </c:strCache>
            </c:strRef>
          </c:tx>
          <c:spPr>
            <a:solidFill>
              <a:schemeClr val="accent2"/>
            </a:solidFill>
            <a:ln>
              <a:noFill/>
            </a:ln>
            <a:effectLst/>
          </c:spPr>
          <c:invertIfNegative val="0"/>
          <c:cat>
            <c:strRef>
              <c:f>Sheet1!$A$2:$A$5</c:f>
              <c:strCache>
                <c:ptCount val="4"/>
                <c:pt idx="0">
                  <c:v>WBC</c:v>
                </c:pt>
                <c:pt idx="1">
                  <c:v>HGB</c:v>
                </c:pt>
                <c:pt idx="2">
                  <c:v>HCT</c:v>
                </c:pt>
                <c:pt idx="3">
                  <c:v>PLT</c:v>
                </c:pt>
              </c:strCache>
            </c:strRef>
          </c:cat>
          <c:val>
            <c:numRef>
              <c:f>Sheet1!$C$2:$C$5</c:f>
              <c:numCache>
                <c:formatCode>General</c:formatCode>
                <c:ptCount val="4"/>
                <c:pt idx="0">
                  <c:v>3</c:v>
                </c:pt>
                <c:pt idx="1">
                  <c:v>3</c:v>
                </c:pt>
                <c:pt idx="2">
                  <c:v>2</c:v>
                </c:pt>
                <c:pt idx="3">
                  <c:v>1</c:v>
                </c:pt>
              </c:numCache>
            </c:numRef>
          </c:val>
          <c:extLst>
            <c:ext xmlns:c16="http://schemas.microsoft.com/office/drawing/2014/chart" uri="{C3380CC4-5D6E-409C-BE32-E72D297353CC}">
              <c16:uniqueId val="{00000001-B044-4BEE-B222-21124E8682E8}"/>
            </c:ext>
          </c:extLst>
        </c:ser>
        <c:dLbls>
          <c:showLegendKey val="0"/>
          <c:showVal val="0"/>
          <c:showCatName val="0"/>
          <c:showSerName val="0"/>
          <c:showPercent val="0"/>
          <c:showBubbleSize val="0"/>
        </c:dLbls>
        <c:gapWidth val="150"/>
        <c:overlap val="100"/>
        <c:axId val="91318912"/>
        <c:axId val="91349376"/>
      </c:barChart>
      <c:catAx>
        <c:axId val="91318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en-US"/>
          </a:p>
        </c:txPr>
        <c:crossAx val="91349376"/>
        <c:crosses val="autoZero"/>
        <c:auto val="1"/>
        <c:lblAlgn val="ctr"/>
        <c:lblOffset val="100"/>
        <c:noMultiLvlLbl val="0"/>
      </c:catAx>
      <c:valAx>
        <c:axId val="913493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en-US"/>
          </a:p>
        </c:txPr>
        <c:crossAx val="91318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3911E-E930-40D0-8BC7-D7943B1EEFC4}" type="datetimeFigureOut">
              <a:rPr lang="en-US" smtClean="0"/>
              <a:t>4/21/2021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4E2F4-D29B-4CB0-A6D1-2CBB569E2D26}" type="slidenum">
              <a:rPr lang="en-US" smtClean="0"/>
              <a:t>‹#›</a:t>
            </a:fld>
            <a:endParaRPr lang="en-US"/>
          </a:p>
        </p:txBody>
      </p:sp>
    </p:spTree>
    <p:extLst>
      <p:ext uri="{BB962C8B-B14F-4D97-AF65-F5344CB8AC3E}">
        <p14:creationId xmlns:p14="http://schemas.microsoft.com/office/powerpoint/2010/main" val="3819890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RBC, the dilution is 1:200 in saline solution.</a:t>
            </a:r>
          </a:p>
          <a:p>
            <a:r>
              <a:rPr lang="en-US" dirty="0"/>
              <a:t>For WBC, the dilution is 1:20 in glacial acetic acid to lyse RBC.</a:t>
            </a:r>
          </a:p>
          <a:p>
            <a:r>
              <a:rPr lang="en-US" dirty="0"/>
              <a:t>And stain with trypan blue.</a:t>
            </a:r>
          </a:p>
        </p:txBody>
      </p:sp>
      <p:sp>
        <p:nvSpPr>
          <p:cNvPr id="4" name="Slide Number Placeholder 3"/>
          <p:cNvSpPr>
            <a:spLocks noGrp="1"/>
          </p:cNvSpPr>
          <p:nvPr>
            <p:ph type="sldNum" sz="quarter" idx="5"/>
          </p:nvPr>
        </p:nvSpPr>
        <p:spPr/>
        <p:txBody>
          <a:bodyPr/>
          <a:lstStyle/>
          <a:p>
            <a:fld id="{1314E2F4-D29B-4CB0-A6D1-2CBB569E2D26}" type="slidenum">
              <a:rPr lang="en-US" smtClean="0"/>
              <a:t>6</a:t>
            </a:fld>
            <a:endParaRPr lang="en-US"/>
          </a:p>
        </p:txBody>
      </p:sp>
    </p:spTree>
    <p:extLst>
      <p:ext uri="{BB962C8B-B14F-4D97-AF65-F5344CB8AC3E}">
        <p14:creationId xmlns:p14="http://schemas.microsoft.com/office/powerpoint/2010/main" val="743707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141B-2E24-489D-88BA-51F2C06AAD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43E6895F-3651-4379-A6B7-22921174C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39FA0A6D-7502-4F76-80A0-132DCC947FBE}"/>
              </a:ext>
            </a:extLst>
          </p:cNvPr>
          <p:cNvSpPr>
            <a:spLocks noGrp="1"/>
          </p:cNvSpPr>
          <p:nvPr>
            <p:ph type="dt" sz="half" idx="10"/>
          </p:nvPr>
        </p:nvSpPr>
        <p:spPr/>
        <p:txBody>
          <a:bodyPr/>
          <a:lstStyle/>
          <a:p>
            <a:fld id="{9F2570A8-E6A1-4638-9813-B7446A7579B2}" type="datetimeFigureOut">
              <a:rPr lang="en-ID" smtClean="0"/>
              <a:pPr/>
              <a:t>21/04/2021</a:t>
            </a:fld>
            <a:endParaRPr lang="en-ID"/>
          </a:p>
        </p:txBody>
      </p:sp>
      <p:sp>
        <p:nvSpPr>
          <p:cNvPr id="5" name="Footer Placeholder 4">
            <a:extLst>
              <a:ext uri="{FF2B5EF4-FFF2-40B4-BE49-F238E27FC236}">
                <a16:creationId xmlns:a16="http://schemas.microsoft.com/office/drawing/2014/main" id="{102240C8-66A0-4359-AFF5-C50F73BFB0F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E21AE66-9598-487F-A3E5-EFC3C3A8B72C}"/>
              </a:ext>
            </a:extLst>
          </p:cNvPr>
          <p:cNvSpPr>
            <a:spLocks noGrp="1"/>
          </p:cNvSpPr>
          <p:nvPr>
            <p:ph type="sldNum" sz="quarter" idx="12"/>
          </p:nvPr>
        </p:nvSpPr>
        <p:spPr/>
        <p:txBody>
          <a:bodyPr/>
          <a:lstStyle/>
          <a:p>
            <a:fld id="{C1044BEC-0053-4C7F-9BF2-731BAB62F144}" type="slidenum">
              <a:rPr lang="en-ID" smtClean="0"/>
              <a:pPr/>
              <a:t>‹#›</a:t>
            </a:fld>
            <a:endParaRPr lang="en-ID"/>
          </a:p>
        </p:txBody>
      </p:sp>
    </p:spTree>
    <p:extLst>
      <p:ext uri="{BB962C8B-B14F-4D97-AF65-F5344CB8AC3E}">
        <p14:creationId xmlns:p14="http://schemas.microsoft.com/office/powerpoint/2010/main" val="1770370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75BE-6E05-4B31-9429-928AE41CC18B}"/>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4DB77A5-0747-4A00-8A0C-10102F82F1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0FCD46B-CBE1-4D59-B990-5BD0ED585736}"/>
              </a:ext>
            </a:extLst>
          </p:cNvPr>
          <p:cNvSpPr>
            <a:spLocks noGrp="1"/>
          </p:cNvSpPr>
          <p:nvPr>
            <p:ph type="dt" sz="half" idx="10"/>
          </p:nvPr>
        </p:nvSpPr>
        <p:spPr/>
        <p:txBody>
          <a:bodyPr/>
          <a:lstStyle/>
          <a:p>
            <a:fld id="{9F2570A8-E6A1-4638-9813-B7446A7579B2}" type="datetimeFigureOut">
              <a:rPr lang="en-ID" smtClean="0"/>
              <a:pPr/>
              <a:t>21/04/2021</a:t>
            </a:fld>
            <a:endParaRPr lang="en-ID"/>
          </a:p>
        </p:txBody>
      </p:sp>
      <p:sp>
        <p:nvSpPr>
          <p:cNvPr id="5" name="Footer Placeholder 4">
            <a:extLst>
              <a:ext uri="{FF2B5EF4-FFF2-40B4-BE49-F238E27FC236}">
                <a16:creationId xmlns:a16="http://schemas.microsoft.com/office/drawing/2014/main" id="{FA60504E-6B08-4BCA-9557-9AE44D9708A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B1C9F95-C95D-485E-840C-8BF7F34F671B}"/>
              </a:ext>
            </a:extLst>
          </p:cNvPr>
          <p:cNvSpPr>
            <a:spLocks noGrp="1"/>
          </p:cNvSpPr>
          <p:nvPr>
            <p:ph type="sldNum" sz="quarter" idx="12"/>
          </p:nvPr>
        </p:nvSpPr>
        <p:spPr/>
        <p:txBody>
          <a:bodyPr/>
          <a:lstStyle/>
          <a:p>
            <a:fld id="{C1044BEC-0053-4C7F-9BF2-731BAB62F144}" type="slidenum">
              <a:rPr lang="en-ID" smtClean="0"/>
              <a:pPr/>
              <a:t>‹#›</a:t>
            </a:fld>
            <a:endParaRPr lang="en-ID"/>
          </a:p>
        </p:txBody>
      </p:sp>
    </p:spTree>
    <p:extLst>
      <p:ext uri="{BB962C8B-B14F-4D97-AF65-F5344CB8AC3E}">
        <p14:creationId xmlns:p14="http://schemas.microsoft.com/office/powerpoint/2010/main" val="278260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71E5E-6E8C-4320-B2B0-610FCCB53C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03145A59-FDD3-466A-809B-9B54B6365F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696686B-F217-4983-B509-24033217A0F1}"/>
              </a:ext>
            </a:extLst>
          </p:cNvPr>
          <p:cNvSpPr>
            <a:spLocks noGrp="1"/>
          </p:cNvSpPr>
          <p:nvPr>
            <p:ph type="dt" sz="half" idx="10"/>
          </p:nvPr>
        </p:nvSpPr>
        <p:spPr/>
        <p:txBody>
          <a:bodyPr/>
          <a:lstStyle/>
          <a:p>
            <a:fld id="{9F2570A8-E6A1-4638-9813-B7446A7579B2}" type="datetimeFigureOut">
              <a:rPr lang="en-ID" smtClean="0"/>
              <a:pPr/>
              <a:t>21/04/2021</a:t>
            </a:fld>
            <a:endParaRPr lang="en-ID"/>
          </a:p>
        </p:txBody>
      </p:sp>
      <p:sp>
        <p:nvSpPr>
          <p:cNvPr id="5" name="Footer Placeholder 4">
            <a:extLst>
              <a:ext uri="{FF2B5EF4-FFF2-40B4-BE49-F238E27FC236}">
                <a16:creationId xmlns:a16="http://schemas.microsoft.com/office/drawing/2014/main" id="{0F160A22-14BD-4753-B17D-140EC28CD35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42C0101-B1D3-41D2-ADD7-06BB5A61E71F}"/>
              </a:ext>
            </a:extLst>
          </p:cNvPr>
          <p:cNvSpPr>
            <a:spLocks noGrp="1"/>
          </p:cNvSpPr>
          <p:nvPr>
            <p:ph type="sldNum" sz="quarter" idx="12"/>
          </p:nvPr>
        </p:nvSpPr>
        <p:spPr/>
        <p:txBody>
          <a:bodyPr/>
          <a:lstStyle/>
          <a:p>
            <a:fld id="{C1044BEC-0053-4C7F-9BF2-731BAB62F144}" type="slidenum">
              <a:rPr lang="en-ID" smtClean="0"/>
              <a:pPr/>
              <a:t>‹#›</a:t>
            </a:fld>
            <a:endParaRPr lang="en-ID"/>
          </a:p>
        </p:txBody>
      </p:sp>
    </p:spTree>
    <p:extLst>
      <p:ext uri="{BB962C8B-B14F-4D97-AF65-F5344CB8AC3E}">
        <p14:creationId xmlns:p14="http://schemas.microsoft.com/office/powerpoint/2010/main" val="363182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1BFF5-19F4-42A7-BC76-88B04D09BD54}"/>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66EE785-DB12-4890-B1D2-EA2A0A29A7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E18DAA2-CA63-4E61-9E06-6E9DE0D86D33}"/>
              </a:ext>
            </a:extLst>
          </p:cNvPr>
          <p:cNvSpPr>
            <a:spLocks noGrp="1"/>
          </p:cNvSpPr>
          <p:nvPr>
            <p:ph type="dt" sz="half" idx="10"/>
          </p:nvPr>
        </p:nvSpPr>
        <p:spPr/>
        <p:txBody>
          <a:bodyPr/>
          <a:lstStyle/>
          <a:p>
            <a:fld id="{9F2570A8-E6A1-4638-9813-B7446A7579B2}" type="datetimeFigureOut">
              <a:rPr lang="en-ID" smtClean="0"/>
              <a:pPr/>
              <a:t>21/04/2021</a:t>
            </a:fld>
            <a:endParaRPr lang="en-ID"/>
          </a:p>
        </p:txBody>
      </p:sp>
      <p:sp>
        <p:nvSpPr>
          <p:cNvPr id="5" name="Footer Placeholder 4">
            <a:extLst>
              <a:ext uri="{FF2B5EF4-FFF2-40B4-BE49-F238E27FC236}">
                <a16:creationId xmlns:a16="http://schemas.microsoft.com/office/drawing/2014/main" id="{C0E3180B-0625-4A52-A8A2-A43CDC6C030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6A0FCCD-6CB7-41B8-8F02-8625B990C91F}"/>
              </a:ext>
            </a:extLst>
          </p:cNvPr>
          <p:cNvSpPr>
            <a:spLocks noGrp="1"/>
          </p:cNvSpPr>
          <p:nvPr>
            <p:ph type="sldNum" sz="quarter" idx="12"/>
          </p:nvPr>
        </p:nvSpPr>
        <p:spPr/>
        <p:txBody>
          <a:bodyPr/>
          <a:lstStyle/>
          <a:p>
            <a:fld id="{C1044BEC-0053-4C7F-9BF2-731BAB62F144}" type="slidenum">
              <a:rPr lang="en-ID" smtClean="0"/>
              <a:pPr/>
              <a:t>‹#›</a:t>
            </a:fld>
            <a:endParaRPr lang="en-ID"/>
          </a:p>
        </p:txBody>
      </p:sp>
    </p:spTree>
    <p:extLst>
      <p:ext uri="{BB962C8B-B14F-4D97-AF65-F5344CB8AC3E}">
        <p14:creationId xmlns:p14="http://schemas.microsoft.com/office/powerpoint/2010/main" val="137771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49F97-484D-49F3-ABDE-296DCDA33F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A69934AE-FC49-4AAF-A411-91C416A8E1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605B91-4A98-4FC2-9D92-83D9360B0756}"/>
              </a:ext>
            </a:extLst>
          </p:cNvPr>
          <p:cNvSpPr>
            <a:spLocks noGrp="1"/>
          </p:cNvSpPr>
          <p:nvPr>
            <p:ph type="dt" sz="half" idx="10"/>
          </p:nvPr>
        </p:nvSpPr>
        <p:spPr/>
        <p:txBody>
          <a:bodyPr/>
          <a:lstStyle/>
          <a:p>
            <a:fld id="{9F2570A8-E6A1-4638-9813-B7446A7579B2}" type="datetimeFigureOut">
              <a:rPr lang="en-ID" smtClean="0"/>
              <a:pPr/>
              <a:t>21/04/2021</a:t>
            </a:fld>
            <a:endParaRPr lang="en-ID"/>
          </a:p>
        </p:txBody>
      </p:sp>
      <p:sp>
        <p:nvSpPr>
          <p:cNvPr id="5" name="Footer Placeholder 4">
            <a:extLst>
              <a:ext uri="{FF2B5EF4-FFF2-40B4-BE49-F238E27FC236}">
                <a16:creationId xmlns:a16="http://schemas.microsoft.com/office/drawing/2014/main" id="{BF7DABAD-5AC2-4E92-A2C7-867390933BE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F6FF744-BB3F-4CFE-A5BA-3B54C02A223A}"/>
              </a:ext>
            </a:extLst>
          </p:cNvPr>
          <p:cNvSpPr>
            <a:spLocks noGrp="1"/>
          </p:cNvSpPr>
          <p:nvPr>
            <p:ph type="sldNum" sz="quarter" idx="12"/>
          </p:nvPr>
        </p:nvSpPr>
        <p:spPr/>
        <p:txBody>
          <a:bodyPr/>
          <a:lstStyle/>
          <a:p>
            <a:fld id="{C1044BEC-0053-4C7F-9BF2-731BAB62F144}" type="slidenum">
              <a:rPr lang="en-ID" smtClean="0"/>
              <a:pPr/>
              <a:t>‹#›</a:t>
            </a:fld>
            <a:endParaRPr lang="en-ID"/>
          </a:p>
        </p:txBody>
      </p:sp>
    </p:spTree>
    <p:extLst>
      <p:ext uri="{BB962C8B-B14F-4D97-AF65-F5344CB8AC3E}">
        <p14:creationId xmlns:p14="http://schemas.microsoft.com/office/powerpoint/2010/main" val="207998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AC91-77D9-4E43-9109-24E7C68444C4}"/>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8F95F40-51ED-42F9-9AB4-8B5F072253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CE4268ED-9DAA-4897-BA62-DBE8402006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9D2E3B35-F136-428D-8668-3261BDDFA9C8}"/>
              </a:ext>
            </a:extLst>
          </p:cNvPr>
          <p:cNvSpPr>
            <a:spLocks noGrp="1"/>
          </p:cNvSpPr>
          <p:nvPr>
            <p:ph type="dt" sz="half" idx="10"/>
          </p:nvPr>
        </p:nvSpPr>
        <p:spPr/>
        <p:txBody>
          <a:bodyPr/>
          <a:lstStyle/>
          <a:p>
            <a:fld id="{9F2570A8-E6A1-4638-9813-B7446A7579B2}" type="datetimeFigureOut">
              <a:rPr lang="en-ID" smtClean="0"/>
              <a:pPr/>
              <a:t>21/04/2021</a:t>
            </a:fld>
            <a:endParaRPr lang="en-ID"/>
          </a:p>
        </p:txBody>
      </p:sp>
      <p:sp>
        <p:nvSpPr>
          <p:cNvPr id="6" name="Footer Placeholder 5">
            <a:extLst>
              <a:ext uri="{FF2B5EF4-FFF2-40B4-BE49-F238E27FC236}">
                <a16:creationId xmlns:a16="http://schemas.microsoft.com/office/drawing/2014/main" id="{CF93A782-88FC-4D5A-ACC2-0042C872C3E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E8E39CF-7706-4233-8B6F-5BE7592FA251}"/>
              </a:ext>
            </a:extLst>
          </p:cNvPr>
          <p:cNvSpPr>
            <a:spLocks noGrp="1"/>
          </p:cNvSpPr>
          <p:nvPr>
            <p:ph type="sldNum" sz="quarter" idx="12"/>
          </p:nvPr>
        </p:nvSpPr>
        <p:spPr/>
        <p:txBody>
          <a:bodyPr/>
          <a:lstStyle/>
          <a:p>
            <a:fld id="{C1044BEC-0053-4C7F-9BF2-731BAB62F144}" type="slidenum">
              <a:rPr lang="en-ID" smtClean="0"/>
              <a:pPr/>
              <a:t>‹#›</a:t>
            </a:fld>
            <a:endParaRPr lang="en-ID"/>
          </a:p>
        </p:txBody>
      </p:sp>
    </p:spTree>
    <p:extLst>
      <p:ext uri="{BB962C8B-B14F-4D97-AF65-F5344CB8AC3E}">
        <p14:creationId xmlns:p14="http://schemas.microsoft.com/office/powerpoint/2010/main" val="97490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BBE3-2430-4D21-8CED-B661357AEE09}"/>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10600B9-F17F-444B-BC58-20403E97C0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8E814-ACE8-4D62-BFEA-42FF7AC071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EE87219B-0BF7-460C-8176-569B98F6B1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D43536-27F1-4E2F-87BD-3CE9EFBF8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540189CF-1DDA-436A-B1C8-25FC2DAFA8B5}"/>
              </a:ext>
            </a:extLst>
          </p:cNvPr>
          <p:cNvSpPr>
            <a:spLocks noGrp="1"/>
          </p:cNvSpPr>
          <p:nvPr>
            <p:ph type="dt" sz="half" idx="10"/>
          </p:nvPr>
        </p:nvSpPr>
        <p:spPr/>
        <p:txBody>
          <a:bodyPr/>
          <a:lstStyle/>
          <a:p>
            <a:fld id="{9F2570A8-E6A1-4638-9813-B7446A7579B2}" type="datetimeFigureOut">
              <a:rPr lang="en-ID" smtClean="0"/>
              <a:pPr/>
              <a:t>21/04/2021</a:t>
            </a:fld>
            <a:endParaRPr lang="en-ID"/>
          </a:p>
        </p:txBody>
      </p:sp>
      <p:sp>
        <p:nvSpPr>
          <p:cNvPr id="8" name="Footer Placeholder 7">
            <a:extLst>
              <a:ext uri="{FF2B5EF4-FFF2-40B4-BE49-F238E27FC236}">
                <a16:creationId xmlns:a16="http://schemas.microsoft.com/office/drawing/2014/main" id="{DCD345EB-C78A-41A9-AE54-0065A3C6D922}"/>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B9C2A76C-83BD-4584-A526-932A14DED65E}"/>
              </a:ext>
            </a:extLst>
          </p:cNvPr>
          <p:cNvSpPr>
            <a:spLocks noGrp="1"/>
          </p:cNvSpPr>
          <p:nvPr>
            <p:ph type="sldNum" sz="quarter" idx="12"/>
          </p:nvPr>
        </p:nvSpPr>
        <p:spPr/>
        <p:txBody>
          <a:bodyPr/>
          <a:lstStyle/>
          <a:p>
            <a:fld id="{C1044BEC-0053-4C7F-9BF2-731BAB62F144}" type="slidenum">
              <a:rPr lang="en-ID" smtClean="0"/>
              <a:pPr/>
              <a:t>‹#›</a:t>
            </a:fld>
            <a:endParaRPr lang="en-ID"/>
          </a:p>
        </p:txBody>
      </p:sp>
    </p:spTree>
    <p:extLst>
      <p:ext uri="{BB962C8B-B14F-4D97-AF65-F5344CB8AC3E}">
        <p14:creationId xmlns:p14="http://schemas.microsoft.com/office/powerpoint/2010/main" val="163387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FF0C-5025-422F-B4CC-AC1EF82A2E9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366E942E-B189-4A6D-ACB7-16A9E33692A7}"/>
              </a:ext>
            </a:extLst>
          </p:cNvPr>
          <p:cNvSpPr>
            <a:spLocks noGrp="1"/>
          </p:cNvSpPr>
          <p:nvPr>
            <p:ph type="dt" sz="half" idx="10"/>
          </p:nvPr>
        </p:nvSpPr>
        <p:spPr/>
        <p:txBody>
          <a:bodyPr/>
          <a:lstStyle/>
          <a:p>
            <a:fld id="{9F2570A8-E6A1-4638-9813-B7446A7579B2}" type="datetimeFigureOut">
              <a:rPr lang="en-ID" smtClean="0"/>
              <a:pPr/>
              <a:t>21/04/2021</a:t>
            </a:fld>
            <a:endParaRPr lang="en-ID"/>
          </a:p>
        </p:txBody>
      </p:sp>
      <p:sp>
        <p:nvSpPr>
          <p:cNvPr id="4" name="Footer Placeholder 3">
            <a:extLst>
              <a:ext uri="{FF2B5EF4-FFF2-40B4-BE49-F238E27FC236}">
                <a16:creationId xmlns:a16="http://schemas.microsoft.com/office/drawing/2014/main" id="{A989EDEA-C057-4639-A8D5-7AE8A7A9018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FB4B417-9B8B-4757-82E6-21B87BF0055B}"/>
              </a:ext>
            </a:extLst>
          </p:cNvPr>
          <p:cNvSpPr>
            <a:spLocks noGrp="1"/>
          </p:cNvSpPr>
          <p:nvPr>
            <p:ph type="sldNum" sz="quarter" idx="12"/>
          </p:nvPr>
        </p:nvSpPr>
        <p:spPr/>
        <p:txBody>
          <a:bodyPr/>
          <a:lstStyle/>
          <a:p>
            <a:fld id="{C1044BEC-0053-4C7F-9BF2-731BAB62F144}" type="slidenum">
              <a:rPr lang="en-ID" smtClean="0"/>
              <a:pPr/>
              <a:t>‹#›</a:t>
            </a:fld>
            <a:endParaRPr lang="en-ID"/>
          </a:p>
        </p:txBody>
      </p:sp>
    </p:spTree>
    <p:extLst>
      <p:ext uri="{BB962C8B-B14F-4D97-AF65-F5344CB8AC3E}">
        <p14:creationId xmlns:p14="http://schemas.microsoft.com/office/powerpoint/2010/main" val="4179191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C39E3D-5610-4CEC-B630-B14627FD3DB9}"/>
              </a:ext>
            </a:extLst>
          </p:cNvPr>
          <p:cNvSpPr>
            <a:spLocks noGrp="1"/>
          </p:cNvSpPr>
          <p:nvPr>
            <p:ph type="dt" sz="half" idx="10"/>
          </p:nvPr>
        </p:nvSpPr>
        <p:spPr/>
        <p:txBody>
          <a:bodyPr/>
          <a:lstStyle/>
          <a:p>
            <a:fld id="{9F2570A8-E6A1-4638-9813-B7446A7579B2}" type="datetimeFigureOut">
              <a:rPr lang="en-ID" smtClean="0"/>
              <a:pPr/>
              <a:t>21/04/2021</a:t>
            </a:fld>
            <a:endParaRPr lang="en-ID"/>
          </a:p>
        </p:txBody>
      </p:sp>
      <p:sp>
        <p:nvSpPr>
          <p:cNvPr id="3" name="Footer Placeholder 2">
            <a:extLst>
              <a:ext uri="{FF2B5EF4-FFF2-40B4-BE49-F238E27FC236}">
                <a16:creationId xmlns:a16="http://schemas.microsoft.com/office/drawing/2014/main" id="{D1CB58AC-9A0E-4AA2-86C6-6B171C3E522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D92336CE-391D-44B7-BEC4-32BAA6716B38}"/>
              </a:ext>
            </a:extLst>
          </p:cNvPr>
          <p:cNvSpPr>
            <a:spLocks noGrp="1"/>
          </p:cNvSpPr>
          <p:nvPr>
            <p:ph type="sldNum" sz="quarter" idx="12"/>
          </p:nvPr>
        </p:nvSpPr>
        <p:spPr/>
        <p:txBody>
          <a:bodyPr/>
          <a:lstStyle/>
          <a:p>
            <a:fld id="{C1044BEC-0053-4C7F-9BF2-731BAB62F144}" type="slidenum">
              <a:rPr lang="en-ID" smtClean="0"/>
              <a:pPr/>
              <a:t>‹#›</a:t>
            </a:fld>
            <a:endParaRPr lang="en-ID"/>
          </a:p>
        </p:txBody>
      </p:sp>
    </p:spTree>
    <p:extLst>
      <p:ext uri="{BB962C8B-B14F-4D97-AF65-F5344CB8AC3E}">
        <p14:creationId xmlns:p14="http://schemas.microsoft.com/office/powerpoint/2010/main" val="382375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D2F4-6213-48B3-AA9E-B1A29B74F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B931673D-2E03-4B33-95AD-932646AB84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12B1018-0161-4A8D-B0CB-EF016F8BA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FD127D-2F88-46A1-81A4-F285C019C63E}"/>
              </a:ext>
            </a:extLst>
          </p:cNvPr>
          <p:cNvSpPr>
            <a:spLocks noGrp="1"/>
          </p:cNvSpPr>
          <p:nvPr>
            <p:ph type="dt" sz="half" idx="10"/>
          </p:nvPr>
        </p:nvSpPr>
        <p:spPr/>
        <p:txBody>
          <a:bodyPr/>
          <a:lstStyle/>
          <a:p>
            <a:fld id="{9F2570A8-E6A1-4638-9813-B7446A7579B2}" type="datetimeFigureOut">
              <a:rPr lang="en-ID" smtClean="0"/>
              <a:pPr/>
              <a:t>21/04/2021</a:t>
            </a:fld>
            <a:endParaRPr lang="en-ID"/>
          </a:p>
        </p:txBody>
      </p:sp>
      <p:sp>
        <p:nvSpPr>
          <p:cNvPr id="6" name="Footer Placeholder 5">
            <a:extLst>
              <a:ext uri="{FF2B5EF4-FFF2-40B4-BE49-F238E27FC236}">
                <a16:creationId xmlns:a16="http://schemas.microsoft.com/office/drawing/2014/main" id="{01E7C70B-E43A-4667-BE3E-24541904AAE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7F7EAA1-DF9E-4399-8569-75E7EC17371C}"/>
              </a:ext>
            </a:extLst>
          </p:cNvPr>
          <p:cNvSpPr>
            <a:spLocks noGrp="1"/>
          </p:cNvSpPr>
          <p:nvPr>
            <p:ph type="sldNum" sz="quarter" idx="12"/>
          </p:nvPr>
        </p:nvSpPr>
        <p:spPr/>
        <p:txBody>
          <a:bodyPr/>
          <a:lstStyle/>
          <a:p>
            <a:fld id="{C1044BEC-0053-4C7F-9BF2-731BAB62F144}" type="slidenum">
              <a:rPr lang="en-ID" smtClean="0"/>
              <a:pPr/>
              <a:t>‹#›</a:t>
            </a:fld>
            <a:endParaRPr lang="en-ID"/>
          </a:p>
        </p:txBody>
      </p:sp>
    </p:spTree>
    <p:extLst>
      <p:ext uri="{BB962C8B-B14F-4D97-AF65-F5344CB8AC3E}">
        <p14:creationId xmlns:p14="http://schemas.microsoft.com/office/powerpoint/2010/main" val="94888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BB08-EAC2-488D-80AE-EA3F73E12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B45EFFED-2D15-4289-A033-21C42CC1A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D4B3B432-93B7-4245-BB0F-D1483466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BDD26-AA64-4958-9AC3-5A08B38AE781}"/>
              </a:ext>
            </a:extLst>
          </p:cNvPr>
          <p:cNvSpPr>
            <a:spLocks noGrp="1"/>
          </p:cNvSpPr>
          <p:nvPr>
            <p:ph type="dt" sz="half" idx="10"/>
          </p:nvPr>
        </p:nvSpPr>
        <p:spPr/>
        <p:txBody>
          <a:bodyPr/>
          <a:lstStyle/>
          <a:p>
            <a:fld id="{9F2570A8-E6A1-4638-9813-B7446A7579B2}" type="datetimeFigureOut">
              <a:rPr lang="en-ID" smtClean="0"/>
              <a:pPr/>
              <a:t>21/04/2021</a:t>
            </a:fld>
            <a:endParaRPr lang="en-ID"/>
          </a:p>
        </p:txBody>
      </p:sp>
      <p:sp>
        <p:nvSpPr>
          <p:cNvPr id="6" name="Footer Placeholder 5">
            <a:extLst>
              <a:ext uri="{FF2B5EF4-FFF2-40B4-BE49-F238E27FC236}">
                <a16:creationId xmlns:a16="http://schemas.microsoft.com/office/drawing/2014/main" id="{AF7803C0-D52F-4C25-81D6-5B74F61DAA8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C79A2BD-96B6-4F12-A875-A58BC2B5AB35}"/>
              </a:ext>
            </a:extLst>
          </p:cNvPr>
          <p:cNvSpPr>
            <a:spLocks noGrp="1"/>
          </p:cNvSpPr>
          <p:nvPr>
            <p:ph type="sldNum" sz="quarter" idx="12"/>
          </p:nvPr>
        </p:nvSpPr>
        <p:spPr/>
        <p:txBody>
          <a:bodyPr/>
          <a:lstStyle/>
          <a:p>
            <a:fld id="{C1044BEC-0053-4C7F-9BF2-731BAB62F144}" type="slidenum">
              <a:rPr lang="en-ID" smtClean="0"/>
              <a:pPr/>
              <a:t>‹#›</a:t>
            </a:fld>
            <a:endParaRPr lang="en-ID"/>
          </a:p>
        </p:txBody>
      </p:sp>
    </p:spTree>
    <p:extLst>
      <p:ext uri="{BB962C8B-B14F-4D97-AF65-F5344CB8AC3E}">
        <p14:creationId xmlns:p14="http://schemas.microsoft.com/office/powerpoint/2010/main" val="307265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E103CA-9AB5-46C3-A76C-B8047FE41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6E986EC-2C85-49C3-96CC-3738E0415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23C147C-00A2-4683-B84B-4DAE8A731A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570A8-E6A1-4638-9813-B7446A7579B2}" type="datetimeFigureOut">
              <a:rPr lang="en-ID" smtClean="0"/>
              <a:pPr/>
              <a:t>21/04/2021</a:t>
            </a:fld>
            <a:endParaRPr lang="en-ID"/>
          </a:p>
        </p:txBody>
      </p:sp>
      <p:sp>
        <p:nvSpPr>
          <p:cNvPr id="5" name="Footer Placeholder 4">
            <a:extLst>
              <a:ext uri="{FF2B5EF4-FFF2-40B4-BE49-F238E27FC236}">
                <a16:creationId xmlns:a16="http://schemas.microsoft.com/office/drawing/2014/main" id="{73D892D5-56CC-427D-BF35-EB8B1C6D15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12E3C4F-E817-4B85-B336-E4FF096AA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44BEC-0053-4C7F-9BF2-731BAB62F144}" type="slidenum">
              <a:rPr lang="en-ID" smtClean="0"/>
              <a:pPr/>
              <a:t>‹#›</a:t>
            </a:fld>
            <a:endParaRPr lang="en-ID"/>
          </a:p>
        </p:txBody>
      </p:sp>
    </p:spTree>
    <p:extLst>
      <p:ext uri="{BB962C8B-B14F-4D97-AF65-F5344CB8AC3E}">
        <p14:creationId xmlns:p14="http://schemas.microsoft.com/office/powerpoint/2010/main" val="408108631"/>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87AD-C2A6-4F59-9DF5-AA6A76E2EA1F}"/>
              </a:ext>
            </a:extLst>
          </p:cNvPr>
          <p:cNvSpPr>
            <a:spLocks noGrp="1"/>
          </p:cNvSpPr>
          <p:nvPr>
            <p:ph type="ctrTitle"/>
          </p:nvPr>
        </p:nvSpPr>
        <p:spPr>
          <a:xfrm>
            <a:off x="0" y="949910"/>
            <a:ext cx="12192000" cy="2584585"/>
          </a:xfrm>
        </p:spPr>
        <p:txBody>
          <a:bodyPr>
            <a:normAutofit/>
          </a:bodyPr>
          <a:lstStyle/>
          <a:p>
            <a:pPr algn="ctr"/>
            <a:r>
              <a:rPr lang="en-US" sz="4000" dirty="0"/>
              <a:t>Data collection and data analysis of hematological results from Al Bukayriyah general hospital</a:t>
            </a:r>
            <a:endParaRPr lang="en-ID" sz="4000" dirty="0"/>
          </a:p>
        </p:txBody>
      </p:sp>
      <p:sp>
        <p:nvSpPr>
          <p:cNvPr id="3" name="Subtitle 2">
            <a:extLst>
              <a:ext uri="{FF2B5EF4-FFF2-40B4-BE49-F238E27FC236}">
                <a16:creationId xmlns:a16="http://schemas.microsoft.com/office/drawing/2014/main" id="{38B8DA48-7754-469F-96D6-674D1BB4600E}"/>
              </a:ext>
            </a:extLst>
          </p:cNvPr>
          <p:cNvSpPr>
            <a:spLocks noGrp="1"/>
          </p:cNvSpPr>
          <p:nvPr>
            <p:ph type="subTitle" idx="1"/>
          </p:nvPr>
        </p:nvSpPr>
        <p:spPr>
          <a:xfrm>
            <a:off x="809999" y="3927002"/>
            <a:ext cx="10572000" cy="1359650"/>
          </a:xfrm>
        </p:spPr>
        <p:txBody>
          <a:bodyPr>
            <a:normAutofit/>
          </a:bodyPr>
          <a:lstStyle/>
          <a:p>
            <a:pPr algn="ctr"/>
            <a:r>
              <a:rPr lang="en-US" sz="2800" dirty="0"/>
              <a:t>Faris Abdul Hakim</a:t>
            </a:r>
          </a:p>
          <a:p>
            <a:pPr algn="ctr"/>
            <a:r>
              <a:rPr lang="en-US" sz="2800" dirty="0"/>
              <a:t>161110206</a:t>
            </a:r>
            <a:endParaRPr lang="en-ID" sz="2800" dirty="0"/>
          </a:p>
        </p:txBody>
      </p:sp>
    </p:spTree>
    <p:extLst>
      <p:ext uri="{BB962C8B-B14F-4D97-AF65-F5344CB8AC3E}">
        <p14:creationId xmlns:p14="http://schemas.microsoft.com/office/powerpoint/2010/main" val="3767115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9B6A-9102-470C-9D95-F4B542C27087}"/>
              </a:ext>
            </a:extLst>
          </p:cNvPr>
          <p:cNvSpPr>
            <a:spLocks noGrp="1"/>
          </p:cNvSpPr>
          <p:nvPr>
            <p:ph type="title"/>
          </p:nvPr>
        </p:nvSpPr>
        <p:spPr>
          <a:xfrm>
            <a:off x="429827" y="194168"/>
            <a:ext cx="10515600" cy="1325563"/>
          </a:xfrm>
        </p:spPr>
        <p:txBody>
          <a:bodyPr/>
          <a:lstStyle/>
          <a:p>
            <a:r>
              <a:rPr lang="en-US" dirty="0"/>
              <a:t>How the data was taken</a:t>
            </a:r>
          </a:p>
        </p:txBody>
      </p:sp>
      <p:sp>
        <p:nvSpPr>
          <p:cNvPr id="3" name="Content Placeholder 2">
            <a:extLst>
              <a:ext uri="{FF2B5EF4-FFF2-40B4-BE49-F238E27FC236}">
                <a16:creationId xmlns:a16="http://schemas.microsoft.com/office/drawing/2014/main" id="{67F785F1-394E-4F7A-8A0F-EFB2907037FA}"/>
              </a:ext>
            </a:extLst>
          </p:cNvPr>
          <p:cNvSpPr>
            <a:spLocks noGrp="1"/>
          </p:cNvSpPr>
          <p:nvPr>
            <p:ph idx="1"/>
          </p:nvPr>
        </p:nvSpPr>
        <p:spPr>
          <a:xfrm>
            <a:off x="838200" y="1408374"/>
            <a:ext cx="10515600" cy="4351338"/>
          </a:xfrm>
        </p:spPr>
        <p:txBody>
          <a:bodyPr/>
          <a:lstStyle/>
          <a:p>
            <a:r>
              <a:rPr lang="en-US" dirty="0"/>
              <a:t>Sampling method: stratified random sample (SRS).</a:t>
            </a:r>
          </a:p>
          <a:p>
            <a:pPr lvl="1"/>
            <a:r>
              <a:rPr lang="en-US" dirty="0"/>
              <a:t>100 adult patients’ data was collected from Al Bukayriyah general hospital. </a:t>
            </a:r>
          </a:p>
          <a:p>
            <a:pPr lvl="1"/>
            <a:r>
              <a:rPr lang="en-US" dirty="0"/>
              <a:t>The data was taken from 4 strata.</a:t>
            </a:r>
          </a:p>
          <a:p>
            <a:pPr lvl="2"/>
            <a:r>
              <a:rPr lang="en-US" dirty="0"/>
              <a:t>4 days results from 20</a:t>
            </a:r>
            <a:r>
              <a:rPr lang="en-US" baseline="30000" dirty="0"/>
              <a:t>th</a:t>
            </a:r>
            <a:r>
              <a:rPr lang="en-US" dirty="0"/>
              <a:t> March 2021 to 23</a:t>
            </a:r>
            <a:r>
              <a:rPr lang="en-US" baseline="30000" dirty="0"/>
              <a:t>rd</a:t>
            </a:r>
            <a:r>
              <a:rPr lang="en-US" dirty="0"/>
              <a:t> March 2021.</a:t>
            </a:r>
          </a:p>
          <a:p>
            <a:pPr lvl="1"/>
            <a:r>
              <a:rPr lang="en-US" dirty="0"/>
              <a:t>25 adult patients were selected randomly from each stratum.</a:t>
            </a:r>
          </a:p>
          <a:p>
            <a:endParaRPr lang="en-US" dirty="0"/>
          </a:p>
        </p:txBody>
      </p:sp>
      <p:pic>
        <p:nvPicPr>
          <p:cNvPr id="5" name="Picture 4">
            <a:extLst>
              <a:ext uri="{FF2B5EF4-FFF2-40B4-BE49-F238E27FC236}">
                <a16:creationId xmlns:a16="http://schemas.microsoft.com/office/drawing/2014/main" id="{3D2CA2B7-9B10-4D8C-BF95-E09CF8193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2259" y="3935089"/>
            <a:ext cx="3599914" cy="2728743"/>
          </a:xfrm>
          <a:prstGeom prst="rect">
            <a:avLst/>
          </a:prstGeom>
        </p:spPr>
      </p:pic>
    </p:spTree>
    <p:extLst>
      <p:ext uri="{BB962C8B-B14F-4D97-AF65-F5344CB8AC3E}">
        <p14:creationId xmlns:p14="http://schemas.microsoft.com/office/powerpoint/2010/main" val="214221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D25F-344A-4556-A678-40F8C89916EC}"/>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8C540C72-A1C1-4B3A-AC0A-155497A5B270}"/>
              </a:ext>
            </a:extLst>
          </p:cNvPr>
          <p:cNvSpPr>
            <a:spLocks noGrp="1"/>
          </p:cNvSpPr>
          <p:nvPr>
            <p:ph idx="1"/>
          </p:nvPr>
        </p:nvSpPr>
        <p:spPr/>
        <p:txBody>
          <a:bodyPr/>
          <a:lstStyle/>
          <a:p>
            <a:r>
              <a:rPr lang="en-ID" sz="2400" dirty="0"/>
              <a:t>What data can be </a:t>
            </a:r>
            <a:r>
              <a:rPr lang="en-US" sz="2400" dirty="0"/>
              <a:t>analyzed </a:t>
            </a:r>
            <a:r>
              <a:rPr lang="en-ID" sz="2400" dirty="0"/>
              <a:t>? </a:t>
            </a:r>
          </a:p>
          <a:p>
            <a:pPr lvl="1"/>
            <a:r>
              <a:rPr lang="en-ID" sz="2000" dirty="0"/>
              <a:t>White blood cell count (WBC)</a:t>
            </a:r>
          </a:p>
          <a:p>
            <a:pPr lvl="1"/>
            <a:r>
              <a:rPr lang="en-ID" sz="2000" dirty="0"/>
              <a:t>Red blood cell count (RBC)</a:t>
            </a:r>
          </a:p>
          <a:p>
            <a:pPr lvl="1"/>
            <a:r>
              <a:rPr lang="en-ID" sz="2000" dirty="0"/>
              <a:t>Haemoglobin (HGB)</a:t>
            </a:r>
          </a:p>
          <a:p>
            <a:pPr lvl="1"/>
            <a:r>
              <a:rPr lang="en-ID" sz="2000" dirty="0"/>
              <a:t>Haematocrit (HCT)</a:t>
            </a:r>
          </a:p>
          <a:p>
            <a:pPr lvl="1"/>
            <a:r>
              <a:rPr lang="en-ID" sz="2000" dirty="0"/>
              <a:t>Mean cell volume (MCV)</a:t>
            </a:r>
          </a:p>
          <a:p>
            <a:pPr lvl="1"/>
            <a:r>
              <a:rPr lang="en-ID" sz="2000" dirty="0"/>
              <a:t>Mean cell haemoglobin (MCH)</a:t>
            </a:r>
          </a:p>
          <a:p>
            <a:pPr lvl="1"/>
            <a:r>
              <a:rPr lang="en-ID" sz="2000" dirty="0"/>
              <a:t>Mean cell haemoglobin concentration (MCHC)</a:t>
            </a:r>
          </a:p>
          <a:p>
            <a:pPr lvl="1"/>
            <a:r>
              <a:rPr lang="en-ID" sz="2000" dirty="0"/>
              <a:t>Platelets (PLT) count</a:t>
            </a:r>
          </a:p>
          <a:p>
            <a:endParaRPr lang="en-US" dirty="0"/>
          </a:p>
        </p:txBody>
      </p:sp>
      <p:pic>
        <p:nvPicPr>
          <p:cNvPr id="4" name="Picture 3">
            <a:extLst>
              <a:ext uri="{FF2B5EF4-FFF2-40B4-BE49-F238E27FC236}">
                <a16:creationId xmlns:a16="http://schemas.microsoft.com/office/drawing/2014/main" id="{63737F04-5958-4047-9368-E33F07031A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5989367" y="1128444"/>
            <a:ext cx="6127751" cy="4601114"/>
          </a:xfrm>
          <a:prstGeom prst="rect">
            <a:avLst/>
          </a:prstGeom>
        </p:spPr>
      </p:pic>
    </p:spTree>
    <p:extLst>
      <p:ext uri="{BB962C8B-B14F-4D97-AF65-F5344CB8AC3E}">
        <p14:creationId xmlns:p14="http://schemas.microsoft.com/office/powerpoint/2010/main" val="331248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CB1425-2198-456C-B6FD-5BEBA084026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164273" y="945007"/>
            <a:ext cx="6616349" cy="4967985"/>
          </a:xfrm>
        </p:spPr>
      </p:pic>
      <p:pic>
        <p:nvPicPr>
          <p:cNvPr id="7" name="Picture 6">
            <a:extLst>
              <a:ext uri="{FF2B5EF4-FFF2-40B4-BE49-F238E27FC236}">
                <a16:creationId xmlns:a16="http://schemas.microsoft.com/office/drawing/2014/main" id="{42F535E5-665F-46C6-B93C-7F0FFFC2E1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739926" y="945007"/>
            <a:ext cx="6616348" cy="4967985"/>
          </a:xfrm>
          <a:prstGeom prst="rect">
            <a:avLst/>
          </a:prstGeom>
        </p:spPr>
      </p:pic>
    </p:spTree>
    <p:extLst>
      <p:ext uri="{BB962C8B-B14F-4D97-AF65-F5344CB8AC3E}">
        <p14:creationId xmlns:p14="http://schemas.microsoft.com/office/powerpoint/2010/main" val="4156478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45DA55-665D-4409-B719-B1B83625633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161381" y="926977"/>
            <a:ext cx="6664374" cy="5004045"/>
          </a:xfrm>
        </p:spPr>
      </p:pic>
      <p:pic>
        <p:nvPicPr>
          <p:cNvPr id="9" name="Picture 8">
            <a:extLst>
              <a:ext uri="{FF2B5EF4-FFF2-40B4-BE49-F238E27FC236}">
                <a16:creationId xmlns:a16="http://schemas.microsoft.com/office/drawing/2014/main" id="{7F0FDD4B-CC0F-4F91-9D50-AAA33E96F0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689007" y="926977"/>
            <a:ext cx="6664373" cy="5004045"/>
          </a:xfrm>
          <a:prstGeom prst="rect">
            <a:avLst/>
          </a:prstGeom>
        </p:spPr>
      </p:pic>
    </p:spTree>
    <p:extLst>
      <p:ext uri="{BB962C8B-B14F-4D97-AF65-F5344CB8AC3E}">
        <p14:creationId xmlns:p14="http://schemas.microsoft.com/office/powerpoint/2010/main" val="4235360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9F44E0E1-D792-408D-AFD3-B53A4E0E917B}"/>
              </a:ext>
            </a:extLst>
          </p:cNvPr>
          <p:cNvGraphicFramePr>
            <a:graphicFrameLocks noGrp="1"/>
          </p:cNvGraphicFramePr>
          <p:nvPr>
            <p:ph idx="1"/>
            <p:extLst>
              <p:ext uri="{D42A27DB-BD31-4B8C-83A1-F6EECF244321}">
                <p14:modId xmlns:p14="http://schemas.microsoft.com/office/powerpoint/2010/main" val="1880855700"/>
              </p:ext>
            </p:extLst>
          </p:nvPr>
        </p:nvGraphicFramePr>
        <p:xfrm>
          <a:off x="-1552575" y="497681"/>
          <a:ext cx="10868025" cy="5862638"/>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0916ABEC-9F60-4DD3-9113-690BD507A96E}"/>
              </a:ext>
            </a:extLst>
          </p:cNvPr>
          <p:cNvSpPr txBox="1"/>
          <p:nvPr/>
        </p:nvSpPr>
        <p:spPr>
          <a:xfrm>
            <a:off x="7462837" y="2828835"/>
            <a:ext cx="3705225" cy="1200329"/>
          </a:xfrm>
          <a:prstGeom prst="rect">
            <a:avLst/>
          </a:prstGeom>
          <a:solidFill>
            <a:schemeClr val="bg2"/>
          </a:solidFill>
        </p:spPr>
        <p:txBody>
          <a:bodyPr wrap="square" rtlCol="0">
            <a:spAutoFit/>
          </a:bodyPr>
          <a:lstStyle/>
          <a:p>
            <a:r>
              <a:rPr lang="en-US" dirty="0"/>
              <a:t>2 patients have HGB at critical value. </a:t>
            </a:r>
          </a:p>
          <a:p>
            <a:pPr marL="800100" lvl="1" indent="-342900">
              <a:buFont typeface="Arial" panose="020B0604020202020204" pitchFamily="34" charset="0"/>
              <a:buChar char="•"/>
            </a:pPr>
            <a:r>
              <a:rPr lang="en-US" dirty="0"/>
              <a:t>7 and 6.2 respectively. </a:t>
            </a:r>
          </a:p>
          <a:p>
            <a:pPr marL="742950" lvl="1" indent="-285750">
              <a:buFont typeface="Arial" panose="020B0604020202020204" pitchFamily="34" charset="0"/>
              <a:buChar char="•"/>
            </a:pPr>
            <a:r>
              <a:rPr lang="en-US" dirty="0"/>
              <a:t>Both patients have low HCT, MCV, MCH and MCHC.</a:t>
            </a:r>
          </a:p>
        </p:txBody>
      </p:sp>
    </p:spTree>
    <p:extLst>
      <p:ext uri="{BB962C8B-B14F-4D97-AF65-F5344CB8AC3E}">
        <p14:creationId xmlns:p14="http://schemas.microsoft.com/office/powerpoint/2010/main" val="1034496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F160F28-96A0-426C-8AA6-7B71A082CEA2}"/>
              </a:ext>
            </a:extLst>
          </p:cNvPr>
          <p:cNvGrpSpPr/>
          <p:nvPr/>
        </p:nvGrpSpPr>
        <p:grpSpPr>
          <a:xfrm>
            <a:off x="654375" y="324831"/>
            <a:ext cx="6343690" cy="5823811"/>
            <a:chOff x="654375" y="324831"/>
            <a:chExt cx="6343690" cy="5823811"/>
          </a:xfrm>
        </p:grpSpPr>
        <p:sp>
          <p:nvSpPr>
            <p:cNvPr id="4" name="Oval 3">
              <a:extLst>
                <a:ext uri="{FF2B5EF4-FFF2-40B4-BE49-F238E27FC236}">
                  <a16:creationId xmlns:a16="http://schemas.microsoft.com/office/drawing/2014/main" id="{E842D523-A380-4598-92DC-B8A0850E912B}"/>
                </a:ext>
              </a:extLst>
            </p:cNvPr>
            <p:cNvSpPr/>
            <p:nvPr/>
          </p:nvSpPr>
          <p:spPr>
            <a:xfrm>
              <a:off x="2318889" y="1278938"/>
              <a:ext cx="3014662" cy="301466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8782CA5-D3EA-44E4-BA91-FDA7599B1045}"/>
                </a:ext>
              </a:extLst>
            </p:cNvPr>
            <p:cNvSpPr txBox="1"/>
            <p:nvPr/>
          </p:nvSpPr>
          <p:spPr>
            <a:xfrm>
              <a:off x="3378337" y="2133898"/>
              <a:ext cx="781122" cy="923330"/>
            </a:xfrm>
            <a:prstGeom prst="rect">
              <a:avLst/>
            </a:prstGeom>
            <a:noFill/>
          </p:spPr>
          <p:txBody>
            <a:bodyPr wrap="square" rtlCol="0">
              <a:spAutoFit/>
            </a:bodyPr>
            <a:lstStyle/>
            <a:p>
              <a:pPr algn="ctr"/>
              <a:r>
                <a:rPr lang="en-US" dirty="0"/>
                <a:t>WBC</a:t>
              </a:r>
            </a:p>
            <a:p>
              <a:pPr algn="ctr"/>
              <a:endParaRPr lang="en-US" dirty="0"/>
            </a:p>
            <a:p>
              <a:pPr algn="ctr"/>
              <a:r>
                <a:rPr lang="en-US" dirty="0"/>
                <a:t>3</a:t>
              </a:r>
            </a:p>
          </p:txBody>
        </p:sp>
        <p:sp>
          <p:nvSpPr>
            <p:cNvPr id="5" name="Oval 4">
              <a:extLst>
                <a:ext uri="{FF2B5EF4-FFF2-40B4-BE49-F238E27FC236}">
                  <a16:creationId xmlns:a16="http://schemas.microsoft.com/office/drawing/2014/main" id="{88451234-1BCA-44FC-A4FF-382C1D4AFF3F}"/>
                </a:ext>
              </a:extLst>
            </p:cNvPr>
            <p:cNvSpPr/>
            <p:nvPr/>
          </p:nvSpPr>
          <p:spPr>
            <a:xfrm>
              <a:off x="3983403" y="3133980"/>
              <a:ext cx="3014662" cy="301466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0DE6051-701B-431E-9620-BB780930EC32}"/>
                </a:ext>
              </a:extLst>
            </p:cNvPr>
            <p:cNvSpPr txBox="1"/>
            <p:nvPr/>
          </p:nvSpPr>
          <p:spPr>
            <a:xfrm>
              <a:off x="5122836" y="4100319"/>
              <a:ext cx="738073" cy="923330"/>
            </a:xfrm>
            <a:prstGeom prst="rect">
              <a:avLst/>
            </a:prstGeom>
            <a:noFill/>
          </p:spPr>
          <p:txBody>
            <a:bodyPr wrap="square" rtlCol="0">
              <a:spAutoFit/>
            </a:bodyPr>
            <a:lstStyle/>
            <a:p>
              <a:pPr algn="ctr"/>
              <a:r>
                <a:rPr lang="en-US" dirty="0"/>
                <a:t>HGB</a:t>
              </a:r>
            </a:p>
            <a:p>
              <a:pPr algn="ctr"/>
              <a:endParaRPr lang="en-US" dirty="0"/>
            </a:p>
            <a:p>
              <a:pPr algn="ctr"/>
              <a:r>
                <a:rPr lang="en-US" dirty="0"/>
                <a:t>2</a:t>
              </a:r>
            </a:p>
          </p:txBody>
        </p:sp>
        <p:sp>
          <p:nvSpPr>
            <p:cNvPr id="10" name="Oval 9">
              <a:extLst>
                <a:ext uri="{FF2B5EF4-FFF2-40B4-BE49-F238E27FC236}">
                  <a16:creationId xmlns:a16="http://schemas.microsoft.com/office/drawing/2014/main" id="{87529C68-9396-41E0-8B10-EA6BE1FA296D}"/>
                </a:ext>
              </a:extLst>
            </p:cNvPr>
            <p:cNvSpPr/>
            <p:nvPr/>
          </p:nvSpPr>
          <p:spPr>
            <a:xfrm>
              <a:off x="654375" y="3133980"/>
              <a:ext cx="3014662" cy="301466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BB5FD29F-EC6E-48F0-902A-0570C89A063B}"/>
                </a:ext>
              </a:extLst>
            </p:cNvPr>
            <p:cNvSpPr txBox="1"/>
            <p:nvPr/>
          </p:nvSpPr>
          <p:spPr>
            <a:xfrm>
              <a:off x="1824551" y="4102894"/>
              <a:ext cx="496354" cy="923330"/>
            </a:xfrm>
            <a:prstGeom prst="rect">
              <a:avLst/>
            </a:prstGeom>
            <a:noFill/>
          </p:spPr>
          <p:txBody>
            <a:bodyPr wrap="square" rtlCol="0">
              <a:spAutoFit/>
            </a:bodyPr>
            <a:lstStyle/>
            <a:p>
              <a:pPr algn="ctr"/>
              <a:r>
                <a:rPr lang="en-US" dirty="0"/>
                <a:t>PLT</a:t>
              </a:r>
            </a:p>
            <a:p>
              <a:pPr algn="ctr"/>
              <a:endParaRPr lang="en-US" dirty="0"/>
            </a:p>
            <a:p>
              <a:pPr algn="ctr"/>
              <a:r>
                <a:rPr lang="en-US" dirty="0"/>
                <a:t>5</a:t>
              </a:r>
            </a:p>
          </p:txBody>
        </p:sp>
        <p:sp>
          <p:nvSpPr>
            <p:cNvPr id="12" name="TextBox 11">
              <a:extLst>
                <a:ext uri="{FF2B5EF4-FFF2-40B4-BE49-F238E27FC236}">
                  <a16:creationId xmlns:a16="http://schemas.microsoft.com/office/drawing/2014/main" id="{9A63A94D-6740-4B76-8213-55EC22C159A7}"/>
                </a:ext>
              </a:extLst>
            </p:cNvPr>
            <p:cNvSpPr txBox="1"/>
            <p:nvPr/>
          </p:nvSpPr>
          <p:spPr>
            <a:xfrm>
              <a:off x="4526840" y="3444122"/>
              <a:ext cx="301686"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E8BD822C-8703-4917-ABA9-A60B06707645}"/>
                </a:ext>
              </a:extLst>
            </p:cNvPr>
            <p:cNvSpPr txBox="1"/>
            <p:nvPr/>
          </p:nvSpPr>
          <p:spPr>
            <a:xfrm>
              <a:off x="2779655" y="3444122"/>
              <a:ext cx="301686" cy="369332"/>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0A49C4B6-1D8D-4A41-A3D8-92CB3DAA8353}"/>
                </a:ext>
              </a:extLst>
            </p:cNvPr>
            <p:cNvSpPr txBox="1"/>
            <p:nvPr/>
          </p:nvSpPr>
          <p:spPr>
            <a:xfrm>
              <a:off x="1403763" y="324831"/>
              <a:ext cx="4730269" cy="954107"/>
            </a:xfrm>
            <a:prstGeom prst="rect">
              <a:avLst/>
            </a:prstGeom>
            <a:noFill/>
          </p:spPr>
          <p:txBody>
            <a:bodyPr wrap="none" rtlCol="0">
              <a:spAutoFit/>
            </a:bodyPr>
            <a:lstStyle/>
            <a:p>
              <a:r>
                <a:rPr lang="en-US" sz="2800" dirty="0"/>
                <a:t>Abnormalities data distribution</a:t>
              </a:r>
            </a:p>
            <a:p>
              <a:endParaRPr lang="en-US" sz="2800" dirty="0"/>
            </a:p>
          </p:txBody>
        </p:sp>
      </p:grpSp>
      <p:sp>
        <p:nvSpPr>
          <p:cNvPr id="15" name="TextBox 14">
            <a:extLst>
              <a:ext uri="{FF2B5EF4-FFF2-40B4-BE49-F238E27FC236}">
                <a16:creationId xmlns:a16="http://schemas.microsoft.com/office/drawing/2014/main" id="{467C8F17-1CD5-418C-9B68-4CE04F09D542}"/>
              </a:ext>
            </a:extLst>
          </p:cNvPr>
          <p:cNvSpPr txBox="1"/>
          <p:nvPr/>
        </p:nvSpPr>
        <p:spPr>
          <a:xfrm>
            <a:off x="6872571" y="2597729"/>
            <a:ext cx="5084523" cy="646331"/>
          </a:xfrm>
          <a:prstGeom prst="rect">
            <a:avLst/>
          </a:prstGeom>
          <a:noFill/>
        </p:spPr>
        <p:txBody>
          <a:bodyPr wrap="square" rtlCol="0">
            <a:spAutoFit/>
          </a:bodyPr>
          <a:lstStyle/>
          <a:p>
            <a:r>
              <a:rPr lang="en-US" dirty="0"/>
              <a:t>The most common abnormalities is PLT abnormality. </a:t>
            </a:r>
          </a:p>
          <a:p>
            <a:pPr marL="742950" lvl="1" indent="-285750">
              <a:buFont typeface="Arial" panose="020B0604020202020204" pitchFamily="34" charset="0"/>
              <a:buChar char="•"/>
            </a:pPr>
            <a:r>
              <a:rPr lang="en-US" dirty="0"/>
              <a:t>At around 50% of the total abnormalities.</a:t>
            </a:r>
          </a:p>
        </p:txBody>
      </p:sp>
    </p:spTree>
    <p:extLst>
      <p:ext uri="{BB962C8B-B14F-4D97-AF65-F5344CB8AC3E}">
        <p14:creationId xmlns:p14="http://schemas.microsoft.com/office/powerpoint/2010/main" val="225526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D7A5E989-8B5F-4477-96F2-C8AFCA90AC2D}"/>
              </a:ext>
            </a:extLst>
          </p:cNvPr>
          <p:cNvGraphicFramePr>
            <a:graphicFrameLocks noGrp="1"/>
          </p:cNvGraphicFramePr>
          <p:nvPr>
            <p:ph idx="1"/>
            <p:extLst>
              <p:ext uri="{D42A27DB-BD31-4B8C-83A1-F6EECF244321}">
                <p14:modId xmlns:p14="http://schemas.microsoft.com/office/powerpoint/2010/main" val="2323463846"/>
              </p:ext>
            </p:extLst>
          </p:nvPr>
        </p:nvGraphicFramePr>
        <p:xfrm>
          <a:off x="3421177" y="616905"/>
          <a:ext cx="4513011" cy="36623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214F0FC2-E6D1-4D56-AC1B-612AC76DA471}"/>
              </a:ext>
            </a:extLst>
          </p:cNvPr>
          <p:cNvGraphicFramePr/>
          <p:nvPr>
            <p:extLst>
              <p:ext uri="{D42A27DB-BD31-4B8C-83A1-F6EECF244321}">
                <p14:modId xmlns:p14="http://schemas.microsoft.com/office/powerpoint/2010/main" val="2621730030"/>
              </p:ext>
            </p:extLst>
          </p:nvPr>
        </p:nvGraphicFramePr>
        <p:xfrm>
          <a:off x="344644" y="654642"/>
          <a:ext cx="3246187" cy="366237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1">
            <a:extLst>
              <a:ext uri="{FF2B5EF4-FFF2-40B4-BE49-F238E27FC236}">
                <a16:creationId xmlns:a16="http://schemas.microsoft.com/office/drawing/2014/main" id="{3AB7BB87-BC49-40B2-9CBE-EED3FD93B8DD}"/>
              </a:ext>
            </a:extLst>
          </p:cNvPr>
          <p:cNvGrpSpPr/>
          <p:nvPr/>
        </p:nvGrpSpPr>
        <p:grpSpPr>
          <a:xfrm>
            <a:off x="7424427" y="2726868"/>
            <a:ext cx="4459556" cy="3463550"/>
            <a:chOff x="7424427" y="2726868"/>
            <a:chExt cx="4459556" cy="3463550"/>
          </a:xfrm>
        </p:grpSpPr>
        <p:sp>
          <p:nvSpPr>
            <p:cNvPr id="26" name="Oval 25">
              <a:extLst>
                <a:ext uri="{FF2B5EF4-FFF2-40B4-BE49-F238E27FC236}">
                  <a16:creationId xmlns:a16="http://schemas.microsoft.com/office/drawing/2014/main" id="{E9B2172B-2D2C-4434-90E0-558E82A802EC}"/>
                </a:ext>
              </a:extLst>
            </p:cNvPr>
            <p:cNvSpPr/>
            <p:nvPr/>
          </p:nvSpPr>
          <p:spPr>
            <a:xfrm>
              <a:off x="10140102" y="3434601"/>
              <a:ext cx="1743881" cy="1743881"/>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460CAE59-4521-4198-A2D5-CA4D93C6B4C7}"/>
                </a:ext>
              </a:extLst>
            </p:cNvPr>
            <p:cNvSpPr txBox="1"/>
            <p:nvPr/>
          </p:nvSpPr>
          <p:spPr>
            <a:xfrm>
              <a:off x="10744834" y="3843013"/>
              <a:ext cx="896779" cy="646331"/>
            </a:xfrm>
            <a:prstGeom prst="rect">
              <a:avLst/>
            </a:prstGeom>
            <a:noFill/>
          </p:spPr>
          <p:txBody>
            <a:bodyPr wrap="square" rtlCol="0">
              <a:spAutoFit/>
            </a:bodyPr>
            <a:lstStyle/>
            <a:p>
              <a:pPr algn="ctr"/>
              <a:r>
                <a:rPr lang="en-US" dirty="0"/>
                <a:t>Low HCT</a:t>
              </a:r>
            </a:p>
          </p:txBody>
        </p:sp>
        <p:sp>
          <p:nvSpPr>
            <p:cNvPr id="28" name="Oval 27">
              <a:extLst>
                <a:ext uri="{FF2B5EF4-FFF2-40B4-BE49-F238E27FC236}">
                  <a16:creationId xmlns:a16="http://schemas.microsoft.com/office/drawing/2014/main" id="{655258C4-04F2-4C34-B386-F9E6DEE68E5A}"/>
                </a:ext>
              </a:extLst>
            </p:cNvPr>
            <p:cNvSpPr/>
            <p:nvPr/>
          </p:nvSpPr>
          <p:spPr>
            <a:xfrm>
              <a:off x="7424427" y="3445072"/>
              <a:ext cx="1743881" cy="1743881"/>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4CA4191D-7517-4D53-9F87-7F19AF5854C7}"/>
                </a:ext>
              </a:extLst>
            </p:cNvPr>
            <p:cNvSpPr txBox="1"/>
            <p:nvPr/>
          </p:nvSpPr>
          <p:spPr>
            <a:xfrm>
              <a:off x="7517913" y="3847311"/>
              <a:ext cx="1289434" cy="923330"/>
            </a:xfrm>
            <a:prstGeom prst="rect">
              <a:avLst/>
            </a:prstGeom>
            <a:noFill/>
          </p:spPr>
          <p:txBody>
            <a:bodyPr wrap="square" rtlCol="0">
              <a:spAutoFit/>
            </a:bodyPr>
            <a:lstStyle/>
            <a:p>
              <a:pPr algn="ctr"/>
              <a:r>
                <a:rPr lang="en-US" dirty="0"/>
                <a:t>Low </a:t>
              </a:r>
            </a:p>
            <a:p>
              <a:pPr algn="ctr"/>
              <a:r>
                <a:rPr lang="en-US" dirty="0"/>
                <a:t>non-critical </a:t>
              </a:r>
            </a:p>
            <a:p>
              <a:pPr algn="ctr"/>
              <a:r>
                <a:rPr lang="en-US" dirty="0"/>
                <a:t>HGB</a:t>
              </a:r>
            </a:p>
          </p:txBody>
        </p:sp>
        <p:sp>
          <p:nvSpPr>
            <p:cNvPr id="30" name="Oval 29">
              <a:extLst>
                <a:ext uri="{FF2B5EF4-FFF2-40B4-BE49-F238E27FC236}">
                  <a16:creationId xmlns:a16="http://schemas.microsoft.com/office/drawing/2014/main" id="{DC48E01A-CDAE-4B33-8DEB-6C5C2711EA93}"/>
                </a:ext>
              </a:extLst>
            </p:cNvPr>
            <p:cNvSpPr/>
            <p:nvPr/>
          </p:nvSpPr>
          <p:spPr>
            <a:xfrm>
              <a:off x="8887742" y="3437036"/>
              <a:ext cx="1743881" cy="1743881"/>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635A8427-1C7A-4E03-AE40-CCF48C4EDC39}"/>
                </a:ext>
              </a:extLst>
            </p:cNvPr>
            <p:cNvSpPr txBox="1"/>
            <p:nvPr/>
          </p:nvSpPr>
          <p:spPr>
            <a:xfrm>
              <a:off x="9094643" y="3644628"/>
              <a:ext cx="1129619" cy="830997"/>
            </a:xfrm>
            <a:prstGeom prst="rect">
              <a:avLst/>
            </a:prstGeom>
            <a:noFill/>
          </p:spPr>
          <p:txBody>
            <a:bodyPr wrap="square" rtlCol="0">
              <a:spAutoFit/>
            </a:bodyPr>
            <a:lstStyle/>
            <a:p>
              <a:pPr algn="ctr"/>
              <a:r>
                <a:rPr lang="en-US" sz="1600" dirty="0"/>
                <a:t>Low MCV, MCH and MCHC</a:t>
              </a:r>
            </a:p>
          </p:txBody>
        </p:sp>
        <p:sp>
          <p:nvSpPr>
            <p:cNvPr id="34" name="Oval 33">
              <a:extLst>
                <a:ext uri="{FF2B5EF4-FFF2-40B4-BE49-F238E27FC236}">
                  <a16:creationId xmlns:a16="http://schemas.microsoft.com/office/drawing/2014/main" id="{FE2CDDA2-7914-4355-9A91-0F9EF34C7DD7}"/>
                </a:ext>
              </a:extLst>
            </p:cNvPr>
            <p:cNvSpPr/>
            <p:nvPr/>
          </p:nvSpPr>
          <p:spPr>
            <a:xfrm>
              <a:off x="9578501" y="4446537"/>
              <a:ext cx="1743881" cy="1743881"/>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EAE3EB15-E476-4B47-AA85-8197B77AEEF1}"/>
                </a:ext>
              </a:extLst>
            </p:cNvPr>
            <p:cNvSpPr txBox="1"/>
            <p:nvPr/>
          </p:nvSpPr>
          <p:spPr>
            <a:xfrm>
              <a:off x="9759681" y="5318477"/>
              <a:ext cx="1271193" cy="646331"/>
            </a:xfrm>
            <a:prstGeom prst="rect">
              <a:avLst/>
            </a:prstGeom>
            <a:noFill/>
          </p:spPr>
          <p:txBody>
            <a:bodyPr wrap="square" rtlCol="0">
              <a:spAutoFit/>
            </a:bodyPr>
            <a:lstStyle/>
            <a:p>
              <a:pPr algn="ctr"/>
              <a:r>
                <a:rPr lang="en-US" dirty="0"/>
                <a:t>Low critical HGB</a:t>
              </a:r>
            </a:p>
          </p:txBody>
        </p:sp>
        <p:sp>
          <p:nvSpPr>
            <p:cNvPr id="36" name="TextBox 35">
              <a:extLst>
                <a:ext uri="{FF2B5EF4-FFF2-40B4-BE49-F238E27FC236}">
                  <a16:creationId xmlns:a16="http://schemas.microsoft.com/office/drawing/2014/main" id="{9AA0E681-97A5-4C4E-B891-AE76E7B48242}"/>
                </a:ext>
              </a:extLst>
            </p:cNvPr>
            <p:cNvSpPr txBox="1"/>
            <p:nvPr/>
          </p:nvSpPr>
          <p:spPr>
            <a:xfrm>
              <a:off x="8886302" y="4121875"/>
              <a:ext cx="301686" cy="369332"/>
            </a:xfrm>
            <a:prstGeom prst="rect">
              <a:avLst/>
            </a:prstGeom>
            <a:noFill/>
          </p:spPr>
          <p:txBody>
            <a:bodyPr wrap="none" rtlCol="0">
              <a:spAutoFit/>
            </a:bodyPr>
            <a:lstStyle/>
            <a:p>
              <a:r>
                <a:rPr lang="en-US" dirty="0"/>
                <a:t>1</a:t>
              </a:r>
            </a:p>
          </p:txBody>
        </p:sp>
        <p:sp>
          <p:nvSpPr>
            <p:cNvPr id="37" name="TextBox 36">
              <a:extLst>
                <a:ext uri="{FF2B5EF4-FFF2-40B4-BE49-F238E27FC236}">
                  <a16:creationId xmlns:a16="http://schemas.microsoft.com/office/drawing/2014/main" id="{68CEB849-C63B-4407-B864-5F1B2D6452A3}"/>
                </a:ext>
              </a:extLst>
            </p:cNvPr>
            <p:cNvSpPr txBox="1"/>
            <p:nvPr/>
          </p:nvSpPr>
          <p:spPr>
            <a:xfrm>
              <a:off x="10244434" y="4475625"/>
              <a:ext cx="301686" cy="369332"/>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4750E90B-BF33-4238-B4BA-84F04D1A3CA7}"/>
                </a:ext>
              </a:extLst>
            </p:cNvPr>
            <p:cNvSpPr txBox="1"/>
            <p:nvPr/>
          </p:nvSpPr>
          <p:spPr>
            <a:xfrm>
              <a:off x="8457625" y="2726868"/>
              <a:ext cx="2604111" cy="369332"/>
            </a:xfrm>
            <a:prstGeom prst="rect">
              <a:avLst/>
            </a:prstGeom>
            <a:noFill/>
          </p:spPr>
          <p:txBody>
            <a:bodyPr wrap="none" rtlCol="0">
              <a:spAutoFit/>
            </a:bodyPr>
            <a:lstStyle/>
            <a:p>
              <a:r>
                <a:rPr lang="en-US" dirty="0"/>
                <a:t>HGB ABNORMAL RESULTS</a:t>
              </a:r>
            </a:p>
          </p:txBody>
        </p:sp>
      </p:grpSp>
    </p:spTree>
    <p:extLst>
      <p:ext uri="{BB962C8B-B14F-4D97-AF65-F5344CB8AC3E}">
        <p14:creationId xmlns:p14="http://schemas.microsoft.com/office/powerpoint/2010/main" val="1234130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AE7ECC95-03D9-4253-BA68-BEABFE72DAF9}"/>
              </a:ext>
            </a:extLst>
          </p:cNvPr>
          <p:cNvGraphicFramePr>
            <a:graphicFrameLocks noGrp="1"/>
          </p:cNvGraphicFramePr>
          <p:nvPr>
            <p:ph idx="1"/>
            <p:extLst>
              <p:ext uri="{D42A27DB-BD31-4B8C-83A1-F6EECF244321}">
                <p14:modId xmlns:p14="http://schemas.microsoft.com/office/powerpoint/2010/main" val="447574939"/>
              </p:ext>
            </p:extLst>
          </p:nvPr>
        </p:nvGraphicFramePr>
        <p:xfrm>
          <a:off x="838200" y="1253331"/>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4937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885AA-8947-43ED-9C7D-323C68FC8AF0}"/>
              </a:ext>
            </a:extLst>
          </p:cNvPr>
          <p:cNvSpPr>
            <a:spLocks noGrp="1"/>
          </p:cNvSpPr>
          <p:nvPr>
            <p:ph type="title"/>
          </p:nvPr>
        </p:nvSpPr>
        <p:spPr/>
        <p:txBody>
          <a:bodyPr/>
          <a:lstStyle/>
          <a:p>
            <a:r>
              <a:rPr lang="en-US" dirty="0"/>
              <a:t>Result summary</a:t>
            </a:r>
          </a:p>
        </p:txBody>
      </p:sp>
      <p:sp>
        <p:nvSpPr>
          <p:cNvPr id="3" name="Content Placeholder 2">
            <a:extLst>
              <a:ext uri="{FF2B5EF4-FFF2-40B4-BE49-F238E27FC236}">
                <a16:creationId xmlns:a16="http://schemas.microsoft.com/office/drawing/2014/main" id="{AAA51DF6-D86E-4F19-B34C-216DA7431DF7}"/>
              </a:ext>
            </a:extLst>
          </p:cNvPr>
          <p:cNvSpPr>
            <a:spLocks noGrp="1"/>
          </p:cNvSpPr>
          <p:nvPr>
            <p:ph idx="1"/>
          </p:nvPr>
        </p:nvSpPr>
        <p:spPr/>
        <p:txBody>
          <a:bodyPr>
            <a:normAutofit/>
          </a:bodyPr>
          <a:lstStyle/>
          <a:p>
            <a:r>
              <a:rPr lang="en-US" dirty="0"/>
              <a:t>Most of the patients who did the CBC test have normal results.</a:t>
            </a:r>
          </a:p>
          <a:p>
            <a:r>
              <a:rPr lang="en-US" dirty="0"/>
              <a:t>Critical value is quite rare at around 2% of the total results.</a:t>
            </a:r>
          </a:p>
          <a:p>
            <a:r>
              <a:rPr lang="en-US" dirty="0"/>
              <a:t>The most</a:t>
            </a:r>
            <a:r>
              <a:rPr lang="en-US" b="1" dirty="0">
                <a:solidFill>
                  <a:srgbClr val="FF0000"/>
                </a:solidFill>
              </a:rPr>
              <a:t> </a:t>
            </a:r>
            <a:r>
              <a:rPr lang="en-US" dirty="0"/>
              <a:t>common critical value found is low critical HGB.</a:t>
            </a:r>
          </a:p>
          <a:p>
            <a:r>
              <a:rPr lang="en-US" dirty="0"/>
              <a:t>Low HGB always accompanied by other abnormalities such as low MCV, MCH and MCHC. With addition to low HCT in low critical HGB.</a:t>
            </a:r>
          </a:p>
          <a:p>
            <a:r>
              <a:rPr lang="en-US" dirty="0"/>
              <a:t>PLT abnormality is the most common abnormal result.</a:t>
            </a:r>
          </a:p>
          <a:p>
            <a:r>
              <a:rPr lang="en-US" dirty="0"/>
              <a:t>PLT abnormality usually doesn’t have other abnormalities.</a:t>
            </a:r>
          </a:p>
          <a:p>
            <a:endParaRPr lang="en-US" dirty="0"/>
          </a:p>
          <a:p>
            <a:endParaRPr lang="en-US" dirty="0"/>
          </a:p>
        </p:txBody>
      </p:sp>
    </p:spTree>
    <p:extLst>
      <p:ext uri="{BB962C8B-B14F-4D97-AF65-F5344CB8AC3E}">
        <p14:creationId xmlns:p14="http://schemas.microsoft.com/office/powerpoint/2010/main" val="4285776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C325-5335-4FA3-A925-8B0036142C31}"/>
              </a:ext>
            </a:extLst>
          </p:cNvPr>
          <p:cNvSpPr>
            <a:spLocks noGrp="1"/>
          </p:cNvSpPr>
          <p:nvPr>
            <p:ph type="title"/>
          </p:nvPr>
        </p:nvSpPr>
        <p:spPr/>
        <p:txBody>
          <a:bodyPr/>
          <a:lstStyle/>
          <a:p>
            <a:r>
              <a:rPr lang="en-US" dirty="0"/>
              <a:t>Data analysis</a:t>
            </a:r>
            <a:br>
              <a:rPr lang="en-US" dirty="0"/>
            </a:br>
            <a:endParaRPr lang="en-US" dirty="0"/>
          </a:p>
        </p:txBody>
      </p:sp>
      <p:sp>
        <p:nvSpPr>
          <p:cNvPr id="3" name="Content Placeholder 2">
            <a:extLst>
              <a:ext uri="{FF2B5EF4-FFF2-40B4-BE49-F238E27FC236}">
                <a16:creationId xmlns:a16="http://schemas.microsoft.com/office/drawing/2014/main" id="{A225F724-7F83-498E-BA52-69B1174FA34A}"/>
              </a:ext>
            </a:extLst>
          </p:cNvPr>
          <p:cNvSpPr>
            <a:spLocks noGrp="1"/>
          </p:cNvSpPr>
          <p:nvPr>
            <p:ph idx="1"/>
          </p:nvPr>
        </p:nvSpPr>
        <p:spPr/>
        <p:txBody>
          <a:bodyPr/>
          <a:lstStyle/>
          <a:p>
            <a:r>
              <a:rPr lang="en-US" dirty="0"/>
              <a:t>Majority of patients with abnormal results have high PLT count with normal Platelet Distribution Width (PDW) which indicates reactive thrombocytosis which can be caused by inflammation or hemorrhage.</a:t>
            </a:r>
          </a:p>
          <a:p>
            <a:r>
              <a:rPr lang="en-US" dirty="0"/>
              <a:t>While all the critical value patients have low HGB 7.0 and 6.2 g/dL respectively. Both have low MCV, MCH and MCHC which indicates microcytic hypochromic anemia. Both also have high Red cell Distribution Width (RDW-CV) indicating iron deficiency anemia.</a:t>
            </a:r>
          </a:p>
          <a:p>
            <a:endParaRPr lang="en-US" dirty="0"/>
          </a:p>
        </p:txBody>
      </p:sp>
    </p:spTree>
    <p:extLst>
      <p:ext uri="{BB962C8B-B14F-4D97-AF65-F5344CB8AC3E}">
        <p14:creationId xmlns:p14="http://schemas.microsoft.com/office/powerpoint/2010/main" val="35568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A96E-0EB8-40AE-92E1-8C69AAE9B361}"/>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AE0CA181-E2A8-45C1-A083-9903302A76BA}"/>
              </a:ext>
            </a:extLst>
          </p:cNvPr>
          <p:cNvSpPr>
            <a:spLocks noGrp="1"/>
          </p:cNvSpPr>
          <p:nvPr>
            <p:ph idx="1"/>
          </p:nvPr>
        </p:nvSpPr>
        <p:spPr/>
        <p:txBody>
          <a:bodyPr/>
          <a:lstStyle/>
          <a:p>
            <a:r>
              <a:rPr lang="en-US" dirty="0"/>
              <a:t>Medical data is important to help physicians in making medical decision and to help hospital management  make medical policy in the hospital.</a:t>
            </a:r>
          </a:p>
          <a:p>
            <a:endParaRPr lang="en-US" dirty="0"/>
          </a:p>
        </p:txBody>
      </p:sp>
      <p:pic>
        <p:nvPicPr>
          <p:cNvPr id="1028" name="Picture 4" descr="Department of Surgery » College of Medicine » University of Florida">
            <a:extLst>
              <a:ext uri="{FF2B5EF4-FFF2-40B4-BE49-F238E27FC236}">
                <a16:creationId xmlns:a16="http://schemas.microsoft.com/office/drawing/2014/main" id="{0F5D3C6E-CC37-43B0-83B5-249927BFB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1779" y="2977212"/>
            <a:ext cx="3055259" cy="14947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A026A02-131D-43C4-AE9A-BB858D820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972" y="2977213"/>
            <a:ext cx="3055259" cy="1494775"/>
          </a:xfrm>
          <a:prstGeom prst="rect">
            <a:avLst/>
          </a:prstGeom>
        </p:spPr>
      </p:pic>
      <p:pic>
        <p:nvPicPr>
          <p:cNvPr id="1030" name="Picture 6" descr="Hospital Facilities">
            <a:extLst>
              <a:ext uri="{FF2B5EF4-FFF2-40B4-BE49-F238E27FC236}">
                <a16:creationId xmlns:a16="http://schemas.microsoft.com/office/drawing/2014/main" id="{3BABB44D-3452-4AFE-9677-C42DA80AFF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771087"/>
            <a:ext cx="2985092" cy="1704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EEE432A-7E0A-4C54-B523-99D8F9658D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68370" y="4748464"/>
            <a:ext cx="3055259" cy="1704975"/>
          </a:xfrm>
          <a:prstGeom prst="rect">
            <a:avLst/>
          </a:prstGeom>
        </p:spPr>
      </p:pic>
      <p:pic>
        <p:nvPicPr>
          <p:cNvPr id="1032" name="Picture 8" descr="Blood bags for paediatric transfusion - Stock Image - M532/0939 - Science  Photo Library">
            <a:extLst>
              <a:ext uri="{FF2B5EF4-FFF2-40B4-BE49-F238E27FC236}">
                <a16:creationId xmlns:a16="http://schemas.microsoft.com/office/drawing/2014/main" id="{A66B5623-DD81-4EA7-95B9-E8A65B2AFE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3789" y="4748464"/>
            <a:ext cx="2609850" cy="1729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045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6507-10CA-485E-9CD4-9569561C98B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85B8B17-B605-4621-BF33-280ADBDF3BA1}"/>
              </a:ext>
            </a:extLst>
          </p:cNvPr>
          <p:cNvSpPr>
            <a:spLocks noGrp="1"/>
          </p:cNvSpPr>
          <p:nvPr>
            <p:ph idx="1"/>
          </p:nvPr>
        </p:nvSpPr>
        <p:spPr>
          <a:xfrm>
            <a:off x="838200" y="1872278"/>
            <a:ext cx="10515600" cy="4351338"/>
          </a:xfrm>
        </p:spPr>
        <p:txBody>
          <a:bodyPr>
            <a:normAutofit fontScale="92500" lnSpcReduction="20000"/>
          </a:bodyPr>
          <a:lstStyle/>
          <a:p>
            <a:pPr marL="457200" indent="457200" algn="just">
              <a:lnSpc>
                <a:spcPct val="150000"/>
              </a:lnSpc>
              <a:spcAft>
                <a:spcPts val="800"/>
              </a:spcAft>
            </a:pPr>
            <a:r>
              <a:rPr lang="en-US" sz="2400" dirty="0" err="1">
                <a:effectLst/>
                <a:ea typeface="Calibri" panose="020F0502020204030204" pitchFamily="34" charset="0"/>
                <a:cs typeface="Arial" panose="020B0604020202020204" pitchFamily="34" charset="0"/>
              </a:rPr>
              <a:t>Rokkam</a:t>
            </a:r>
            <a:r>
              <a:rPr lang="en-US" sz="2400" dirty="0">
                <a:effectLst/>
                <a:ea typeface="Calibri" panose="020F0502020204030204" pitchFamily="34" charset="0"/>
                <a:cs typeface="Arial" panose="020B0604020202020204" pitchFamily="34" charset="0"/>
              </a:rPr>
              <a:t> (2021) states, “Among individuals with thrombocytosis, 80% to 90% are 	known to have RT.” The higher number is observed at Al Bukayriyah general 	hospital with 100% of all thrombocytosis are RT.</a:t>
            </a:r>
            <a:endParaRPr lang="en-ID" sz="2400" dirty="0">
              <a:effectLst/>
              <a:ea typeface="Calibri" panose="020F0502020204030204" pitchFamily="34" charset="0"/>
              <a:cs typeface="Arial" panose="020B0604020202020204" pitchFamily="34" charset="0"/>
            </a:endParaRPr>
          </a:p>
          <a:p>
            <a:pPr marL="457200" indent="457200" algn="just">
              <a:lnSpc>
                <a:spcPct val="150000"/>
              </a:lnSpc>
              <a:spcAft>
                <a:spcPts val="800"/>
              </a:spcAft>
            </a:pPr>
            <a:r>
              <a:rPr lang="en-US" sz="2400" dirty="0">
                <a:effectLst/>
                <a:ea typeface="Calibri" panose="020F0502020204030204" pitchFamily="34" charset="0"/>
                <a:cs typeface="Arial" panose="020B0604020202020204" pitchFamily="34" charset="0"/>
              </a:rPr>
              <a:t>Kitchens (2019) explains, “In one study of 280 patients with extreme 	thrombocytosis (platelet count of ≥1,000,000/</a:t>
            </a:r>
            <a:r>
              <a:rPr lang="en-US" sz="2400" dirty="0" err="1">
                <a:effectLst/>
                <a:ea typeface="Calibri" panose="020F0502020204030204" pitchFamily="34" charset="0"/>
                <a:cs typeface="Arial" panose="020B0604020202020204" pitchFamily="34" charset="0"/>
              </a:rPr>
              <a:t>μL</a:t>
            </a:r>
            <a:r>
              <a:rPr lang="en-US" sz="2400" dirty="0">
                <a:effectLst/>
                <a:ea typeface="Calibri" panose="020F0502020204030204" pitchFamily="34" charset="0"/>
                <a:cs typeface="Arial" panose="020B0604020202020204" pitchFamily="34" charset="0"/>
              </a:rPr>
              <a:t>), 82% were found to have 	secondary causes of thrombocytosis, and only 14% had MPNs that produced 	elevated platelet counts.” While in Al Bukayriyah general hospital from all the 	patients that have high PLT count, all of them are caused by RT and none of them 	caused by primary thrombocytosis.</a:t>
            </a:r>
            <a:endParaRPr lang="en-ID" sz="24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19320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971B-B968-4E65-B62F-7A489A13C8CD}"/>
              </a:ext>
            </a:extLst>
          </p:cNvPr>
          <p:cNvSpPr>
            <a:spLocks noGrp="1"/>
          </p:cNvSpPr>
          <p:nvPr>
            <p:ph type="title"/>
          </p:nvPr>
        </p:nvSpPr>
        <p:spPr>
          <a:xfrm>
            <a:off x="632926" y="449101"/>
            <a:ext cx="10515600" cy="1325563"/>
          </a:xfrm>
        </p:spPr>
        <p:txBody>
          <a:bodyPr/>
          <a:lstStyle/>
          <a:p>
            <a:r>
              <a:rPr lang="en-US" dirty="0"/>
              <a:t>Discussion cont.</a:t>
            </a:r>
          </a:p>
        </p:txBody>
      </p:sp>
      <p:sp>
        <p:nvSpPr>
          <p:cNvPr id="3" name="Content Placeholder 2">
            <a:extLst>
              <a:ext uri="{FF2B5EF4-FFF2-40B4-BE49-F238E27FC236}">
                <a16:creationId xmlns:a16="http://schemas.microsoft.com/office/drawing/2014/main" id="{003A37FD-8A86-4268-AB3D-BBB70C4C5748}"/>
              </a:ext>
            </a:extLst>
          </p:cNvPr>
          <p:cNvSpPr>
            <a:spLocks noGrp="1"/>
          </p:cNvSpPr>
          <p:nvPr>
            <p:ph idx="1"/>
          </p:nvPr>
        </p:nvSpPr>
        <p:spPr>
          <a:xfrm>
            <a:off x="1052804" y="1853617"/>
            <a:ext cx="10515600" cy="4351338"/>
          </a:xfrm>
        </p:spPr>
        <p:txBody>
          <a:bodyPr>
            <a:normAutofit fontScale="85000" lnSpcReduction="20000"/>
          </a:bodyPr>
          <a:lstStyle/>
          <a:p>
            <a:pPr algn="just">
              <a:lnSpc>
                <a:spcPct val="150000"/>
              </a:lnSpc>
            </a:pPr>
            <a:r>
              <a:rPr lang="en-US" sz="2400" dirty="0">
                <a:effectLst/>
                <a:ea typeface="Calibri" panose="020F0502020204030204" pitchFamily="34" charset="0"/>
                <a:cs typeface="Arial" panose="020B0604020202020204" pitchFamily="34" charset="0"/>
              </a:rPr>
              <a:t>A study confirmed a high prevalence of iron deficiency anemia (IDA) with low HGB in 4 regions in Saudi Arabia: Dammam, Makkah, </a:t>
            </a:r>
            <a:r>
              <a:rPr lang="en-US" sz="2400" dirty="0" err="1">
                <a:effectLst/>
                <a:ea typeface="Calibri" panose="020F0502020204030204" pitchFamily="34" charset="0"/>
                <a:cs typeface="Arial" panose="020B0604020202020204" pitchFamily="34" charset="0"/>
              </a:rPr>
              <a:t>Madina</a:t>
            </a:r>
            <a:r>
              <a:rPr lang="en-US" sz="2400" dirty="0">
                <a:effectLst/>
                <a:ea typeface="Calibri" panose="020F0502020204030204" pitchFamily="34" charset="0"/>
                <a:cs typeface="Arial" panose="020B0604020202020204" pitchFamily="34" charset="0"/>
              </a:rPr>
              <a:t> and Riyadh. With the result of 11.5%, 9.8%, 10.2% and 10.9% respectively (</a:t>
            </a:r>
            <a:r>
              <a:rPr lang="en-US" sz="2400" dirty="0" err="1">
                <a:effectLst/>
                <a:ea typeface="Calibri" panose="020F0502020204030204" pitchFamily="34" charset="0"/>
                <a:cs typeface="Arial" panose="020B0604020202020204" pitchFamily="34" charset="0"/>
              </a:rPr>
              <a:t>Owaidah</a:t>
            </a:r>
            <a:r>
              <a:rPr lang="en-US" sz="2400" dirty="0">
                <a:effectLst/>
                <a:ea typeface="Calibri" panose="020F0502020204030204" pitchFamily="34" charset="0"/>
                <a:cs typeface="Arial" panose="020B0604020202020204" pitchFamily="34" charset="0"/>
              </a:rPr>
              <a:t>, 2020). In comparison with the data from Al Bukayriyah general hospital at only 2%.</a:t>
            </a:r>
            <a:endParaRPr lang="en-ID" sz="2400" dirty="0">
              <a:effectLst/>
              <a:ea typeface="Calibri" panose="020F0502020204030204" pitchFamily="34" charset="0"/>
              <a:cs typeface="Arial" panose="020B0604020202020204" pitchFamily="34" charset="0"/>
            </a:endParaRPr>
          </a:p>
          <a:p>
            <a:pPr algn="just">
              <a:lnSpc>
                <a:spcPct val="150000"/>
              </a:lnSpc>
            </a:pPr>
            <a:r>
              <a:rPr lang="en-US" sz="2400" dirty="0">
                <a:effectLst/>
                <a:ea typeface="Calibri" panose="020F0502020204030204" pitchFamily="34" charset="0"/>
                <a:cs typeface="Arial" panose="020B0604020202020204" pitchFamily="34" charset="0"/>
              </a:rPr>
              <a:t>Another study conducted by </a:t>
            </a:r>
            <a:r>
              <a:rPr lang="en-US" sz="2400" dirty="0" err="1">
                <a:effectLst/>
                <a:ea typeface="Calibri" panose="020F0502020204030204" pitchFamily="34" charset="0"/>
                <a:cs typeface="Arial" panose="020B0604020202020204" pitchFamily="34" charset="0"/>
              </a:rPr>
              <a:t>Alswailem</a:t>
            </a:r>
            <a:r>
              <a:rPr lang="en-US" sz="2400" dirty="0">
                <a:effectLst/>
                <a:ea typeface="Calibri" panose="020F0502020204030204" pitchFamily="34" charset="0"/>
                <a:cs typeface="Arial" panose="020B0604020202020204" pitchFamily="34" charset="0"/>
              </a:rPr>
              <a:t> (2018) states, “683 females of Saudi nationality were enrolled in Riyadh Unit of Hematology - Department of Internal Medicine consented to participate in this research. Their ages ranged between 18 and 40 years, with a mode age between 31-40 years. The study population’s overall prevalence of IDA was found to be 41.6%.” This number is remarkably higher compared to our data from Al Bukayriyah general hospital which the prevalence of IDA is only 2%.</a:t>
            </a:r>
            <a:endParaRPr lang="en-ID" sz="2400" dirty="0">
              <a:effectLst/>
              <a:ea typeface="Calibri" panose="020F0502020204030204" pitchFamily="34" charset="0"/>
              <a:cs typeface="Arial" panose="020B0604020202020204" pitchFamily="34" charset="0"/>
            </a:endParaRPr>
          </a:p>
          <a:p>
            <a:pPr algn="just">
              <a:lnSpc>
                <a:spcPct val="150000"/>
              </a:lnSpc>
            </a:pPr>
            <a:endParaRPr lang="en-US" dirty="0"/>
          </a:p>
        </p:txBody>
      </p:sp>
    </p:spTree>
    <p:extLst>
      <p:ext uri="{BB962C8B-B14F-4D97-AF65-F5344CB8AC3E}">
        <p14:creationId xmlns:p14="http://schemas.microsoft.com/office/powerpoint/2010/main" val="900065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AC70-ED24-4DC4-ACE4-C8468D70262C}"/>
              </a:ext>
            </a:extLst>
          </p:cNvPr>
          <p:cNvSpPr>
            <a:spLocks noGrp="1"/>
          </p:cNvSpPr>
          <p:nvPr>
            <p:ph type="title"/>
          </p:nvPr>
        </p:nvSpPr>
        <p:spPr>
          <a:xfrm>
            <a:off x="196770" y="219919"/>
            <a:ext cx="10515600" cy="479827"/>
          </a:xfrm>
        </p:spPr>
        <p:txBody>
          <a:bodyPr>
            <a:normAutofit fontScale="90000"/>
          </a:bodyPr>
          <a:lstStyle/>
          <a:p>
            <a:r>
              <a:rPr lang="en-US" sz="3600" dirty="0"/>
              <a:t>Reference</a:t>
            </a:r>
          </a:p>
        </p:txBody>
      </p:sp>
      <p:sp>
        <p:nvSpPr>
          <p:cNvPr id="3" name="Content Placeholder 2">
            <a:extLst>
              <a:ext uri="{FF2B5EF4-FFF2-40B4-BE49-F238E27FC236}">
                <a16:creationId xmlns:a16="http://schemas.microsoft.com/office/drawing/2014/main" id="{ED7F774F-7331-42B0-9C07-F169A4C12CE5}"/>
              </a:ext>
            </a:extLst>
          </p:cNvPr>
          <p:cNvSpPr>
            <a:spLocks noGrp="1"/>
          </p:cNvSpPr>
          <p:nvPr>
            <p:ph idx="1"/>
          </p:nvPr>
        </p:nvSpPr>
        <p:spPr>
          <a:xfrm>
            <a:off x="629373" y="913465"/>
            <a:ext cx="10933254" cy="5193115"/>
          </a:xfrm>
        </p:spPr>
        <p:txBody>
          <a:bodyPr>
            <a:noAutofit/>
          </a:bodyPr>
          <a:lstStyle/>
          <a:p>
            <a:pPr marL="514350" indent="-514350">
              <a:buFont typeface="+mj-lt"/>
              <a:buAutoNum type="arabicPeriod"/>
            </a:pPr>
            <a:r>
              <a:rPr lang="en-US" sz="1800" dirty="0" err="1"/>
              <a:t>Kawthalkar</a:t>
            </a:r>
            <a:r>
              <a:rPr lang="en-US" sz="1800" dirty="0"/>
              <a:t> SM. (2020) Essentials of Hematology. 3</a:t>
            </a:r>
            <a:r>
              <a:rPr lang="en-US" sz="1800" baseline="30000" dirty="0"/>
              <a:t>rd</a:t>
            </a:r>
            <a:r>
              <a:rPr lang="en-US" sz="1800" dirty="0"/>
              <a:t> ed. New Delhi: Jaypee Brothers Medical Publishers.</a:t>
            </a:r>
          </a:p>
          <a:p>
            <a:pPr marL="514350" indent="-514350">
              <a:buFont typeface="+mj-lt"/>
              <a:buAutoNum type="arabicPeriod"/>
            </a:pPr>
            <a:r>
              <a:rPr lang="en-US" sz="1800" dirty="0" err="1"/>
              <a:t>Malykh</a:t>
            </a:r>
            <a:r>
              <a:rPr lang="en-US" sz="1800" dirty="0"/>
              <a:t> VL, </a:t>
            </a:r>
            <a:r>
              <a:rPr lang="en-US" sz="1800" dirty="0" err="1"/>
              <a:t>Rudetskiy</a:t>
            </a:r>
            <a:r>
              <a:rPr lang="en-US" sz="1800" dirty="0"/>
              <a:t> SV. (2018) ‘Approaches to Medical Decision-Making Based on Big Clinical Data’. </a:t>
            </a:r>
            <a:r>
              <a:rPr lang="en-US" sz="1800" dirty="0" err="1"/>
              <a:t>Hindawi</a:t>
            </a:r>
            <a:r>
              <a:rPr lang="en-US" sz="1800" dirty="0"/>
              <a:t>, 2018, 10</a:t>
            </a:r>
          </a:p>
          <a:p>
            <a:pPr marL="514350" indent="-514350">
              <a:buFont typeface="+mj-lt"/>
              <a:buAutoNum type="arabicPeriod"/>
            </a:pPr>
            <a:r>
              <a:rPr lang="pt-BR" sz="1800" dirty="0"/>
              <a:t>Sousa MJ, Pesqueira AM, Lemos C, Sousa M, Rocha Á. (2019) ‘</a:t>
            </a:r>
            <a:r>
              <a:rPr lang="en-US" sz="1800" dirty="0"/>
              <a:t>Decision-Making based on Big Data Analytics for People Management in Healthcare Organizations</a:t>
            </a:r>
            <a:r>
              <a:rPr lang="pt-BR" sz="1800" dirty="0"/>
              <a:t>’. Journal of Medical System, 43, 290.</a:t>
            </a:r>
          </a:p>
          <a:p>
            <a:pPr marL="514350" indent="-514350">
              <a:buFont typeface="+mj-lt"/>
              <a:buAutoNum type="arabicPeriod"/>
            </a:pPr>
            <a:r>
              <a:rPr lang="pt-BR" sz="1800" dirty="0"/>
              <a:t>Melnykova N, Shakhovska N, Gregus M, Melnykov V, Zakharchuk M, Vovk O. (2020) ‘</a:t>
            </a:r>
            <a:r>
              <a:rPr lang="en-US" sz="1800" dirty="0"/>
              <a:t>Data-Driven Analytics for Personalized Medical Decision Making</a:t>
            </a:r>
            <a:r>
              <a:rPr lang="pt-BR" sz="1800" dirty="0"/>
              <a:t>’. Mathematics, 8, 1211.</a:t>
            </a:r>
          </a:p>
          <a:p>
            <a:pPr marL="514350" indent="-514350">
              <a:buFont typeface="+mj-lt"/>
              <a:buAutoNum type="arabicPeriod"/>
            </a:pPr>
            <a:r>
              <a:rPr lang="de-DE" sz="1800" dirty="0"/>
              <a:t>Vogt-Schiavo K, Wolverton SE. (2021) </a:t>
            </a:r>
            <a:r>
              <a:rPr lang="en-US" sz="1800" dirty="0"/>
              <a:t>Comprehensive Dermatologic Drug Therapy (Fourth Edition)</a:t>
            </a:r>
            <a:r>
              <a:rPr lang="de-DE" sz="1800" dirty="0"/>
              <a:t>. 4th ed. Amsterdam: Elsevier.</a:t>
            </a:r>
          </a:p>
          <a:p>
            <a:pPr marL="514350" indent="-514350">
              <a:buFont typeface="+mj-lt"/>
              <a:buAutoNum type="arabicPeriod"/>
            </a:pPr>
            <a:r>
              <a:rPr lang="de-DE" sz="1800" dirty="0"/>
              <a:t>Schwartz JS. (2017) </a:t>
            </a:r>
            <a:r>
              <a:rPr lang="en-US" sz="1800" dirty="0"/>
              <a:t>Clinical and Translational Science (Second Edition). 2</a:t>
            </a:r>
            <a:r>
              <a:rPr lang="en-US" sz="1800" baseline="30000" dirty="0"/>
              <a:t>nd</a:t>
            </a:r>
            <a:r>
              <a:rPr lang="en-US" sz="1800" dirty="0"/>
              <a:t> ed. Cambridge: Academic Press.</a:t>
            </a:r>
          </a:p>
          <a:p>
            <a:pPr marL="514350" indent="-514350">
              <a:buFont typeface="+mj-lt"/>
              <a:buAutoNum type="arabicPeriod"/>
            </a:pPr>
            <a:r>
              <a:rPr lang="de-DE" sz="1800" dirty="0"/>
              <a:t>Müller H, Ünay D. (2018) ‘</a:t>
            </a:r>
            <a:r>
              <a:rPr lang="en-US" sz="1800" dirty="0"/>
              <a:t>Medical Decision Support Using Increasingly Large Multimodal Data Sets</a:t>
            </a:r>
            <a:r>
              <a:rPr lang="de-DE" sz="1800" dirty="0"/>
              <a:t>‘. </a:t>
            </a:r>
            <a:r>
              <a:rPr lang="en-US" sz="1800" dirty="0"/>
              <a:t>Big Data Analytics for Large-Scale Multimedia Search, 1, 14.</a:t>
            </a:r>
          </a:p>
          <a:p>
            <a:pPr marL="514350" indent="-514350">
              <a:buFont typeface="+mj-lt"/>
              <a:buAutoNum type="arabicPeriod"/>
            </a:pPr>
            <a:r>
              <a:rPr lang="it-IT" sz="1800" dirty="0"/>
              <a:t>Dagliati A, Tibollo V, Sacchi L, Malovini A, Limongelli I, Gabetta M, Napolitan C, Mazzanti A, Cata PD, Chiovato L, Priori S, Bellazzi R. (2018) ‘</a:t>
            </a:r>
            <a:r>
              <a:rPr lang="en-US" sz="1800" dirty="0"/>
              <a:t>Big Data as a Driver for Clinical Decision Support Systems: A Learning Health Systems Perspective</a:t>
            </a:r>
            <a:r>
              <a:rPr lang="it-IT" sz="1800" dirty="0"/>
              <a:t>’. </a:t>
            </a:r>
            <a:r>
              <a:rPr lang="it-IT" sz="1800" i="1" dirty="0"/>
              <a:t>Front Digit Humanit</a:t>
            </a:r>
            <a:r>
              <a:rPr lang="it-IT" sz="1800" dirty="0"/>
              <a:t>, 5, 8.</a:t>
            </a:r>
          </a:p>
          <a:p>
            <a:pPr marL="514350" indent="-514350">
              <a:buFont typeface="+mj-lt"/>
              <a:buAutoNum type="arabicPeriod"/>
            </a:pPr>
            <a:r>
              <a:rPr lang="it-IT" sz="1800" dirty="0"/>
              <a:t>Capobianco E. (2019) ‘Data-driven clinical decision processes: it’s time’. </a:t>
            </a:r>
            <a:r>
              <a:rPr lang="it-IT" sz="1800" i="1" dirty="0"/>
              <a:t>J Transl Med, </a:t>
            </a:r>
            <a:r>
              <a:rPr lang="it-IT" sz="1800" dirty="0"/>
              <a:t>17, 44.</a:t>
            </a:r>
          </a:p>
          <a:p>
            <a:pPr marL="514350" indent="-514350">
              <a:buFont typeface="+mj-lt"/>
              <a:buAutoNum type="arabicPeriod"/>
            </a:pPr>
            <a:r>
              <a:rPr lang="en-US" sz="1800" dirty="0"/>
              <a:t>Pickering BW, Gajic O, Ahmed A, </a:t>
            </a:r>
            <a:r>
              <a:rPr lang="en-US" sz="1800" dirty="0" err="1"/>
              <a:t>Herasevich</a:t>
            </a:r>
            <a:r>
              <a:rPr lang="en-US" sz="1800" dirty="0"/>
              <a:t> V, Keegan MT. (2013) ‘Data utilization for medical decision making at the time of patient admission to ICU’. Crit Care Med, 41(6), 1502-10.</a:t>
            </a:r>
          </a:p>
        </p:txBody>
      </p:sp>
    </p:spTree>
    <p:extLst>
      <p:ext uri="{BB962C8B-B14F-4D97-AF65-F5344CB8AC3E}">
        <p14:creationId xmlns:p14="http://schemas.microsoft.com/office/powerpoint/2010/main" val="2207894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4CA1-AADF-4BB0-B4C1-04A5FF833E41}"/>
              </a:ext>
            </a:extLst>
          </p:cNvPr>
          <p:cNvSpPr>
            <a:spLocks noGrp="1"/>
          </p:cNvSpPr>
          <p:nvPr>
            <p:ph type="title"/>
          </p:nvPr>
        </p:nvSpPr>
        <p:spPr>
          <a:xfrm>
            <a:off x="224742" y="98385"/>
            <a:ext cx="10515600" cy="567159"/>
          </a:xfrm>
        </p:spPr>
        <p:txBody>
          <a:bodyPr>
            <a:normAutofit/>
          </a:bodyPr>
          <a:lstStyle/>
          <a:p>
            <a:r>
              <a:rPr lang="en-US" sz="3200" dirty="0"/>
              <a:t>Reference cont.</a:t>
            </a:r>
          </a:p>
        </p:txBody>
      </p:sp>
      <p:sp>
        <p:nvSpPr>
          <p:cNvPr id="3" name="Content Placeholder 2">
            <a:extLst>
              <a:ext uri="{FF2B5EF4-FFF2-40B4-BE49-F238E27FC236}">
                <a16:creationId xmlns:a16="http://schemas.microsoft.com/office/drawing/2014/main" id="{69E35BDB-2F3E-4D95-B48E-715ABFA5A632}"/>
              </a:ext>
            </a:extLst>
          </p:cNvPr>
          <p:cNvSpPr>
            <a:spLocks noGrp="1"/>
          </p:cNvSpPr>
          <p:nvPr>
            <p:ph idx="1"/>
          </p:nvPr>
        </p:nvSpPr>
        <p:spPr>
          <a:xfrm>
            <a:off x="496747" y="787078"/>
            <a:ext cx="11198506" cy="5972537"/>
          </a:xfrm>
        </p:spPr>
        <p:txBody>
          <a:bodyPr>
            <a:noAutofit/>
          </a:bodyPr>
          <a:lstStyle/>
          <a:p>
            <a:pPr marL="514350" indent="-514350">
              <a:buFont typeface="+mj-lt"/>
              <a:buAutoNum type="arabicPeriod" startAt="11"/>
            </a:pPr>
            <a:r>
              <a:rPr lang="en-ID" sz="1600" dirty="0" err="1"/>
              <a:t>Brdarić</a:t>
            </a:r>
            <a:r>
              <a:rPr lang="en-ID" sz="1600" dirty="0"/>
              <a:t> D, </a:t>
            </a:r>
            <a:r>
              <a:rPr lang="en-ID" sz="1600" dirty="0" err="1"/>
              <a:t>Samardžić</a:t>
            </a:r>
            <a:r>
              <a:rPr lang="en-ID" sz="1600" dirty="0"/>
              <a:t> S, </a:t>
            </a:r>
            <a:r>
              <a:rPr lang="en-ID" sz="1600" dirty="0" err="1"/>
              <a:t>Huskić</a:t>
            </a:r>
            <a:r>
              <a:rPr lang="en-ID" sz="1600" dirty="0"/>
              <a:t> IM, </a:t>
            </a:r>
            <a:r>
              <a:rPr lang="en-ID" sz="1600" dirty="0" err="1"/>
              <a:t>Dritsakis</a:t>
            </a:r>
            <a:r>
              <a:rPr lang="en-ID" sz="1600" dirty="0"/>
              <a:t> G, Sessa J, </a:t>
            </a:r>
            <a:r>
              <a:rPr lang="en-ID" sz="1600" dirty="0" err="1"/>
              <a:t>Śliwińska-Kowalska</a:t>
            </a:r>
            <a:r>
              <a:rPr lang="en-ID" sz="1600" dirty="0"/>
              <a:t> M, </a:t>
            </a:r>
            <a:r>
              <a:rPr lang="en-ID" sz="1600" dirty="0" err="1"/>
              <a:t>Pawlaczyk-Łuszczyńska</a:t>
            </a:r>
            <a:r>
              <a:rPr lang="en-ID" sz="1600" dirty="0"/>
              <a:t> M, </a:t>
            </a:r>
            <a:r>
              <a:rPr lang="en-ID" sz="1600" dirty="0" err="1"/>
              <a:t>Basdekis</a:t>
            </a:r>
            <a:r>
              <a:rPr lang="en-ID" sz="1600" dirty="0"/>
              <a:t> I, </a:t>
            </a:r>
            <a:r>
              <a:rPr lang="en-ID" sz="1600" dirty="0" err="1"/>
              <a:t>Spanoudakis</a:t>
            </a:r>
            <a:r>
              <a:rPr lang="en-ID" sz="1600" dirty="0"/>
              <a:t> G. (2020) ‘A Data-informed Public Health Policy-Makers Platform’. International Journal of Environmental Research and Public Health</a:t>
            </a:r>
            <a:r>
              <a:rPr lang="en-ID" sz="1600" i="1" dirty="0"/>
              <a:t>,</a:t>
            </a:r>
            <a:r>
              <a:rPr lang="en-ID" sz="1600" dirty="0"/>
              <a:t> 17(9), 3271.</a:t>
            </a:r>
          </a:p>
          <a:p>
            <a:pPr marL="514350" indent="-514350">
              <a:buFont typeface="+mj-lt"/>
              <a:buAutoNum type="arabicPeriod" startAt="11"/>
            </a:pPr>
            <a:r>
              <a:rPr lang="en-ID" sz="1600" dirty="0" err="1"/>
              <a:t>Vassiliou</a:t>
            </a:r>
            <a:r>
              <a:rPr lang="en-ID" sz="1600" dirty="0"/>
              <a:t> AG, </a:t>
            </a:r>
            <a:r>
              <a:rPr lang="en-ID" sz="1600" dirty="0" err="1"/>
              <a:t>Georgakopoulou</a:t>
            </a:r>
            <a:r>
              <a:rPr lang="en-ID" sz="1600" dirty="0"/>
              <a:t> C, </a:t>
            </a:r>
            <a:r>
              <a:rPr lang="en-ID" sz="1600" dirty="0" err="1"/>
              <a:t>Papageorgiou</a:t>
            </a:r>
            <a:r>
              <a:rPr lang="en-ID" sz="1600" dirty="0"/>
              <a:t> A, </a:t>
            </a:r>
            <a:r>
              <a:rPr lang="en-ID" sz="1600" dirty="0" err="1"/>
              <a:t>Georgakopoulos</a:t>
            </a:r>
            <a:r>
              <a:rPr lang="en-ID" sz="1600" dirty="0"/>
              <a:t> S, </a:t>
            </a:r>
            <a:r>
              <a:rPr lang="en-ID" sz="1600" dirty="0" err="1"/>
              <a:t>Goulas</a:t>
            </a:r>
            <a:r>
              <a:rPr lang="en-ID" sz="1600" dirty="0"/>
              <a:t> S, Paschalis T, </a:t>
            </a:r>
            <a:r>
              <a:rPr lang="en-ID" sz="1600" dirty="0" err="1"/>
              <a:t>Paterakis</a:t>
            </a:r>
            <a:r>
              <a:rPr lang="en-ID" sz="1600" dirty="0"/>
              <a:t> P, </a:t>
            </a:r>
            <a:r>
              <a:rPr lang="en-ID" sz="1600" dirty="0" err="1"/>
              <a:t>Gallos</a:t>
            </a:r>
            <a:r>
              <a:rPr lang="en-ID" sz="1600" dirty="0"/>
              <a:t> P, </a:t>
            </a:r>
            <a:r>
              <a:rPr lang="en-ID" sz="1600" dirty="0" err="1"/>
              <a:t>Kyriazis</a:t>
            </a:r>
            <a:r>
              <a:rPr lang="en-ID" sz="1600" dirty="0"/>
              <a:t> D, </a:t>
            </a:r>
            <a:r>
              <a:rPr lang="en-ID" sz="1600" dirty="0" err="1"/>
              <a:t>Plagianakos</a:t>
            </a:r>
            <a:r>
              <a:rPr lang="en-ID" sz="1600" dirty="0"/>
              <a:t> V. (2020) ‘Health in All Policy Making Utilizing Big Data’. </a:t>
            </a:r>
            <a:r>
              <a:rPr lang="en-ID" sz="1600" i="1" dirty="0"/>
              <a:t>Acta Inform Med</a:t>
            </a:r>
            <a:r>
              <a:rPr lang="en-ID" sz="1600" dirty="0"/>
              <a:t>, 28(1), 65-70.</a:t>
            </a:r>
          </a:p>
          <a:p>
            <a:pPr marL="514350" indent="-514350">
              <a:buFont typeface="+mj-lt"/>
              <a:buAutoNum type="arabicPeriod" startAt="11"/>
            </a:pPr>
            <a:r>
              <a:rPr lang="en-US" sz="1600" dirty="0"/>
              <a:t>Wang Z. (2019) ‘Data integration of electronic medical record under administrative decentralization of medical insurance and healthcare in China: a case study’. </a:t>
            </a:r>
            <a:r>
              <a:rPr lang="en-US" sz="1600" i="1" dirty="0" err="1"/>
              <a:t>Isr</a:t>
            </a:r>
            <a:r>
              <a:rPr lang="en-US" sz="1600" i="1" dirty="0"/>
              <a:t> J Health Policy Res, </a:t>
            </a:r>
            <a:r>
              <a:rPr lang="en-US" sz="1600" dirty="0"/>
              <a:t>8(1), 24.</a:t>
            </a:r>
          </a:p>
          <a:p>
            <a:pPr marL="514350" indent="-514350">
              <a:buFont typeface="+mj-lt"/>
              <a:buAutoNum type="arabicPeriod" startAt="11"/>
            </a:pPr>
            <a:r>
              <a:rPr lang="en-US" sz="1600" dirty="0" err="1"/>
              <a:t>Vayena</a:t>
            </a:r>
            <a:r>
              <a:rPr lang="en-US" sz="1600" dirty="0"/>
              <a:t> E, </a:t>
            </a:r>
            <a:r>
              <a:rPr lang="en-US" sz="1600" dirty="0" err="1"/>
              <a:t>Dzenowagis</a:t>
            </a:r>
            <a:r>
              <a:rPr lang="en-US" sz="1600" dirty="0"/>
              <a:t> J, Brownstein JS, Sheikh A. (2018) ‘Policy implications of big data in the health sector’. Bull World Health Organ, 96(1), 66-68.</a:t>
            </a:r>
          </a:p>
          <a:p>
            <a:pPr marL="514350" indent="-514350">
              <a:buFont typeface="+mj-lt"/>
              <a:buAutoNum type="arabicPeriod" startAt="11"/>
            </a:pPr>
            <a:r>
              <a:rPr lang="en-ID" sz="1600" dirty="0" err="1"/>
              <a:t>Alaskar</a:t>
            </a:r>
            <a:r>
              <a:rPr lang="en-ID" sz="1600" dirty="0"/>
              <a:t> A, </a:t>
            </a:r>
            <a:r>
              <a:rPr lang="en-ID" sz="1600" dirty="0" err="1"/>
              <a:t>Rehan</a:t>
            </a:r>
            <a:r>
              <a:rPr lang="en-ID" sz="1600" dirty="0"/>
              <a:t> H, Mendoza MA, </a:t>
            </a:r>
            <a:r>
              <a:rPr lang="en-ID" sz="1600" dirty="0" err="1"/>
              <a:t>Alsahan</a:t>
            </a:r>
            <a:r>
              <a:rPr lang="en-ID" sz="1600" dirty="0"/>
              <a:t> A, Immanuel A, </a:t>
            </a:r>
            <a:r>
              <a:rPr lang="en-ID" sz="1600" dirty="0" err="1"/>
              <a:t>Alhejazi</a:t>
            </a:r>
            <a:r>
              <a:rPr lang="en-ID" sz="1600" dirty="0"/>
              <a:t> A, </a:t>
            </a:r>
            <a:r>
              <a:rPr lang="en-ID" sz="1600" dirty="0" err="1"/>
              <a:t>Abuelgasim</a:t>
            </a:r>
            <a:r>
              <a:rPr lang="en-ID" sz="1600" dirty="0"/>
              <a:t> K, Salama H, </a:t>
            </a:r>
            <a:r>
              <a:rPr lang="en-ID" sz="1600" dirty="0" err="1"/>
              <a:t>Damlaj</a:t>
            </a:r>
            <a:r>
              <a:rPr lang="en-ID" sz="1600" dirty="0"/>
              <a:t> M, </a:t>
            </a:r>
            <a:r>
              <a:rPr lang="en-ID" sz="1600" dirty="0" err="1"/>
              <a:t>Gmati</a:t>
            </a:r>
            <a:r>
              <a:rPr lang="en-ID" sz="1600" dirty="0"/>
              <a:t> G, </a:t>
            </a:r>
            <a:r>
              <a:rPr lang="en-ID" sz="1600" dirty="0" err="1"/>
              <a:t>Alzahrani</a:t>
            </a:r>
            <a:r>
              <a:rPr lang="en-ID" sz="1600" dirty="0"/>
              <a:t> M, Rather M, </a:t>
            </a:r>
            <a:r>
              <a:rPr lang="en-ID" sz="1600" dirty="0" err="1"/>
              <a:t>Alahmari</a:t>
            </a:r>
            <a:r>
              <a:rPr lang="en-ID" sz="1600" dirty="0"/>
              <a:t> B, </a:t>
            </a:r>
            <a:r>
              <a:rPr lang="en-ID" sz="1600" dirty="0" err="1"/>
              <a:t>Mugairi</a:t>
            </a:r>
            <a:r>
              <a:rPr lang="en-ID" sz="1600" dirty="0"/>
              <a:t> AA, Ahmed A. (2019) ‘</a:t>
            </a:r>
            <a:r>
              <a:rPr lang="en-ID" sz="1600" dirty="0" err="1"/>
              <a:t>Hematological</a:t>
            </a:r>
            <a:r>
              <a:rPr lang="en-ID" sz="1600" dirty="0"/>
              <a:t> Profile in the Saudi Population: Reference Intervals By Gender, Age and Regions’. </a:t>
            </a:r>
            <a:r>
              <a:rPr lang="en-ID" sz="1600" i="1" dirty="0"/>
              <a:t>Blood,</a:t>
            </a:r>
            <a:r>
              <a:rPr lang="en-ID" sz="1600" dirty="0"/>
              <a:t> 134, 5804.</a:t>
            </a:r>
          </a:p>
          <a:p>
            <a:pPr marL="514350" indent="-514350">
              <a:buFont typeface="+mj-lt"/>
              <a:buAutoNum type="arabicPeriod" startAt="11"/>
            </a:pPr>
            <a:r>
              <a:rPr lang="en-US" sz="1600" dirty="0"/>
              <a:t>Wang MC, Huang CE, Lin MH, Yang YH, Lu CH, Chen PT, Wu YY, Tsou HY, Hsu CC, Chen CC. (2018) ‘Impacts of demographic and laboratory parameters on key hematological indices in an adult population of southern Taiwan: A cohort study’. PLOS ONE, 13(8), 0201708.</a:t>
            </a:r>
          </a:p>
          <a:p>
            <a:pPr marL="514350" indent="-514350">
              <a:buFont typeface="+mj-lt"/>
              <a:buAutoNum type="arabicPeriod" startAt="11"/>
            </a:pPr>
            <a:r>
              <a:rPr lang="en-ID" sz="1600" dirty="0"/>
              <a:t>Siraj N, </a:t>
            </a:r>
            <a:r>
              <a:rPr lang="en-ID" sz="1600" dirty="0" err="1"/>
              <a:t>Issac</a:t>
            </a:r>
            <a:r>
              <a:rPr lang="en-ID" sz="1600" dirty="0"/>
              <a:t> J, Anwar M, Mehari Y, </a:t>
            </a:r>
            <a:r>
              <a:rPr lang="en-ID" sz="1600" dirty="0" err="1"/>
              <a:t>Russom</a:t>
            </a:r>
            <a:r>
              <a:rPr lang="en-ID" sz="1600" dirty="0"/>
              <a:t> S, </a:t>
            </a:r>
            <a:r>
              <a:rPr lang="en-ID" sz="1600" dirty="0" err="1"/>
              <a:t>Kahsay</a:t>
            </a:r>
            <a:r>
              <a:rPr lang="en-ID" sz="1600" dirty="0"/>
              <a:t> S, </a:t>
            </a:r>
            <a:r>
              <a:rPr lang="en-ID" sz="1600" dirty="0" err="1"/>
              <a:t>Frezghi</a:t>
            </a:r>
            <a:r>
              <a:rPr lang="en-ID" sz="1600" dirty="0"/>
              <a:t> H. (2018) ‘Establishment of </a:t>
            </a:r>
            <a:r>
              <a:rPr lang="en-ID" sz="1600" dirty="0" err="1"/>
              <a:t>hematological</a:t>
            </a:r>
            <a:r>
              <a:rPr lang="en-ID" sz="1600" dirty="0"/>
              <a:t> reference intervals for healthy adults in Asmara’. BMC Res Notes, 11(1), 55.</a:t>
            </a:r>
          </a:p>
          <a:p>
            <a:pPr marL="514350" indent="-514350">
              <a:buFont typeface="+mj-lt"/>
              <a:buAutoNum type="arabicPeriod" startAt="11"/>
            </a:pPr>
            <a:r>
              <a:rPr lang="en-ID" sz="1600" dirty="0"/>
              <a:t>Bain B, Bates I, Laffan M. (2017) </a:t>
            </a:r>
            <a:r>
              <a:rPr lang="en-US" sz="1600" dirty="0" err="1"/>
              <a:t>Dacie</a:t>
            </a:r>
            <a:r>
              <a:rPr lang="en-US" sz="1600" dirty="0"/>
              <a:t> and Lewis Practical </a:t>
            </a:r>
            <a:r>
              <a:rPr lang="en-US" sz="1600" dirty="0" err="1"/>
              <a:t>Haematology</a:t>
            </a:r>
            <a:r>
              <a:rPr lang="en-US" sz="1600" dirty="0"/>
              <a:t>. 12</a:t>
            </a:r>
            <a:r>
              <a:rPr lang="en-US" sz="1600" baseline="30000" dirty="0"/>
              <a:t>th</a:t>
            </a:r>
            <a:r>
              <a:rPr lang="en-US" sz="1600" dirty="0"/>
              <a:t> ed. Philadelphia: Elsevier.</a:t>
            </a:r>
          </a:p>
          <a:p>
            <a:pPr marL="514350" indent="-514350">
              <a:buFont typeface="+mj-lt"/>
              <a:buAutoNum type="arabicPeriod" startAt="11"/>
            </a:pPr>
            <a:r>
              <a:rPr lang="en-US" sz="1600" dirty="0"/>
              <a:t>Hoffman R, Benz EJ, Silberstein LE, Heslop HE, Weitz JI, Anastasi J, Salama ME, </a:t>
            </a:r>
            <a:r>
              <a:rPr lang="en-US" sz="1600" dirty="0" err="1"/>
              <a:t>Abutalib</a:t>
            </a:r>
            <a:r>
              <a:rPr lang="en-US" sz="1600" dirty="0"/>
              <a:t> SA. (2018) Hematology Basic Principles and Practice. 7</a:t>
            </a:r>
            <a:r>
              <a:rPr lang="en-US" sz="1600" baseline="30000" dirty="0"/>
              <a:t>th</a:t>
            </a:r>
            <a:r>
              <a:rPr lang="en-US" sz="1600" dirty="0"/>
              <a:t> ed. Philadelphia: Elsevier.</a:t>
            </a:r>
          </a:p>
          <a:p>
            <a:pPr marL="514350" indent="-514350">
              <a:buFont typeface="+mj-lt"/>
              <a:buAutoNum type="arabicPeriod" startAt="11"/>
            </a:pPr>
            <a:r>
              <a:rPr lang="en-US" sz="1600" dirty="0" err="1"/>
              <a:t>Rodak</a:t>
            </a:r>
            <a:r>
              <a:rPr lang="en-US" sz="1600" dirty="0"/>
              <a:t> B, </a:t>
            </a:r>
            <a:r>
              <a:rPr lang="en-US" sz="1600" dirty="0" err="1"/>
              <a:t>Carr</a:t>
            </a:r>
            <a:r>
              <a:rPr lang="en-US" sz="1600" dirty="0"/>
              <a:t> J. (2016) Clinical Hematology Atlas. 5</a:t>
            </a:r>
            <a:r>
              <a:rPr lang="en-US" sz="1600" baseline="30000" dirty="0"/>
              <a:t>th</a:t>
            </a:r>
            <a:r>
              <a:rPr lang="en-US" sz="1600" dirty="0"/>
              <a:t> ed. Philadelphia: Elsevier.</a:t>
            </a:r>
          </a:p>
          <a:p>
            <a:pPr marL="514350" indent="-514350">
              <a:buFont typeface="+mj-lt"/>
              <a:buAutoNum type="arabicPeriod" startAt="11"/>
            </a:pPr>
            <a:endParaRPr lang="en-US" sz="1600" dirty="0"/>
          </a:p>
        </p:txBody>
      </p:sp>
    </p:spTree>
    <p:extLst>
      <p:ext uri="{BB962C8B-B14F-4D97-AF65-F5344CB8AC3E}">
        <p14:creationId xmlns:p14="http://schemas.microsoft.com/office/powerpoint/2010/main" val="1514161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809D-EC78-47A0-996B-E7B44B58FD2D}"/>
              </a:ext>
            </a:extLst>
          </p:cNvPr>
          <p:cNvSpPr>
            <a:spLocks noGrp="1"/>
          </p:cNvSpPr>
          <p:nvPr>
            <p:ph type="title"/>
          </p:nvPr>
        </p:nvSpPr>
        <p:spPr/>
        <p:txBody>
          <a:bodyPr/>
          <a:lstStyle/>
          <a:p>
            <a:r>
              <a:rPr lang="en-US" sz="4400" dirty="0"/>
              <a:t>Reference cont.</a:t>
            </a:r>
            <a:endParaRPr lang="en-US" dirty="0"/>
          </a:p>
        </p:txBody>
      </p:sp>
      <p:sp>
        <p:nvSpPr>
          <p:cNvPr id="3" name="Content Placeholder 2">
            <a:extLst>
              <a:ext uri="{FF2B5EF4-FFF2-40B4-BE49-F238E27FC236}">
                <a16:creationId xmlns:a16="http://schemas.microsoft.com/office/drawing/2014/main" id="{043897CC-272B-45F7-B8B1-AA863C0AC9F8}"/>
              </a:ext>
            </a:extLst>
          </p:cNvPr>
          <p:cNvSpPr>
            <a:spLocks noGrp="1"/>
          </p:cNvSpPr>
          <p:nvPr>
            <p:ph idx="1"/>
          </p:nvPr>
        </p:nvSpPr>
        <p:spPr>
          <a:xfrm>
            <a:off x="838200" y="2001578"/>
            <a:ext cx="10515600" cy="4351338"/>
          </a:xfrm>
        </p:spPr>
        <p:txBody>
          <a:bodyPr>
            <a:normAutofit/>
          </a:bodyPr>
          <a:lstStyle/>
          <a:p>
            <a:pPr marL="514350" indent="-514350">
              <a:buFont typeface="+mj-lt"/>
              <a:buAutoNum type="arabicPeriod" startAt="21"/>
            </a:pPr>
            <a:r>
              <a:rPr lang="en-US" sz="2000" dirty="0" err="1"/>
              <a:t>Rokkam</a:t>
            </a:r>
            <a:r>
              <a:rPr lang="en-US" sz="2000" dirty="0"/>
              <a:t> VR, </a:t>
            </a:r>
            <a:r>
              <a:rPr lang="en-US" sz="2000" dirty="0" err="1"/>
              <a:t>Kotagiri</a:t>
            </a:r>
            <a:r>
              <a:rPr lang="en-US" sz="2000" dirty="0"/>
              <a:t> R. (2020) Secondary Thrombocytosis. In: </a:t>
            </a:r>
            <a:r>
              <a:rPr lang="en-US" sz="2000" dirty="0" err="1"/>
              <a:t>StatPearls</a:t>
            </a:r>
            <a:r>
              <a:rPr lang="en-US" sz="2000" dirty="0"/>
              <a:t> [Internet]. Treasure Island (FL): </a:t>
            </a:r>
            <a:r>
              <a:rPr lang="en-US" sz="2000" dirty="0" err="1"/>
              <a:t>StatPearls</a:t>
            </a:r>
            <a:r>
              <a:rPr lang="en-US" sz="2000" dirty="0"/>
              <a:t> Publishing.</a:t>
            </a:r>
          </a:p>
          <a:p>
            <a:pPr marL="514350" indent="-514350">
              <a:buFont typeface="+mj-lt"/>
              <a:buAutoNum type="arabicPeriod" startAt="21"/>
            </a:pPr>
            <a:r>
              <a:rPr lang="en-US" sz="2000" dirty="0"/>
              <a:t>Kitchens CS, Kessler CM, </a:t>
            </a:r>
            <a:r>
              <a:rPr lang="en-US" sz="2000" dirty="0" err="1"/>
              <a:t>Konkle</a:t>
            </a:r>
            <a:r>
              <a:rPr lang="en-US" sz="2000" dirty="0"/>
              <a:t> BA, </a:t>
            </a:r>
            <a:r>
              <a:rPr lang="en-US" sz="2000" dirty="0" err="1"/>
              <a:t>Streiff</a:t>
            </a:r>
            <a:r>
              <a:rPr lang="en-US" sz="2000" dirty="0"/>
              <a:t>, MB, Garcia DA. (2019) Consultative hemostasis and thrombosis. Philadelphia, PA: Elsevier.</a:t>
            </a:r>
          </a:p>
          <a:p>
            <a:pPr marL="514350" indent="-514350">
              <a:buFont typeface="+mj-lt"/>
              <a:buAutoNum type="arabicPeriod" startAt="21"/>
            </a:pPr>
            <a:r>
              <a:rPr lang="en-US" sz="2000" dirty="0" err="1"/>
              <a:t>Owaidah</a:t>
            </a:r>
            <a:r>
              <a:rPr lang="en-US" sz="2000" dirty="0"/>
              <a:t> T, Al-</a:t>
            </a:r>
            <a:r>
              <a:rPr lang="en-US" sz="2000" dirty="0" err="1"/>
              <a:t>Numair</a:t>
            </a:r>
            <a:r>
              <a:rPr lang="en-US" sz="2000" dirty="0"/>
              <a:t> N, Al-Suliman A, </a:t>
            </a:r>
            <a:r>
              <a:rPr lang="en-US" sz="2000" dirty="0" err="1"/>
              <a:t>Zolaly</a:t>
            </a:r>
            <a:r>
              <a:rPr lang="en-US" sz="2000" dirty="0"/>
              <a:t> M, </a:t>
            </a:r>
            <a:r>
              <a:rPr lang="en-US" sz="2000" dirty="0" err="1"/>
              <a:t>Hasanato</a:t>
            </a:r>
            <a:r>
              <a:rPr lang="en-US" sz="2000" dirty="0"/>
              <a:t> R, Zahrani FA, </a:t>
            </a:r>
            <a:r>
              <a:rPr lang="en-US" sz="2000" dirty="0" err="1"/>
              <a:t>Albalawi</a:t>
            </a:r>
            <a:r>
              <a:rPr lang="en-US" sz="2000" dirty="0"/>
              <a:t> M, </a:t>
            </a:r>
            <a:r>
              <a:rPr lang="en-US" sz="2000" dirty="0" err="1"/>
              <a:t>Bashawri</a:t>
            </a:r>
            <a:r>
              <a:rPr lang="en-US" sz="2000" dirty="0"/>
              <a:t> L, Siddiqui K, </a:t>
            </a:r>
            <a:r>
              <a:rPr lang="en-US" sz="2000" dirty="0" err="1"/>
              <a:t>Alalaf</a:t>
            </a:r>
            <a:r>
              <a:rPr lang="en-US" sz="2000" dirty="0"/>
              <a:t> F, </a:t>
            </a:r>
            <a:r>
              <a:rPr lang="en-US" sz="2000" dirty="0" err="1"/>
              <a:t>Almomen</a:t>
            </a:r>
            <a:r>
              <a:rPr lang="en-US" sz="2000" dirty="0"/>
              <a:t> A, Sajid MR. (2020) ‘Iron Deficiency and Iron Deficiency Anemia Are Common Epidemiological Conditions in Saudi Arabia: Report of the National Epidemiological Survey’. Anemia, 2020, 8.</a:t>
            </a:r>
          </a:p>
          <a:p>
            <a:pPr marL="514350" indent="-514350">
              <a:buFont typeface="+mj-lt"/>
              <a:buAutoNum type="arabicPeriod" startAt="21"/>
            </a:pPr>
            <a:r>
              <a:rPr lang="en-US" sz="2000" dirty="0" err="1"/>
              <a:t>Alswailem</a:t>
            </a:r>
            <a:r>
              <a:rPr lang="en-US" sz="2000" dirty="0"/>
              <a:t> A, </a:t>
            </a:r>
            <a:r>
              <a:rPr lang="en-US" sz="2000" dirty="0" err="1"/>
              <a:t>Alahmad</a:t>
            </a:r>
            <a:r>
              <a:rPr lang="en-US" sz="2000" dirty="0"/>
              <a:t> S, </a:t>
            </a:r>
            <a:r>
              <a:rPr lang="en-US" sz="2000" dirty="0" err="1"/>
              <a:t>Alshehri</a:t>
            </a:r>
            <a:r>
              <a:rPr lang="en-US" sz="2000" dirty="0"/>
              <a:t> M. (2018). ‘The Prevalence of Iron Deficiency Anemia and its Associated Risk Factors among a Sample of Females in Riyadh, Saudi Arabia’. The Egyptian Journal of Hospital Medicine, 72(6), 4625-29.</a:t>
            </a:r>
          </a:p>
          <a:p>
            <a:endParaRPr lang="en-US" sz="2000" dirty="0"/>
          </a:p>
        </p:txBody>
      </p:sp>
    </p:spTree>
    <p:extLst>
      <p:ext uri="{BB962C8B-B14F-4D97-AF65-F5344CB8AC3E}">
        <p14:creationId xmlns:p14="http://schemas.microsoft.com/office/powerpoint/2010/main" val="352998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F74B-D40D-4157-B8D7-7D5DFB31ABC7}"/>
              </a:ext>
            </a:extLst>
          </p:cNvPr>
          <p:cNvSpPr>
            <a:spLocks noGrp="1"/>
          </p:cNvSpPr>
          <p:nvPr>
            <p:ph type="title"/>
          </p:nvPr>
        </p:nvSpPr>
        <p:spPr>
          <a:xfrm>
            <a:off x="838200" y="2766218"/>
            <a:ext cx="10515600" cy="1325563"/>
          </a:xfrm>
        </p:spPr>
        <p:txBody>
          <a:bodyPr>
            <a:normAutofit/>
          </a:bodyPr>
          <a:lstStyle/>
          <a:p>
            <a:pPr algn="ctr"/>
            <a:r>
              <a:rPr lang="en-US" sz="8000" dirty="0"/>
              <a:t>Thank you</a:t>
            </a:r>
          </a:p>
        </p:txBody>
      </p:sp>
    </p:spTree>
    <p:extLst>
      <p:ext uri="{BB962C8B-B14F-4D97-AF65-F5344CB8AC3E}">
        <p14:creationId xmlns:p14="http://schemas.microsoft.com/office/powerpoint/2010/main" val="375363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A11D-4EB6-431E-A9E3-619DFA018DA4}"/>
              </a:ext>
            </a:extLst>
          </p:cNvPr>
          <p:cNvSpPr>
            <a:spLocks noGrp="1"/>
          </p:cNvSpPr>
          <p:nvPr>
            <p:ph type="title"/>
          </p:nvPr>
        </p:nvSpPr>
        <p:spPr/>
        <p:txBody>
          <a:bodyPr/>
          <a:lstStyle/>
          <a:p>
            <a:r>
              <a:rPr lang="en-US" dirty="0"/>
              <a:t>Introduction</a:t>
            </a:r>
            <a:endParaRPr lang="en-ID" dirty="0"/>
          </a:p>
        </p:txBody>
      </p:sp>
      <p:sp>
        <p:nvSpPr>
          <p:cNvPr id="3" name="Content Placeholder 2">
            <a:extLst>
              <a:ext uri="{FF2B5EF4-FFF2-40B4-BE49-F238E27FC236}">
                <a16:creationId xmlns:a16="http://schemas.microsoft.com/office/drawing/2014/main" id="{8E9544F7-EFBD-4161-A5AE-E12212EBC92F}"/>
              </a:ext>
            </a:extLst>
          </p:cNvPr>
          <p:cNvSpPr>
            <a:spLocks noGrp="1"/>
          </p:cNvSpPr>
          <p:nvPr>
            <p:ph idx="1"/>
          </p:nvPr>
        </p:nvSpPr>
        <p:spPr>
          <a:xfrm>
            <a:off x="838200" y="2249210"/>
            <a:ext cx="10515600" cy="4351338"/>
          </a:xfrm>
        </p:spPr>
        <p:txBody>
          <a:bodyPr>
            <a:normAutofit/>
          </a:bodyPr>
          <a:lstStyle/>
          <a:p>
            <a:pPr lvl="1"/>
            <a:r>
              <a:rPr lang="en-US" sz="2800" b="1" dirty="0"/>
              <a:t>Goal</a:t>
            </a:r>
            <a:r>
              <a:rPr lang="en-US" sz="2800" dirty="0"/>
              <a:t> : To have a clear picture of patients demographic data related to hematology of adult patients in Al Bukayriyah general hospital for the benefit of medical decision and policy.</a:t>
            </a:r>
          </a:p>
          <a:p>
            <a:pPr lvl="1"/>
            <a:r>
              <a:rPr lang="en-US" sz="2800" dirty="0"/>
              <a:t>Hematology department is one crucial department in the hospital. It provides various important tests in hematology field such as complete blood count and coagulation test.</a:t>
            </a:r>
          </a:p>
          <a:p>
            <a:pPr lvl="1"/>
            <a:r>
              <a:rPr lang="en-US" sz="2800" dirty="0"/>
              <a:t>Researcher focuses on complete blood count data</a:t>
            </a:r>
          </a:p>
          <a:p>
            <a:pPr lvl="1"/>
            <a:endParaRPr lang="en-US" sz="2800" dirty="0"/>
          </a:p>
          <a:p>
            <a:pPr lvl="1"/>
            <a:endParaRPr lang="en-US" sz="2800" dirty="0"/>
          </a:p>
          <a:p>
            <a:pPr lvl="1"/>
            <a:endParaRPr lang="en-US" sz="2800" dirty="0"/>
          </a:p>
          <a:p>
            <a:endParaRPr lang="en-US" sz="3200" dirty="0"/>
          </a:p>
        </p:txBody>
      </p:sp>
    </p:spTree>
    <p:extLst>
      <p:ext uri="{BB962C8B-B14F-4D97-AF65-F5344CB8AC3E}">
        <p14:creationId xmlns:p14="http://schemas.microsoft.com/office/powerpoint/2010/main" val="2650730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4184-A7C5-401E-BF5F-3037CCC66171}"/>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B83D1E0F-EC54-4BC4-B858-EB881C2B8DEB}"/>
              </a:ext>
            </a:extLst>
          </p:cNvPr>
          <p:cNvSpPr>
            <a:spLocks noGrp="1"/>
          </p:cNvSpPr>
          <p:nvPr>
            <p:ph idx="1"/>
          </p:nvPr>
        </p:nvSpPr>
        <p:spPr/>
        <p:txBody>
          <a:bodyPr>
            <a:normAutofit lnSpcReduction="10000"/>
          </a:bodyPr>
          <a:lstStyle/>
          <a:p>
            <a:r>
              <a:rPr lang="en-US" dirty="0"/>
              <a:t>Health-related data should be secure, accountable and transparent. (</a:t>
            </a:r>
            <a:r>
              <a:rPr lang="en-US" sz="2800" dirty="0" err="1"/>
              <a:t>Vayena</a:t>
            </a:r>
            <a:r>
              <a:rPr lang="en-US" dirty="0"/>
              <a:t>, 2018).</a:t>
            </a:r>
          </a:p>
          <a:p>
            <a:r>
              <a:rPr lang="en-US" dirty="0"/>
              <a:t>The case-based approach to decision making yielded more accurate recommendations (</a:t>
            </a:r>
            <a:r>
              <a:rPr lang="en-US" dirty="0" err="1"/>
              <a:t>Malykh</a:t>
            </a:r>
            <a:r>
              <a:rPr lang="en-US" dirty="0"/>
              <a:t>, 2018).</a:t>
            </a:r>
          </a:p>
          <a:p>
            <a:r>
              <a:rPr lang="en-US" dirty="0"/>
              <a:t>The policy that is made based on evidence data provides more effective healthcare (</a:t>
            </a:r>
            <a:r>
              <a:rPr lang="en-US" dirty="0" err="1"/>
              <a:t>Vassiliou</a:t>
            </a:r>
            <a:r>
              <a:rPr lang="en-US" dirty="0"/>
              <a:t>, 2020).</a:t>
            </a:r>
          </a:p>
          <a:p>
            <a:r>
              <a:rPr lang="en-US" dirty="0"/>
              <a:t>Data transparency from patients can help government to promote public health, patient safety and research (Wang, 2019).</a:t>
            </a:r>
          </a:p>
          <a:p>
            <a:r>
              <a:rPr lang="en-US" dirty="0"/>
              <a:t>CBC result can be the indicator of various diseases such as anemia, leukemia and bleeding disorder (</a:t>
            </a:r>
            <a:r>
              <a:rPr lang="en-US" dirty="0" err="1"/>
              <a:t>Kawthalkar</a:t>
            </a:r>
            <a:r>
              <a:rPr lang="en-US" dirty="0"/>
              <a:t>, 2020).</a:t>
            </a:r>
          </a:p>
          <a:p>
            <a:endParaRPr lang="en-US" dirty="0"/>
          </a:p>
          <a:p>
            <a:endParaRPr lang="en-US" dirty="0"/>
          </a:p>
          <a:p>
            <a:endParaRPr lang="en-US" dirty="0"/>
          </a:p>
        </p:txBody>
      </p:sp>
    </p:spTree>
    <p:extLst>
      <p:ext uri="{BB962C8B-B14F-4D97-AF65-F5344CB8AC3E}">
        <p14:creationId xmlns:p14="http://schemas.microsoft.com/office/powerpoint/2010/main" val="184621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6D587-D0F7-43FA-BAB4-E4C38191EE49}"/>
              </a:ext>
            </a:extLst>
          </p:cNvPr>
          <p:cNvSpPr>
            <a:spLocks noGrp="1"/>
          </p:cNvSpPr>
          <p:nvPr>
            <p:ph type="title"/>
          </p:nvPr>
        </p:nvSpPr>
        <p:spPr>
          <a:xfrm>
            <a:off x="414195" y="437208"/>
            <a:ext cx="10515600" cy="822430"/>
          </a:xfrm>
        </p:spPr>
        <p:txBody>
          <a:bodyPr/>
          <a:lstStyle/>
          <a:p>
            <a:r>
              <a:rPr lang="en-US" dirty="0"/>
              <a:t>Material and method</a:t>
            </a:r>
          </a:p>
        </p:txBody>
      </p:sp>
      <p:sp>
        <p:nvSpPr>
          <p:cNvPr id="3" name="Content Placeholder 2">
            <a:extLst>
              <a:ext uri="{FF2B5EF4-FFF2-40B4-BE49-F238E27FC236}">
                <a16:creationId xmlns:a16="http://schemas.microsoft.com/office/drawing/2014/main" id="{A6ABE327-A745-4BC5-9D72-0376A5D23795}"/>
              </a:ext>
            </a:extLst>
          </p:cNvPr>
          <p:cNvSpPr>
            <a:spLocks noGrp="1"/>
          </p:cNvSpPr>
          <p:nvPr>
            <p:ph idx="1"/>
          </p:nvPr>
        </p:nvSpPr>
        <p:spPr>
          <a:xfrm>
            <a:off x="414195" y="1658239"/>
            <a:ext cx="5012185" cy="4351338"/>
          </a:xfrm>
        </p:spPr>
        <p:txBody>
          <a:bodyPr/>
          <a:lstStyle/>
          <a:p>
            <a:r>
              <a:rPr lang="en-US" dirty="0"/>
              <a:t>Hematology analyzer XT-2000i.</a:t>
            </a:r>
          </a:p>
          <a:p>
            <a:pPr lvl="1"/>
            <a:r>
              <a:rPr lang="en-US" dirty="0"/>
              <a:t>Based on fluorescence flow cytometry.</a:t>
            </a:r>
          </a:p>
          <a:p>
            <a:pPr lvl="1"/>
            <a:endParaRPr lang="en-US" dirty="0"/>
          </a:p>
        </p:txBody>
      </p:sp>
      <p:pic>
        <p:nvPicPr>
          <p:cNvPr id="7" name="Picture 6">
            <a:extLst>
              <a:ext uri="{FF2B5EF4-FFF2-40B4-BE49-F238E27FC236}">
                <a16:creationId xmlns:a16="http://schemas.microsoft.com/office/drawing/2014/main" id="{BB2EDFFA-B500-469B-9BC9-2E16F8D7D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1995" y="1470799"/>
            <a:ext cx="6294365" cy="4726219"/>
          </a:xfrm>
          <a:prstGeom prst="rect">
            <a:avLst/>
          </a:prstGeom>
        </p:spPr>
      </p:pic>
    </p:spTree>
    <p:extLst>
      <p:ext uri="{BB962C8B-B14F-4D97-AF65-F5344CB8AC3E}">
        <p14:creationId xmlns:p14="http://schemas.microsoft.com/office/powerpoint/2010/main" val="1526757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3E31-F5E1-4958-A0C4-3AC5208E4E20}"/>
              </a:ext>
            </a:extLst>
          </p:cNvPr>
          <p:cNvSpPr>
            <a:spLocks noGrp="1"/>
          </p:cNvSpPr>
          <p:nvPr>
            <p:ph type="title"/>
          </p:nvPr>
        </p:nvSpPr>
        <p:spPr/>
        <p:txBody>
          <a:bodyPr/>
          <a:lstStyle/>
          <a:p>
            <a:r>
              <a:rPr lang="en-US" dirty="0"/>
              <a:t>Hemocytometer</a:t>
            </a:r>
          </a:p>
        </p:txBody>
      </p:sp>
      <p:pic>
        <p:nvPicPr>
          <p:cNvPr id="4" name="Content Placeholder 3">
            <a:extLst>
              <a:ext uri="{FF2B5EF4-FFF2-40B4-BE49-F238E27FC236}">
                <a16:creationId xmlns:a16="http://schemas.microsoft.com/office/drawing/2014/main" id="{49C53356-8A51-401C-A9D6-56E34C6D83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78515" y="1709611"/>
            <a:ext cx="6434970" cy="4783264"/>
          </a:xfrm>
          <a:prstGeom prst="rect">
            <a:avLst/>
          </a:prstGeom>
        </p:spPr>
      </p:pic>
    </p:spTree>
    <p:extLst>
      <p:ext uri="{BB962C8B-B14F-4D97-AF65-F5344CB8AC3E}">
        <p14:creationId xmlns:p14="http://schemas.microsoft.com/office/powerpoint/2010/main" val="69598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0175-8AAE-4AF7-B6B0-F2260A9F153C}"/>
              </a:ext>
            </a:extLst>
          </p:cNvPr>
          <p:cNvSpPr>
            <a:spLocks noGrp="1"/>
          </p:cNvSpPr>
          <p:nvPr>
            <p:ph type="title"/>
          </p:nvPr>
        </p:nvSpPr>
        <p:spPr>
          <a:xfrm>
            <a:off x="341051" y="365125"/>
            <a:ext cx="10515600" cy="1325563"/>
          </a:xfrm>
        </p:spPr>
        <p:txBody>
          <a:bodyPr>
            <a:normAutofit/>
          </a:bodyPr>
          <a:lstStyle/>
          <a:p>
            <a:r>
              <a:rPr lang="en-US" sz="3600" dirty="0"/>
              <a:t>Fluorescence flow cytometry</a:t>
            </a:r>
            <a:br>
              <a:rPr lang="en-US" sz="3600" dirty="0"/>
            </a:br>
            <a:endParaRPr lang="en-US" sz="3600" dirty="0"/>
          </a:p>
        </p:txBody>
      </p:sp>
      <p:pic>
        <p:nvPicPr>
          <p:cNvPr id="5" name="Content Placeholder 4">
            <a:extLst>
              <a:ext uri="{FF2B5EF4-FFF2-40B4-BE49-F238E27FC236}">
                <a16:creationId xmlns:a16="http://schemas.microsoft.com/office/drawing/2014/main" id="{45CB0A34-8474-458D-9C15-EF46C92EE8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2643" y="1394032"/>
            <a:ext cx="7046714" cy="5098843"/>
          </a:xfrm>
        </p:spPr>
      </p:pic>
    </p:spTree>
    <p:extLst>
      <p:ext uri="{BB962C8B-B14F-4D97-AF65-F5344CB8AC3E}">
        <p14:creationId xmlns:p14="http://schemas.microsoft.com/office/powerpoint/2010/main" val="204844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FC73B2-664D-4456-8604-1E1167A742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309" y="450541"/>
            <a:ext cx="5900690" cy="5956917"/>
          </a:xfrm>
        </p:spPr>
      </p:pic>
      <p:sp>
        <p:nvSpPr>
          <p:cNvPr id="6" name="TextBox 5">
            <a:extLst>
              <a:ext uri="{FF2B5EF4-FFF2-40B4-BE49-F238E27FC236}">
                <a16:creationId xmlns:a16="http://schemas.microsoft.com/office/drawing/2014/main" id="{E2DC9EE4-4BC3-4536-A2A7-47B7BB211AA2}"/>
              </a:ext>
            </a:extLst>
          </p:cNvPr>
          <p:cNvSpPr txBox="1"/>
          <p:nvPr/>
        </p:nvSpPr>
        <p:spPr>
          <a:xfrm>
            <a:off x="6096003" y="4339364"/>
            <a:ext cx="609600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Forward-scattered light</a:t>
            </a:r>
            <a:r>
              <a:rPr lang="en-US" dirty="0"/>
              <a:t> determines the </a:t>
            </a:r>
            <a:r>
              <a:rPr lang="en-US" b="1" dirty="0"/>
              <a:t>size</a:t>
            </a:r>
            <a:r>
              <a:rPr lang="en-US" dirty="0"/>
              <a:t> of the cell.</a:t>
            </a:r>
          </a:p>
          <a:p>
            <a:pPr marL="742950" lvl="1" indent="-285750">
              <a:buFont typeface="Arial" panose="020B0604020202020204" pitchFamily="34" charset="0"/>
              <a:buChar char="•"/>
            </a:pPr>
            <a:r>
              <a:rPr lang="en-US" dirty="0"/>
              <a:t>Larger cell will produce more forward scattered light.</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Side-scattered light</a:t>
            </a:r>
            <a:r>
              <a:rPr lang="en-US" dirty="0"/>
              <a:t> determines the </a:t>
            </a:r>
            <a:r>
              <a:rPr lang="en-US" b="1" dirty="0"/>
              <a:t>granularity and complexity</a:t>
            </a:r>
            <a:r>
              <a:rPr lang="en-US" dirty="0"/>
              <a:t> of the cell.</a:t>
            </a:r>
          </a:p>
          <a:p>
            <a:pPr marL="742950" lvl="1" indent="-285750">
              <a:buFont typeface="Arial" panose="020B0604020202020204" pitchFamily="34" charset="0"/>
              <a:buChar char="•"/>
            </a:pPr>
            <a:r>
              <a:rPr lang="en-US" dirty="0"/>
              <a:t>Highly complex and granulated cell will produce more side-scattered light.</a:t>
            </a:r>
          </a:p>
          <a:p>
            <a:r>
              <a:rPr lang="en-US" dirty="0"/>
              <a:t> </a:t>
            </a:r>
          </a:p>
        </p:txBody>
      </p:sp>
      <p:pic>
        <p:nvPicPr>
          <p:cNvPr id="8" name="Picture 7">
            <a:extLst>
              <a:ext uri="{FF2B5EF4-FFF2-40B4-BE49-F238E27FC236}">
                <a16:creationId xmlns:a16="http://schemas.microsoft.com/office/drawing/2014/main" id="{D0B71237-72AD-401A-9E43-90E323782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2" y="46170"/>
            <a:ext cx="3048003" cy="2065044"/>
          </a:xfrm>
          <a:prstGeom prst="rect">
            <a:avLst/>
          </a:prstGeom>
        </p:spPr>
      </p:pic>
      <p:pic>
        <p:nvPicPr>
          <p:cNvPr id="10" name="Picture 9">
            <a:extLst>
              <a:ext uri="{FF2B5EF4-FFF2-40B4-BE49-F238E27FC236}">
                <a16:creationId xmlns:a16="http://schemas.microsoft.com/office/drawing/2014/main" id="{D1F2BE79-B2D3-49E6-AA0C-E1E1B0BDB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3" y="2111214"/>
            <a:ext cx="3048002" cy="2065044"/>
          </a:xfrm>
          <a:prstGeom prst="rect">
            <a:avLst/>
          </a:prstGeom>
        </p:spPr>
      </p:pic>
    </p:spTree>
    <p:extLst>
      <p:ext uri="{BB962C8B-B14F-4D97-AF65-F5344CB8AC3E}">
        <p14:creationId xmlns:p14="http://schemas.microsoft.com/office/powerpoint/2010/main" val="255195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444585-2F00-47B8-8E91-86EFCF2863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969" y="258102"/>
            <a:ext cx="6776912" cy="5547894"/>
          </a:xfrm>
        </p:spPr>
      </p:pic>
      <p:sp>
        <p:nvSpPr>
          <p:cNvPr id="6" name="TextBox 5">
            <a:extLst>
              <a:ext uri="{FF2B5EF4-FFF2-40B4-BE49-F238E27FC236}">
                <a16:creationId xmlns:a16="http://schemas.microsoft.com/office/drawing/2014/main" id="{4E9863D2-7E0C-4DDC-A10E-6D7D9285D577}"/>
              </a:ext>
            </a:extLst>
          </p:cNvPr>
          <p:cNvSpPr txBox="1"/>
          <p:nvPr/>
        </p:nvSpPr>
        <p:spPr>
          <a:xfrm>
            <a:off x="3049865" y="5743852"/>
            <a:ext cx="5792035" cy="369332"/>
          </a:xfrm>
          <a:prstGeom prst="rect">
            <a:avLst/>
          </a:prstGeom>
          <a:noFill/>
        </p:spPr>
        <p:txBody>
          <a:bodyPr wrap="none" rtlCol="0">
            <a:spAutoFit/>
          </a:bodyPr>
          <a:lstStyle/>
          <a:p>
            <a:pPr marL="285750" indent="-285750">
              <a:buFont typeface="Arial" panose="020B0604020202020204" pitchFamily="34" charset="0"/>
              <a:buChar char="•"/>
            </a:pPr>
            <a:r>
              <a:rPr lang="en-US" dirty="0"/>
              <a:t>Fluorescence-labeled antibody marks the surface marker</a:t>
            </a:r>
          </a:p>
        </p:txBody>
      </p:sp>
      <p:pic>
        <p:nvPicPr>
          <p:cNvPr id="3" name="Picture 2">
            <a:extLst>
              <a:ext uri="{FF2B5EF4-FFF2-40B4-BE49-F238E27FC236}">
                <a16:creationId xmlns:a16="http://schemas.microsoft.com/office/drawing/2014/main" id="{E3E7FF70-8262-49E0-9EC8-4A4EEFAA5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223" y="1922155"/>
            <a:ext cx="3505200" cy="2095500"/>
          </a:xfrm>
          <a:prstGeom prst="rect">
            <a:avLst/>
          </a:prstGeom>
        </p:spPr>
      </p:pic>
    </p:spTree>
    <p:extLst>
      <p:ext uri="{BB962C8B-B14F-4D97-AF65-F5344CB8AC3E}">
        <p14:creationId xmlns:p14="http://schemas.microsoft.com/office/powerpoint/2010/main" val="2787827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1308</TotalTime>
  <Words>1888</Words>
  <Application>Microsoft Office PowerPoint</Application>
  <PresentationFormat>Widescreen</PresentationFormat>
  <Paragraphs>124</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Data collection and data analysis of hematological results from Al Bukayriyah general hospital</vt:lpstr>
      <vt:lpstr>Abstract</vt:lpstr>
      <vt:lpstr>Introduction</vt:lpstr>
      <vt:lpstr>Literature review</vt:lpstr>
      <vt:lpstr>Material and method</vt:lpstr>
      <vt:lpstr>Hemocytometer</vt:lpstr>
      <vt:lpstr>Fluorescence flow cytometry </vt:lpstr>
      <vt:lpstr>PowerPoint Presentation</vt:lpstr>
      <vt:lpstr>PowerPoint Presentation</vt:lpstr>
      <vt:lpstr>How the data was taken</vt:lpstr>
      <vt:lpstr>The data</vt:lpstr>
      <vt:lpstr>PowerPoint Presentation</vt:lpstr>
      <vt:lpstr>PowerPoint Presentation</vt:lpstr>
      <vt:lpstr>PowerPoint Presentation</vt:lpstr>
      <vt:lpstr>PowerPoint Presentation</vt:lpstr>
      <vt:lpstr>PowerPoint Presentation</vt:lpstr>
      <vt:lpstr>PowerPoint Presentation</vt:lpstr>
      <vt:lpstr>Result summary</vt:lpstr>
      <vt:lpstr>Data analysis </vt:lpstr>
      <vt:lpstr>Discussion</vt:lpstr>
      <vt:lpstr>Discussion cont.</vt:lpstr>
      <vt:lpstr>Reference</vt:lpstr>
      <vt:lpstr>Reference cont.</vt:lpstr>
      <vt:lpstr>Reference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analyzation of hematological results from Al Bukayriyah general hospital</dc:title>
  <dc:creator>Faris</dc:creator>
  <cp:lastModifiedBy>FARIS�</cp:lastModifiedBy>
  <cp:revision>46</cp:revision>
  <dcterms:created xsi:type="dcterms:W3CDTF">2021-03-24T06:29:39Z</dcterms:created>
  <dcterms:modified xsi:type="dcterms:W3CDTF">2021-04-21T01:20:35Z</dcterms:modified>
</cp:coreProperties>
</file>