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5" r:id="rId4"/>
    <p:sldId id="266" r:id="rId5"/>
    <p:sldId id="267" r:id="rId6"/>
    <p:sldId id="268" r:id="rId7"/>
    <p:sldId id="269" r:id="rId8"/>
    <p:sldId id="270" r:id="rId9"/>
    <p:sldId id="271" r:id="rId10"/>
    <p:sldId id="272" r:id="rId11"/>
    <p:sldId id="273" r:id="rId12"/>
    <p:sldId id="274" r:id="rId13"/>
    <p:sldId id="275" r:id="rId14"/>
    <p:sldId id="277" r:id="rId15"/>
    <p:sldId id="278" r:id="rId16"/>
    <p:sldId id="279" r:id="rId17"/>
    <p:sldId id="280" r:id="rId18"/>
    <p:sldId id="281" r:id="rId19"/>
    <p:sldId id="282" r:id="rId20"/>
    <p:sldId id="283" r:id="rId21"/>
    <p:sldId id="284" r:id="rId22"/>
    <p:sldId id="285" r:id="rId2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874"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4571999"/>
            <a:ext cx="12192000" cy="2286000"/>
          </a:xfrm>
          <a:custGeom>
            <a:avLst/>
            <a:gdLst/>
            <a:ahLst/>
            <a:cxnLst/>
            <a:rect l="l" t="t" r="r" b="b"/>
            <a:pathLst>
              <a:path w="12192000" h="2286000">
                <a:moveTo>
                  <a:pt x="12192000" y="0"/>
                </a:moveTo>
                <a:lnTo>
                  <a:pt x="0" y="0"/>
                </a:lnTo>
                <a:lnTo>
                  <a:pt x="0" y="2286000"/>
                </a:lnTo>
                <a:lnTo>
                  <a:pt x="12192000" y="2286000"/>
                </a:lnTo>
                <a:lnTo>
                  <a:pt x="12192000" y="0"/>
                </a:lnTo>
                <a:close/>
              </a:path>
            </a:pathLst>
          </a:custGeom>
          <a:solidFill>
            <a:srgbClr val="DAE4EE"/>
          </a:solidFill>
        </p:spPr>
        <p:txBody>
          <a:bodyPr wrap="square" lIns="0" tIns="0" rIns="0" bIns="0" rtlCol="0"/>
          <a:lstStyle/>
          <a:p>
            <a:endParaRPr/>
          </a:p>
        </p:txBody>
      </p:sp>
      <p:sp>
        <p:nvSpPr>
          <p:cNvPr id="17" name="bg object 17"/>
          <p:cNvSpPr/>
          <p:nvPr/>
        </p:nvSpPr>
        <p:spPr>
          <a:xfrm>
            <a:off x="583742" y="4959984"/>
            <a:ext cx="1551305" cy="1551305"/>
          </a:xfrm>
          <a:custGeom>
            <a:avLst/>
            <a:gdLst/>
            <a:ahLst/>
            <a:cxnLst/>
            <a:rect l="l" t="t" r="r" b="b"/>
            <a:pathLst>
              <a:path w="1551305" h="1551304">
                <a:moveTo>
                  <a:pt x="775665" y="0"/>
                </a:moveTo>
                <a:lnTo>
                  <a:pt x="728411" y="1415"/>
                </a:lnTo>
                <a:lnTo>
                  <a:pt x="681907" y="5609"/>
                </a:lnTo>
                <a:lnTo>
                  <a:pt x="636232" y="12499"/>
                </a:lnTo>
                <a:lnTo>
                  <a:pt x="591469" y="22004"/>
                </a:lnTo>
                <a:lnTo>
                  <a:pt x="547699" y="34043"/>
                </a:lnTo>
                <a:lnTo>
                  <a:pt x="505001" y="48535"/>
                </a:lnTo>
                <a:lnTo>
                  <a:pt x="463459" y="65398"/>
                </a:lnTo>
                <a:lnTo>
                  <a:pt x="423152" y="84552"/>
                </a:lnTo>
                <a:lnTo>
                  <a:pt x="384162" y="105915"/>
                </a:lnTo>
                <a:lnTo>
                  <a:pt x="346570" y="129406"/>
                </a:lnTo>
                <a:lnTo>
                  <a:pt x="310457" y="154944"/>
                </a:lnTo>
                <a:lnTo>
                  <a:pt x="275905" y="182447"/>
                </a:lnTo>
                <a:lnTo>
                  <a:pt x="242994" y="211835"/>
                </a:lnTo>
                <a:lnTo>
                  <a:pt x="211805" y="243026"/>
                </a:lnTo>
                <a:lnTo>
                  <a:pt x="182419" y="275939"/>
                </a:lnTo>
                <a:lnTo>
                  <a:pt x="154919" y="310493"/>
                </a:lnTo>
                <a:lnTo>
                  <a:pt x="129384" y="346606"/>
                </a:lnTo>
                <a:lnTo>
                  <a:pt x="105896" y="384198"/>
                </a:lnTo>
                <a:lnTo>
                  <a:pt x="84536" y="423187"/>
                </a:lnTo>
                <a:lnTo>
                  <a:pt x="65385" y="463492"/>
                </a:lnTo>
                <a:lnTo>
                  <a:pt x="48525" y="505031"/>
                </a:lnTo>
                <a:lnTo>
                  <a:pt x="34036" y="547725"/>
                </a:lnTo>
                <a:lnTo>
                  <a:pt x="21999" y="591490"/>
                </a:lnTo>
                <a:lnTo>
                  <a:pt x="12496" y="636247"/>
                </a:lnTo>
                <a:lnTo>
                  <a:pt x="5607" y="681914"/>
                </a:lnTo>
                <a:lnTo>
                  <a:pt x="1415" y="728409"/>
                </a:lnTo>
                <a:lnTo>
                  <a:pt x="0" y="775652"/>
                </a:lnTo>
                <a:lnTo>
                  <a:pt x="1415" y="822900"/>
                </a:lnTo>
                <a:lnTo>
                  <a:pt x="5607" y="869399"/>
                </a:lnTo>
                <a:lnTo>
                  <a:pt x="12496" y="915069"/>
                </a:lnTo>
                <a:lnTo>
                  <a:pt x="21999" y="959827"/>
                </a:lnTo>
                <a:lnTo>
                  <a:pt x="34036" y="1003594"/>
                </a:lnTo>
                <a:lnTo>
                  <a:pt x="48525" y="1046287"/>
                </a:lnTo>
                <a:lnTo>
                  <a:pt x="65385" y="1087825"/>
                </a:lnTo>
                <a:lnTo>
                  <a:pt x="84536" y="1128129"/>
                </a:lnTo>
                <a:lnTo>
                  <a:pt x="105896" y="1167115"/>
                </a:lnTo>
                <a:lnTo>
                  <a:pt x="129384" y="1204704"/>
                </a:lnTo>
                <a:lnTo>
                  <a:pt x="154919" y="1240814"/>
                </a:lnTo>
                <a:lnTo>
                  <a:pt x="182419" y="1275364"/>
                </a:lnTo>
                <a:lnTo>
                  <a:pt x="211805" y="1308273"/>
                </a:lnTo>
                <a:lnTo>
                  <a:pt x="242994" y="1339460"/>
                </a:lnTo>
                <a:lnTo>
                  <a:pt x="275905" y="1368844"/>
                </a:lnTo>
                <a:lnTo>
                  <a:pt x="310457" y="1396343"/>
                </a:lnTo>
                <a:lnTo>
                  <a:pt x="346570" y="1421876"/>
                </a:lnTo>
                <a:lnTo>
                  <a:pt x="384162" y="1445363"/>
                </a:lnTo>
                <a:lnTo>
                  <a:pt x="423152" y="1466721"/>
                </a:lnTo>
                <a:lnTo>
                  <a:pt x="463459" y="1485871"/>
                </a:lnTo>
                <a:lnTo>
                  <a:pt x="505001" y="1502731"/>
                </a:lnTo>
                <a:lnTo>
                  <a:pt x="547699" y="1517219"/>
                </a:lnTo>
                <a:lnTo>
                  <a:pt x="591469" y="1529255"/>
                </a:lnTo>
                <a:lnTo>
                  <a:pt x="636232" y="1538758"/>
                </a:lnTo>
                <a:lnTo>
                  <a:pt x="681907" y="1545646"/>
                </a:lnTo>
                <a:lnTo>
                  <a:pt x="728411" y="1549838"/>
                </a:lnTo>
                <a:lnTo>
                  <a:pt x="775665" y="1551254"/>
                </a:lnTo>
                <a:lnTo>
                  <a:pt x="822901" y="1549838"/>
                </a:lnTo>
                <a:lnTo>
                  <a:pt x="869390" y="1545646"/>
                </a:lnTo>
                <a:lnTo>
                  <a:pt x="915051" y="1538758"/>
                </a:lnTo>
                <a:lnTo>
                  <a:pt x="959802" y="1529255"/>
                </a:lnTo>
                <a:lnTo>
                  <a:pt x="1003563" y="1517219"/>
                </a:lnTo>
                <a:lnTo>
                  <a:pt x="1046252" y="1502731"/>
                </a:lnTo>
                <a:lnTo>
                  <a:pt x="1087787" y="1485871"/>
                </a:lnTo>
                <a:lnTo>
                  <a:pt x="1128088" y="1466721"/>
                </a:lnTo>
                <a:lnTo>
                  <a:pt x="1167074" y="1445363"/>
                </a:lnTo>
                <a:lnTo>
                  <a:pt x="1204663" y="1421876"/>
                </a:lnTo>
                <a:lnTo>
                  <a:pt x="1240773" y="1396343"/>
                </a:lnTo>
                <a:lnTo>
                  <a:pt x="1275325" y="1368844"/>
                </a:lnTo>
                <a:lnTo>
                  <a:pt x="1308236" y="1339460"/>
                </a:lnTo>
                <a:lnTo>
                  <a:pt x="1339425" y="1308273"/>
                </a:lnTo>
                <a:lnTo>
                  <a:pt x="1368811" y="1275364"/>
                </a:lnTo>
                <a:lnTo>
                  <a:pt x="1396313" y="1240814"/>
                </a:lnTo>
                <a:lnTo>
                  <a:pt x="1421850" y="1204704"/>
                </a:lnTo>
                <a:lnTo>
                  <a:pt x="1445340" y="1167115"/>
                </a:lnTo>
                <a:lnTo>
                  <a:pt x="1466703" y="1128129"/>
                </a:lnTo>
                <a:lnTo>
                  <a:pt x="1485856" y="1087825"/>
                </a:lnTo>
                <a:lnTo>
                  <a:pt x="1502719" y="1046287"/>
                </a:lnTo>
                <a:lnTo>
                  <a:pt x="1517211" y="1003594"/>
                </a:lnTo>
                <a:lnTo>
                  <a:pt x="1529250" y="959827"/>
                </a:lnTo>
                <a:lnTo>
                  <a:pt x="1538755" y="915069"/>
                </a:lnTo>
                <a:lnTo>
                  <a:pt x="1545644" y="869399"/>
                </a:lnTo>
                <a:lnTo>
                  <a:pt x="1549838" y="822900"/>
                </a:lnTo>
                <a:lnTo>
                  <a:pt x="1551254" y="775652"/>
                </a:lnTo>
                <a:lnTo>
                  <a:pt x="1549838" y="728409"/>
                </a:lnTo>
                <a:lnTo>
                  <a:pt x="1545644" y="681914"/>
                </a:lnTo>
                <a:lnTo>
                  <a:pt x="1538755" y="636247"/>
                </a:lnTo>
                <a:lnTo>
                  <a:pt x="1529250" y="591490"/>
                </a:lnTo>
                <a:lnTo>
                  <a:pt x="1517211" y="547725"/>
                </a:lnTo>
                <a:lnTo>
                  <a:pt x="1502719" y="505031"/>
                </a:lnTo>
                <a:lnTo>
                  <a:pt x="1485856" y="463492"/>
                </a:lnTo>
                <a:lnTo>
                  <a:pt x="1466703" y="423187"/>
                </a:lnTo>
                <a:lnTo>
                  <a:pt x="1445340" y="384198"/>
                </a:lnTo>
                <a:lnTo>
                  <a:pt x="1421850" y="346606"/>
                </a:lnTo>
                <a:lnTo>
                  <a:pt x="1396313" y="310493"/>
                </a:lnTo>
                <a:lnTo>
                  <a:pt x="1368811" y="275939"/>
                </a:lnTo>
                <a:lnTo>
                  <a:pt x="1339425" y="243026"/>
                </a:lnTo>
                <a:lnTo>
                  <a:pt x="1308236" y="211835"/>
                </a:lnTo>
                <a:lnTo>
                  <a:pt x="1275325" y="182447"/>
                </a:lnTo>
                <a:lnTo>
                  <a:pt x="1240773" y="154944"/>
                </a:lnTo>
                <a:lnTo>
                  <a:pt x="1204663" y="129406"/>
                </a:lnTo>
                <a:lnTo>
                  <a:pt x="1167074" y="105915"/>
                </a:lnTo>
                <a:lnTo>
                  <a:pt x="1128088" y="84552"/>
                </a:lnTo>
                <a:lnTo>
                  <a:pt x="1087787" y="65398"/>
                </a:lnTo>
                <a:lnTo>
                  <a:pt x="1046252" y="48535"/>
                </a:lnTo>
                <a:lnTo>
                  <a:pt x="1003563" y="34043"/>
                </a:lnTo>
                <a:lnTo>
                  <a:pt x="959802" y="22004"/>
                </a:lnTo>
                <a:lnTo>
                  <a:pt x="915051" y="12499"/>
                </a:lnTo>
                <a:lnTo>
                  <a:pt x="869390" y="5609"/>
                </a:lnTo>
                <a:lnTo>
                  <a:pt x="822901" y="1415"/>
                </a:lnTo>
                <a:lnTo>
                  <a:pt x="775665" y="0"/>
                </a:lnTo>
                <a:close/>
              </a:path>
            </a:pathLst>
          </a:custGeom>
          <a:solidFill>
            <a:srgbClr val="44536A"/>
          </a:solidFill>
        </p:spPr>
        <p:txBody>
          <a:bodyPr wrap="square" lIns="0" tIns="0" rIns="0" bIns="0" rtlCol="0"/>
          <a:lstStyle/>
          <a:p>
            <a:endParaRPr/>
          </a:p>
        </p:txBody>
      </p:sp>
      <p:sp>
        <p:nvSpPr>
          <p:cNvPr id="18" name="bg object 18"/>
          <p:cNvSpPr/>
          <p:nvPr/>
        </p:nvSpPr>
        <p:spPr>
          <a:xfrm>
            <a:off x="583742" y="4959984"/>
            <a:ext cx="1551305" cy="1551305"/>
          </a:xfrm>
          <a:custGeom>
            <a:avLst/>
            <a:gdLst/>
            <a:ahLst/>
            <a:cxnLst/>
            <a:rect l="l" t="t" r="r" b="b"/>
            <a:pathLst>
              <a:path w="1551305" h="1551304">
                <a:moveTo>
                  <a:pt x="0" y="775652"/>
                </a:moveTo>
                <a:lnTo>
                  <a:pt x="1415" y="728409"/>
                </a:lnTo>
                <a:lnTo>
                  <a:pt x="5607" y="681914"/>
                </a:lnTo>
                <a:lnTo>
                  <a:pt x="12496" y="636247"/>
                </a:lnTo>
                <a:lnTo>
                  <a:pt x="21999" y="591490"/>
                </a:lnTo>
                <a:lnTo>
                  <a:pt x="34036" y="547725"/>
                </a:lnTo>
                <a:lnTo>
                  <a:pt x="48525" y="505031"/>
                </a:lnTo>
                <a:lnTo>
                  <a:pt x="65385" y="463492"/>
                </a:lnTo>
                <a:lnTo>
                  <a:pt x="84536" y="423187"/>
                </a:lnTo>
                <a:lnTo>
                  <a:pt x="105896" y="384198"/>
                </a:lnTo>
                <a:lnTo>
                  <a:pt x="129384" y="346606"/>
                </a:lnTo>
                <a:lnTo>
                  <a:pt x="154919" y="310493"/>
                </a:lnTo>
                <a:lnTo>
                  <a:pt x="182419" y="275939"/>
                </a:lnTo>
                <a:lnTo>
                  <a:pt x="211805" y="243026"/>
                </a:lnTo>
                <a:lnTo>
                  <a:pt x="242994" y="211835"/>
                </a:lnTo>
                <a:lnTo>
                  <a:pt x="275905" y="182447"/>
                </a:lnTo>
                <a:lnTo>
                  <a:pt x="310457" y="154944"/>
                </a:lnTo>
                <a:lnTo>
                  <a:pt x="346570" y="129406"/>
                </a:lnTo>
                <a:lnTo>
                  <a:pt x="384162" y="105915"/>
                </a:lnTo>
                <a:lnTo>
                  <a:pt x="423152" y="84552"/>
                </a:lnTo>
                <a:lnTo>
                  <a:pt x="463459" y="65398"/>
                </a:lnTo>
                <a:lnTo>
                  <a:pt x="505001" y="48535"/>
                </a:lnTo>
                <a:lnTo>
                  <a:pt x="547699" y="34043"/>
                </a:lnTo>
                <a:lnTo>
                  <a:pt x="591469" y="22004"/>
                </a:lnTo>
                <a:lnTo>
                  <a:pt x="636232" y="12499"/>
                </a:lnTo>
                <a:lnTo>
                  <a:pt x="681907" y="5609"/>
                </a:lnTo>
                <a:lnTo>
                  <a:pt x="728411" y="1415"/>
                </a:lnTo>
                <a:lnTo>
                  <a:pt x="775665" y="0"/>
                </a:lnTo>
                <a:lnTo>
                  <a:pt x="822901" y="1415"/>
                </a:lnTo>
                <a:lnTo>
                  <a:pt x="869390" y="5609"/>
                </a:lnTo>
                <a:lnTo>
                  <a:pt x="915051" y="12499"/>
                </a:lnTo>
                <a:lnTo>
                  <a:pt x="959802" y="22004"/>
                </a:lnTo>
                <a:lnTo>
                  <a:pt x="1003563" y="34043"/>
                </a:lnTo>
                <a:lnTo>
                  <a:pt x="1046252" y="48535"/>
                </a:lnTo>
                <a:lnTo>
                  <a:pt x="1087787" y="65398"/>
                </a:lnTo>
                <a:lnTo>
                  <a:pt x="1128088" y="84552"/>
                </a:lnTo>
                <a:lnTo>
                  <a:pt x="1167074" y="105915"/>
                </a:lnTo>
                <a:lnTo>
                  <a:pt x="1204663" y="129406"/>
                </a:lnTo>
                <a:lnTo>
                  <a:pt x="1240773" y="154944"/>
                </a:lnTo>
                <a:lnTo>
                  <a:pt x="1275325" y="182447"/>
                </a:lnTo>
                <a:lnTo>
                  <a:pt x="1308236" y="211835"/>
                </a:lnTo>
                <a:lnTo>
                  <a:pt x="1339425" y="243026"/>
                </a:lnTo>
                <a:lnTo>
                  <a:pt x="1368811" y="275939"/>
                </a:lnTo>
                <a:lnTo>
                  <a:pt x="1396313" y="310493"/>
                </a:lnTo>
                <a:lnTo>
                  <a:pt x="1421850" y="346606"/>
                </a:lnTo>
                <a:lnTo>
                  <a:pt x="1445340" y="384198"/>
                </a:lnTo>
                <a:lnTo>
                  <a:pt x="1466703" y="423187"/>
                </a:lnTo>
                <a:lnTo>
                  <a:pt x="1485856" y="463492"/>
                </a:lnTo>
                <a:lnTo>
                  <a:pt x="1502719" y="505031"/>
                </a:lnTo>
                <a:lnTo>
                  <a:pt x="1517211" y="547725"/>
                </a:lnTo>
                <a:lnTo>
                  <a:pt x="1529250" y="591490"/>
                </a:lnTo>
                <a:lnTo>
                  <a:pt x="1538755" y="636247"/>
                </a:lnTo>
                <a:lnTo>
                  <a:pt x="1545644" y="681914"/>
                </a:lnTo>
                <a:lnTo>
                  <a:pt x="1549838" y="728409"/>
                </a:lnTo>
                <a:lnTo>
                  <a:pt x="1551254" y="775652"/>
                </a:lnTo>
                <a:lnTo>
                  <a:pt x="1549838" y="822900"/>
                </a:lnTo>
                <a:lnTo>
                  <a:pt x="1545644" y="869399"/>
                </a:lnTo>
                <a:lnTo>
                  <a:pt x="1538755" y="915069"/>
                </a:lnTo>
                <a:lnTo>
                  <a:pt x="1529250" y="959827"/>
                </a:lnTo>
                <a:lnTo>
                  <a:pt x="1517211" y="1003594"/>
                </a:lnTo>
                <a:lnTo>
                  <a:pt x="1502719" y="1046287"/>
                </a:lnTo>
                <a:lnTo>
                  <a:pt x="1485856" y="1087825"/>
                </a:lnTo>
                <a:lnTo>
                  <a:pt x="1466703" y="1128129"/>
                </a:lnTo>
                <a:lnTo>
                  <a:pt x="1445340" y="1167115"/>
                </a:lnTo>
                <a:lnTo>
                  <a:pt x="1421850" y="1204704"/>
                </a:lnTo>
                <a:lnTo>
                  <a:pt x="1396313" y="1240814"/>
                </a:lnTo>
                <a:lnTo>
                  <a:pt x="1368811" y="1275364"/>
                </a:lnTo>
                <a:lnTo>
                  <a:pt x="1339425" y="1308273"/>
                </a:lnTo>
                <a:lnTo>
                  <a:pt x="1308236" y="1339460"/>
                </a:lnTo>
                <a:lnTo>
                  <a:pt x="1275325" y="1368844"/>
                </a:lnTo>
                <a:lnTo>
                  <a:pt x="1240773" y="1396343"/>
                </a:lnTo>
                <a:lnTo>
                  <a:pt x="1204663" y="1421876"/>
                </a:lnTo>
                <a:lnTo>
                  <a:pt x="1167074" y="1445363"/>
                </a:lnTo>
                <a:lnTo>
                  <a:pt x="1128088" y="1466721"/>
                </a:lnTo>
                <a:lnTo>
                  <a:pt x="1087787" y="1485871"/>
                </a:lnTo>
                <a:lnTo>
                  <a:pt x="1046252" y="1502731"/>
                </a:lnTo>
                <a:lnTo>
                  <a:pt x="1003563" y="1517219"/>
                </a:lnTo>
                <a:lnTo>
                  <a:pt x="959802" y="1529255"/>
                </a:lnTo>
                <a:lnTo>
                  <a:pt x="915051" y="1538758"/>
                </a:lnTo>
                <a:lnTo>
                  <a:pt x="869390" y="1545646"/>
                </a:lnTo>
                <a:lnTo>
                  <a:pt x="822901" y="1549838"/>
                </a:lnTo>
                <a:lnTo>
                  <a:pt x="775665" y="1551254"/>
                </a:lnTo>
                <a:lnTo>
                  <a:pt x="728411" y="1549838"/>
                </a:lnTo>
                <a:lnTo>
                  <a:pt x="681907" y="1545646"/>
                </a:lnTo>
                <a:lnTo>
                  <a:pt x="636232" y="1538758"/>
                </a:lnTo>
                <a:lnTo>
                  <a:pt x="591469" y="1529255"/>
                </a:lnTo>
                <a:lnTo>
                  <a:pt x="547699" y="1517219"/>
                </a:lnTo>
                <a:lnTo>
                  <a:pt x="505001" y="1502731"/>
                </a:lnTo>
                <a:lnTo>
                  <a:pt x="463459" y="1485871"/>
                </a:lnTo>
                <a:lnTo>
                  <a:pt x="423152" y="1466721"/>
                </a:lnTo>
                <a:lnTo>
                  <a:pt x="384162" y="1445363"/>
                </a:lnTo>
                <a:lnTo>
                  <a:pt x="346570" y="1421876"/>
                </a:lnTo>
                <a:lnTo>
                  <a:pt x="310457" y="1396343"/>
                </a:lnTo>
                <a:lnTo>
                  <a:pt x="275905" y="1368844"/>
                </a:lnTo>
                <a:lnTo>
                  <a:pt x="242994" y="1339460"/>
                </a:lnTo>
                <a:lnTo>
                  <a:pt x="211805" y="1308273"/>
                </a:lnTo>
                <a:lnTo>
                  <a:pt x="182419" y="1275364"/>
                </a:lnTo>
                <a:lnTo>
                  <a:pt x="154919" y="1240814"/>
                </a:lnTo>
                <a:lnTo>
                  <a:pt x="129384" y="1204704"/>
                </a:lnTo>
                <a:lnTo>
                  <a:pt x="105896" y="1167115"/>
                </a:lnTo>
                <a:lnTo>
                  <a:pt x="84536" y="1128129"/>
                </a:lnTo>
                <a:lnTo>
                  <a:pt x="65385" y="1087825"/>
                </a:lnTo>
                <a:lnTo>
                  <a:pt x="48525" y="1046287"/>
                </a:lnTo>
                <a:lnTo>
                  <a:pt x="34036" y="1003594"/>
                </a:lnTo>
                <a:lnTo>
                  <a:pt x="21999" y="959827"/>
                </a:lnTo>
                <a:lnTo>
                  <a:pt x="12496" y="915069"/>
                </a:lnTo>
                <a:lnTo>
                  <a:pt x="5607" y="869399"/>
                </a:lnTo>
                <a:lnTo>
                  <a:pt x="1415" y="822900"/>
                </a:lnTo>
                <a:lnTo>
                  <a:pt x="0" y="775652"/>
                </a:lnTo>
                <a:close/>
              </a:path>
            </a:pathLst>
          </a:custGeom>
          <a:ln w="12700">
            <a:solidFill>
              <a:srgbClr val="0049BB"/>
            </a:solidFill>
          </a:ln>
        </p:spPr>
        <p:txBody>
          <a:bodyPr wrap="square" lIns="0" tIns="0" rIns="0" bIns="0" rtlCol="0"/>
          <a:lstStyle/>
          <a:p>
            <a:endParaRPr/>
          </a:p>
        </p:txBody>
      </p:sp>
      <p:sp>
        <p:nvSpPr>
          <p:cNvPr id="19" name="bg object 19"/>
          <p:cNvSpPr/>
          <p:nvPr/>
        </p:nvSpPr>
        <p:spPr>
          <a:xfrm>
            <a:off x="0" y="4571999"/>
            <a:ext cx="1118870" cy="2286000"/>
          </a:xfrm>
          <a:custGeom>
            <a:avLst/>
            <a:gdLst/>
            <a:ahLst/>
            <a:cxnLst/>
            <a:rect l="l" t="t" r="r" b="b"/>
            <a:pathLst>
              <a:path w="1118870" h="2286000">
                <a:moveTo>
                  <a:pt x="1118514" y="2286000"/>
                </a:moveTo>
                <a:lnTo>
                  <a:pt x="1069987" y="2284971"/>
                </a:lnTo>
                <a:lnTo>
                  <a:pt x="1021994" y="2281898"/>
                </a:lnTo>
                <a:lnTo>
                  <a:pt x="974572" y="2276830"/>
                </a:lnTo>
                <a:lnTo>
                  <a:pt x="927773" y="2269807"/>
                </a:lnTo>
                <a:lnTo>
                  <a:pt x="881608" y="2260866"/>
                </a:lnTo>
                <a:lnTo>
                  <a:pt x="836155" y="2250059"/>
                </a:lnTo>
                <a:lnTo>
                  <a:pt x="791425" y="2237422"/>
                </a:lnTo>
                <a:lnTo>
                  <a:pt x="747483" y="2223008"/>
                </a:lnTo>
                <a:lnTo>
                  <a:pt x="704367" y="2206828"/>
                </a:lnTo>
                <a:lnTo>
                  <a:pt x="662114" y="2188959"/>
                </a:lnTo>
                <a:lnTo>
                  <a:pt x="620763" y="2169426"/>
                </a:lnTo>
                <a:lnTo>
                  <a:pt x="580364" y="2148281"/>
                </a:lnTo>
                <a:lnTo>
                  <a:pt x="540943" y="2125548"/>
                </a:lnTo>
                <a:lnTo>
                  <a:pt x="502564" y="2101278"/>
                </a:lnTo>
                <a:lnTo>
                  <a:pt x="465251" y="2075522"/>
                </a:lnTo>
                <a:lnTo>
                  <a:pt x="429069" y="2048319"/>
                </a:lnTo>
                <a:lnTo>
                  <a:pt x="394030" y="2019693"/>
                </a:lnTo>
                <a:lnTo>
                  <a:pt x="360197" y="1989709"/>
                </a:lnTo>
                <a:lnTo>
                  <a:pt x="327596" y="1958403"/>
                </a:lnTo>
                <a:lnTo>
                  <a:pt x="296291" y="1925802"/>
                </a:lnTo>
                <a:lnTo>
                  <a:pt x="266306" y="1891969"/>
                </a:lnTo>
                <a:lnTo>
                  <a:pt x="237680" y="1856930"/>
                </a:lnTo>
                <a:lnTo>
                  <a:pt x="210477" y="1820748"/>
                </a:lnTo>
                <a:lnTo>
                  <a:pt x="184721" y="1783435"/>
                </a:lnTo>
                <a:lnTo>
                  <a:pt x="160451" y="1745056"/>
                </a:lnTo>
                <a:lnTo>
                  <a:pt x="137718" y="1705635"/>
                </a:lnTo>
                <a:lnTo>
                  <a:pt x="116573" y="1665236"/>
                </a:lnTo>
                <a:lnTo>
                  <a:pt x="97040" y="1623885"/>
                </a:lnTo>
                <a:lnTo>
                  <a:pt x="79171" y="1581632"/>
                </a:lnTo>
                <a:lnTo>
                  <a:pt x="62992" y="1538516"/>
                </a:lnTo>
                <a:lnTo>
                  <a:pt x="48577" y="1494574"/>
                </a:lnTo>
                <a:lnTo>
                  <a:pt x="35941" y="1449844"/>
                </a:lnTo>
                <a:lnTo>
                  <a:pt x="25133" y="1404391"/>
                </a:lnTo>
                <a:lnTo>
                  <a:pt x="16192" y="1358226"/>
                </a:lnTo>
                <a:lnTo>
                  <a:pt x="9169" y="1311427"/>
                </a:lnTo>
                <a:lnTo>
                  <a:pt x="4102" y="1264005"/>
                </a:lnTo>
                <a:lnTo>
                  <a:pt x="1028" y="1216012"/>
                </a:lnTo>
                <a:lnTo>
                  <a:pt x="0" y="1167485"/>
                </a:lnTo>
                <a:lnTo>
                  <a:pt x="0" y="2286000"/>
                </a:lnTo>
                <a:lnTo>
                  <a:pt x="1118514" y="2286000"/>
                </a:lnTo>
                <a:close/>
              </a:path>
              <a:path w="1118870" h="2286000">
                <a:moveTo>
                  <a:pt x="1118514" y="0"/>
                </a:moveTo>
                <a:lnTo>
                  <a:pt x="0" y="0"/>
                </a:lnTo>
                <a:lnTo>
                  <a:pt x="0" y="1118501"/>
                </a:lnTo>
                <a:lnTo>
                  <a:pt x="1028" y="1069987"/>
                </a:lnTo>
                <a:lnTo>
                  <a:pt x="4102" y="1021994"/>
                </a:lnTo>
                <a:lnTo>
                  <a:pt x="9169" y="974572"/>
                </a:lnTo>
                <a:lnTo>
                  <a:pt x="16192" y="927773"/>
                </a:lnTo>
                <a:lnTo>
                  <a:pt x="25133" y="881608"/>
                </a:lnTo>
                <a:lnTo>
                  <a:pt x="35941" y="836155"/>
                </a:lnTo>
                <a:lnTo>
                  <a:pt x="48577" y="791438"/>
                </a:lnTo>
                <a:lnTo>
                  <a:pt x="62992" y="747496"/>
                </a:lnTo>
                <a:lnTo>
                  <a:pt x="79171" y="704367"/>
                </a:lnTo>
                <a:lnTo>
                  <a:pt x="97040" y="662114"/>
                </a:lnTo>
                <a:lnTo>
                  <a:pt x="116573" y="620763"/>
                </a:lnTo>
                <a:lnTo>
                  <a:pt x="137718" y="580364"/>
                </a:lnTo>
                <a:lnTo>
                  <a:pt x="160451" y="540943"/>
                </a:lnTo>
                <a:lnTo>
                  <a:pt x="184721" y="502564"/>
                </a:lnTo>
                <a:lnTo>
                  <a:pt x="210477" y="465264"/>
                </a:lnTo>
                <a:lnTo>
                  <a:pt x="237680" y="429069"/>
                </a:lnTo>
                <a:lnTo>
                  <a:pt x="266306" y="394030"/>
                </a:lnTo>
                <a:lnTo>
                  <a:pt x="296291" y="360197"/>
                </a:lnTo>
                <a:lnTo>
                  <a:pt x="327596" y="327609"/>
                </a:lnTo>
                <a:lnTo>
                  <a:pt x="360197" y="296291"/>
                </a:lnTo>
                <a:lnTo>
                  <a:pt x="394030" y="266306"/>
                </a:lnTo>
                <a:lnTo>
                  <a:pt x="429069" y="237693"/>
                </a:lnTo>
                <a:lnTo>
                  <a:pt x="465251" y="210477"/>
                </a:lnTo>
                <a:lnTo>
                  <a:pt x="502564" y="184721"/>
                </a:lnTo>
                <a:lnTo>
                  <a:pt x="540943" y="160464"/>
                </a:lnTo>
                <a:lnTo>
                  <a:pt x="580364" y="137731"/>
                </a:lnTo>
                <a:lnTo>
                  <a:pt x="620763" y="116586"/>
                </a:lnTo>
                <a:lnTo>
                  <a:pt x="662114" y="97053"/>
                </a:lnTo>
                <a:lnTo>
                  <a:pt x="704367" y="79171"/>
                </a:lnTo>
                <a:lnTo>
                  <a:pt x="747483" y="63004"/>
                </a:lnTo>
                <a:lnTo>
                  <a:pt x="791425" y="48590"/>
                </a:lnTo>
                <a:lnTo>
                  <a:pt x="836155" y="35953"/>
                </a:lnTo>
                <a:lnTo>
                  <a:pt x="881608" y="25146"/>
                </a:lnTo>
                <a:lnTo>
                  <a:pt x="927773" y="16205"/>
                </a:lnTo>
                <a:lnTo>
                  <a:pt x="974572" y="9182"/>
                </a:lnTo>
                <a:lnTo>
                  <a:pt x="1021994" y="4114"/>
                </a:lnTo>
                <a:lnTo>
                  <a:pt x="1069987" y="1041"/>
                </a:lnTo>
                <a:lnTo>
                  <a:pt x="1118514" y="0"/>
                </a:lnTo>
                <a:close/>
              </a:path>
            </a:pathLst>
          </a:custGeom>
          <a:solidFill>
            <a:srgbClr val="0068FF"/>
          </a:solidFill>
        </p:spPr>
        <p:txBody>
          <a:bodyPr wrap="square" lIns="0" tIns="0" rIns="0" bIns="0" rtlCol="0"/>
          <a:lstStyle/>
          <a:p>
            <a:endParaRPr/>
          </a:p>
        </p:txBody>
      </p:sp>
      <p:sp>
        <p:nvSpPr>
          <p:cNvPr id="20" name="bg object 20"/>
          <p:cNvSpPr/>
          <p:nvPr/>
        </p:nvSpPr>
        <p:spPr>
          <a:xfrm>
            <a:off x="10228198" y="0"/>
            <a:ext cx="1964055" cy="3161665"/>
          </a:xfrm>
          <a:custGeom>
            <a:avLst/>
            <a:gdLst/>
            <a:ahLst/>
            <a:cxnLst/>
            <a:rect l="l" t="t" r="r" b="b"/>
            <a:pathLst>
              <a:path w="1964054" h="3161665">
                <a:moveTo>
                  <a:pt x="1963801" y="0"/>
                </a:moveTo>
                <a:lnTo>
                  <a:pt x="1896035" y="0"/>
                </a:lnTo>
                <a:lnTo>
                  <a:pt x="1763014" y="6730"/>
                </a:lnTo>
                <a:lnTo>
                  <a:pt x="1715272" y="12169"/>
                </a:lnTo>
                <a:lnTo>
                  <a:pt x="1667883" y="18743"/>
                </a:lnTo>
                <a:lnTo>
                  <a:pt x="1620862" y="26436"/>
                </a:lnTo>
                <a:lnTo>
                  <a:pt x="1574222" y="35236"/>
                </a:lnTo>
                <a:lnTo>
                  <a:pt x="1527978" y="45129"/>
                </a:lnTo>
                <a:lnTo>
                  <a:pt x="1482143" y="56099"/>
                </a:lnTo>
                <a:lnTo>
                  <a:pt x="1436731" y="68135"/>
                </a:lnTo>
                <a:lnTo>
                  <a:pt x="1391756" y="81221"/>
                </a:lnTo>
                <a:lnTo>
                  <a:pt x="1347232" y="95343"/>
                </a:lnTo>
                <a:lnTo>
                  <a:pt x="1303174" y="110488"/>
                </a:lnTo>
                <a:lnTo>
                  <a:pt x="1259595" y="126642"/>
                </a:lnTo>
                <a:lnTo>
                  <a:pt x="1216509" y="143790"/>
                </a:lnTo>
                <a:lnTo>
                  <a:pt x="1173930" y="161918"/>
                </a:lnTo>
                <a:lnTo>
                  <a:pt x="1131873" y="181014"/>
                </a:lnTo>
                <a:lnTo>
                  <a:pt x="1090350" y="201062"/>
                </a:lnTo>
                <a:lnTo>
                  <a:pt x="1049377" y="222048"/>
                </a:lnTo>
                <a:lnTo>
                  <a:pt x="1008966" y="243960"/>
                </a:lnTo>
                <a:lnTo>
                  <a:pt x="969133" y="266782"/>
                </a:lnTo>
                <a:lnTo>
                  <a:pt x="929891" y="290501"/>
                </a:lnTo>
                <a:lnTo>
                  <a:pt x="891254" y="315102"/>
                </a:lnTo>
                <a:lnTo>
                  <a:pt x="853235" y="340573"/>
                </a:lnTo>
                <a:lnTo>
                  <a:pt x="815850" y="366898"/>
                </a:lnTo>
                <a:lnTo>
                  <a:pt x="779112" y="394064"/>
                </a:lnTo>
                <a:lnTo>
                  <a:pt x="743035" y="422057"/>
                </a:lnTo>
                <a:lnTo>
                  <a:pt x="707632" y="450862"/>
                </a:lnTo>
                <a:lnTo>
                  <a:pt x="672919" y="480467"/>
                </a:lnTo>
                <a:lnTo>
                  <a:pt x="638908" y="510857"/>
                </a:lnTo>
                <a:lnTo>
                  <a:pt x="605614" y="542017"/>
                </a:lnTo>
                <a:lnTo>
                  <a:pt x="573052" y="573934"/>
                </a:lnTo>
                <a:lnTo>
                  <a:pt x="541234" y="606595"/>
                </a:lnTo>
                <a:lnTo>
                  <a:pt x="510174" y="639984"/>
                </a:lnTo>
                <a:lnTo>
                  <a:pt x="479888" y="674089"/>
                </a:lnTo>
                <a:lnTo>
                  <a:pt x="450388" y="708894"/>
                </a:lnTo>
                <a:lnTo>
                  <a:pt x="421690" y="744387"/>
                </a:lnTo>
                <a:lnTo>
                  <a:pt x="393806" y="780552"/>
                </a:lnTo>
                <a:lnTo>
                  <a:pt x="366750" y="817377"/>
                </a:lnTo>
                <a:lnTo>
                  <a:pt x="340538" y="854847"/>
                </a:lnTo>
                <a:lnTo>
                  <a:pt x="315182" y="892948"/>
                </a:lnTo>
                <a:lnTo>
                  <a:pt x="290696" y="931666"/>
                </a:lnTo>
                <a:lnTo>
                  <a:pt x="267096" y="970987"/>
                </a:lnTo>
                <a:lnTo>
                  <a:pt x="244394" y="1010898"/>
                </a:lnTo>
                <a:lnTo>
                  <a:pt x="222604" y="1051384"/>
                </a:lnTo>
                <a:lnTo>
                  <a:pt x="201742" y="1092431"/>
                </a:lnTo>
                <a:lnTo>
                  <a:pt x="181819" y="1134025"/>
                </a:lnTo>
                <a:lnTo>
                  <a:pt x="162852" y="1176152"/>
                </a:lnTo>
                <a:lnTo>
                  <a:pt x="144853" y="1218799"/>
                </a:lnTo>
                <a:lnTo>
                  <a:pt x="127836" y="1261952"/>
                </a:lnTo>
                <a:lnTo>
                  <a:pt x="111816" y="1305595"/>
                </a:lnTo>
                <a:lnTo>
                  <a:pt x="96807" y="1349716"/>
                </a:lnTo>
                <a:lnTo>
                  <a:pt x="82822" y="1394301"/>
                </a:lnTo>
                <a:lnTo>
                  <a:pt x="69875" y="1439335"/>
                </a:lnTo>
                <a:lnTo>
                  <a:pt x="57981" y="1484804"/>
                </a:lnTo>
                <a:lnTo>
                  <a:pt x="47153" y="1530695"/>
                </a:lnTo>
                <a:lnTo>
                  <a:pt x="37406" y="1576993"/>
                </a:lnTo>
                <a:lnTo>
                  <a:pt x="28753" y="1623685"/>
                </a:lnTo>
                <a:lnTo>
                  <a:pt x="21208" y="1670756"/>
                </a:lnTo>
                <a:lnTo>
                  <a:pt x="14786" y="1718193"/>
                </a:lnTo>
                <a:lnTo>
                  <a:pt x="9500" y="1765981"/>
                </a:lnTo>
                <a:lnTo>
                  <a:pt x="5365" y="1814108"/>
                </a:lnTo>
                <a:lnTo>
                  <a:pt x="2393" y="1862557"/>
                </a:lnTo>
                <a:lnTo>
                  <a:pt x="600" y="1911317"/>
                </a:lnTo>
                <a:lnTo>
                  <a:pt x="0" y="1960372"/>
                </a:lnTo>
                <a:lnTo>
                  <a:pt x="0" y="3161665"/>
                </a:lnTo>
                <a:lnTo>
                  <a:pt x="48423" y="3161079"/>
                </a:lnTo>
                <a:lnTo>
                  <a:pt x="96559" y="3159332"/>
                </a:lnTo>
                <a:lnTo>
                  <a:pt x="144394" y="3156437"/>
                </a:lnTo>
                <a:lnTo>
                  <a:pt x="191913" y="3152407"/>
                </a:lnTo>
                <a:lnTo>
                  <a:pt x="239105" y="3147255"/>
                </a:lnTo>
                <a:lnTo>
                  <a:pt x="285955" y="3140995"/>
                </a:lnTo>
                <a:lnTo>
                  <a:pt x="332449" y="3133641"/>
                </a:lnTo>
                <a:lnTo>
                  <a:pt x="378575" y="3125206"/>
                </a:lnTo>
                <a:lnTo>
                  <a:pt x="424319" y="3115704"/>
                </a:lnTo>
                <a:lnTo>
                  <a:pt x="469668" y="3105147"/>
                </a:lnTo>
                <a:lnTo>
                  <a:pt x="514607" y="3093549"/>
                </a:lnTo>
                <a:lnTo>
                  <a:pt x="559125" y="3080924"/>
                </a:lnTo>
                <a:lnTo>
                  <a:pt x="603206" y="3067285"/>
                </a:lnTo>
                <a:lnTo>
                  <a:pt x="646838" y="3052646"/>
                </a:lnTo>
                <a:lnTo>
                  <a:pt x="690008" y="3037020"/>
                </a:lnTo>
                <a:lnTo>
                  <a:pt x="732701" y="3020420"/>
                </a:lnTo>
                <a:lnTo>
                  <a:pt x="774905" y="3002860"/>
                </a:lnTo>
                <a:lnTo>
                  <a:pt x="816606" y="2984354"/>
                </a:lnTo>
                <a:lnTo>
                  <a:pt x="857790" y="2964914"/>
                </a:lnTo>
                <a:lnTo>
                  <a:pt x="898445" y="2944555"/>
                </a:lnTo>
                <a:lnTo>
                  <a:pt x="938556" y="2923289"/>
                </a:lnTo>
                <a:lnTo>
                  <a:pt x="978110" y="2901131"/>
                </a:lnTo>
                <a:lnTo>
                  <a:pt x="1017094" y="2878093"/>
                </a:lnTo>
                <a:lnTo>
                  <a:pt x="1055494" y="2854189"/>
                </a:lnTo>
                <a:lnTo>
                  <a:pt x="1093298" y="2829433"/>
                </a:lnTo>
                <a:lnTo>
                  <a:pt x="1130490" y="2803837"/>
                </a:lnTo>
                <a:lnTo>
                  <a:pt x="1167059" y="2777416"/>
                </a:lnTo>
                <a:lnTo>
                  <a:pt x="1202990" y="2750183"/>
                </a:lnTo>
                <a:lnTo>
                  <a:pt x="1238271" y="2722150"/>
                </a:lnTo>
                <a:lnTo>
                  <a:pt x="1272887" y="2693333"/>
                </a:lnTo>
                <a:lnTo>
                  <a:pt x="1306825" y="2663744"/>
                </a:lnTo>
                <a:lnTo>
                  <a:pt x="1340072" y="2633396"/>
                </a:lnTo>
                <a:lnTo>
                  <a:pt x="1372615" y="2602303"/>
                </a:lnTo>
                <a:lnTo>
                  <a:pt x="1404439" y="2570479"/>
                </a:lnTo>
                <a:lnTo>
                  <a:pt x="1435532" y="2537936"/>
                </a:lnTo>
                <a:lnTo>
                  <a:pt x="1465880" y="2504689"/>
                </a:lnTo>
                <a:lnTo>
                  <a:pt x="1495469" y="2470751"/>
                </a:lnTo>
                <a:lnTo>
                  <a:pt x="1524286" y="2436135"/>
                </a:lnTo>
                <a:lnTo>
                  <a:pt x="1552319" y="2400854"/>
                </a:lnTo>
                <a:lnTo>
                  <a:pt x="1579552" y="2364923"/>
                </a:lnTo>
                <a:lnTo>
                  <a:pt x="1605973" y="2328354"/>
                </a:lnTo>
                <a:lnTo>
                  <a:pt x="1631569" y="2291162"/>
                </a:lnTo>
                <a:lnTo>
                  <a:pt x="1656325" y="2253358"/>
                </a:lnTo>
                <a:lnTo>
                  <a:pt x="1680229" y="2214958"/>
                </a:lnTo>
                <a:lnTo>
                  <a:pt x="1703267" y="2175974"/>
                </a:lnTo>
                <a:lnTo>
                  <a:pt x="1725425" y="2136420"/>
                </a:lnTo>
                <a:lnTo>
                  <a:pt x="1746691" y="2096309"/>
                </a:lnTo>
                <a:lnTo>
                  <a:pt x="1767050" y="2055654"/>
                </a:lnTo>
                <a:lnTo>
                  <a:pt x="1786490" y="2014470"/>
                </a:lnTo>
                <a:lnTo>
                  <a:pt x="1804996" y="1972769"/>
                </a:lnTo>
                <a:lnTo>
                  <a:pt x="1822556" y="1930565"/>
                </a:lnTo>
                <a:lnTo>
                  <a:pt x="1839156" y="1887872"/>
                </a:lnTo>
                <a:lnTo>
                  <a:pt x="1854782" y="1844702"/>
                </a:lnTo>
                <a:lnTo>
                  <a:pt x="1869421" y="1801070"/>
                </a:lnTo>
                <a:lnTo>
                  <a:pt x="1883060" y="1756989"/>
                </a:lnTo>
                <a:lnTo>
                  <a:pt x="1895685" y="1712471"/>
                </a:lnTo>
                <a:lnTo>
                  <a:pt x="1907283" y="1667532"/>
                </a:lnTo>
                <a:lnTo>
                  <a:pt x="1917840" y="1622183"/>
                </a:lnTo>
                <a:lnTo>
                  <a:pt x="1927342" y="1576439"/>
                </a:lnTo>
                <a:lnTo>
                  <a:pt x="1935777" y="1530313"/>
                </a:lnTo>
                <a:lnTo>
                  <a:pt x="1943131" y="1483819"/>
                </a:lnTo>
                <a:lnTo>
                  <a:pt x="1949391" y="1436969"/>
                </a:lnTo>
                <a:lnTo>
                  <a:pt x="1954543" y="1389777"/>
                </a:lnTo>
                <a:lnTo>
                  <a:pt x="1958573" y="1342258"/>
                </a:lnTo>
                <a:lnTo>
                  <a:pt x="1961468" y="1294423"/>
                </a:lnTo>
                <a:lnTo>
                  <a:pt x="1963215" y="1246287"/>
                </a:lnTo>
                <a:lnTo>
                  <a:pt x="1963801" y="1197864"/>
                </a:lnTo>
                <a:lnTo>
                  <a:pt x="1963801" y="0"/>
                </a:lnTo>
                <a:close/>
              </a:path>
            </a:pathLst>
          </a:custGeom>
          <a:solidFill>
            <a:srgbClr val="0068FF"/>
          </a:solidFill>
        </p:spPr>
        <p:txBody>
          <a:bodyPr wrap="square" lIns="0" tIns="0" rIns="0" bIns="0" rtlCol="0"/>
          <a:lstStyle/>
          <a:p>
            <a:endParaRPr/>
          </a:p>
        </p:txBody>
      </p:sp>
      <p:sp>
        <p:nvSpPr>
          <p:cNvPr id="21" name="bg object 21"/>
          <p:cNvSpPr/>
          <p:nvPr/>
        </p:nvSpPr>
        <p:spPr>
          <a:xfrm>
            <a:off x="8264397" y="0"/>
            <a:ext cx="1964055" cy="3161665"/>
          </a:xfrm>
          <a:custGeom>
            <a:avLst/>
            <a:gdLst/>
            <a:ahLst/>
            <a:cxnLst/>
            <a:rect l="l" t="t" r="r" b="b"/>
            <a:pathLst>
              <a:path w="1964054" h="3161665">
                <a:moveTo>
                  <a:pt x="67765" y="0"/>
                </a:moveTo>
                <a:lnTo>
                  <a:pt x="0" y="0"/>
                </a:lnTo>
                <a:lnTo>
                  <a:pt x="0" y="1197864"/>
                </a:lnTo>
                <a:lnTo>
                  <a:pt x="585" y="1246287"/>
                </a:lnTo>
                <a:lnTo>
                  <a:pt x="2332" y="1294423"/>
                </a:lnTo>
                <a:lnTo>
                  <a:pt x="5227" y="1342258"/>
                </a:lnTo>
                <a:lnTo>
                  <a:pt x="9257" y="1389777"/>
                </a:lnTo>
                <a:lnTo>
                  <a:pt x="14409" y="1436969"/>
                </a:lnTo>
                <a:lnTo>
                  <a:pt x="20669" y="1483819"/>
                </a:lnTo>
                <a:lnTo>
                  <a:pt x="28023" y="1530313"/>
                </a:lnTo>
                <a:lnTo>
                  <a:pt x="36458" y="1576439"/>
                </a:lnTo>
                <a:lnTo>
                  <a:pt x="45960" y="1622183"/>
                </a:lnTo>
                <a:lnTo>
                  <a:pt x="56517" y="1667532"/>
                </a:lnTo>
                <a:lnTo>
                  <a:pt x="68115" y="1712471"/>
                </a:lnTo>
                <a:lnTo>
                  <a:pt x="80740" y="1756989"/>
                </a:lnTo>
                <a:lnTo>
                  <a:pt x="94379" y="1801070"/>
                </a:lnTo>
                <a:lnTo>
                  <a:pt x="109018" y="1844702"/>
                </a:lnTo>
                <a:lnTo>
                  <a:pt x="124644" y="1887872"/>
                </a:lnTo>
                <a:lnTo>
                  <a:pt x="141244" y="1930565"/>
                </a:lnTo>
                <a:lnTo>
                  <a:pt x="158804" y="1972769"/>
                </a:lnTo>
                <a:lnTo>
                  <a:pt x="177310" y="2014470"/>
                </a:lnTo>
                <a:lnTo>
                  <a:pt x="196750" y="2055654"/>
                </a:lnTo>
                <a:lnTo>
                  <a:pt x="217109" y="2096309"/>
                </a:lnTo>
                <a:lnTo>
                  <a:pt x="238375" y="2136420"/>
                </a:lnTo>
                <a:lnTo>
                  <a:pt x="260533" y="2175974"/>
                </a:lnTo>
                <a:lnTo>
                  <a:pt x="283571" y="2214958"/>
                </a:lnTo>
                <a:lnTo>
                  <a:pt x="307475" y="2253358"/>
                </a:lnTo>
                <a:lnTo>
                  <a:pt x="332231" y="2291162"/>
                </a:lnTo>
                <a:lnTo>
                  <a:pt x="357827" y="2328354"/>
                </a:lnTo>
                <a:lnTo>
                  <a:pt x="384248" y="2364923"/>
                </a:lnTo>
                <a:lnTo>
                  <a:pt x="411481" y="2400854"/>
                </a:lnTo>
                <a:lnTo>
                  <a:pt x="439514" y="2436135"/>
                </a:lnTo>
                <a:lnTo>
                  <a:pt x="468331" y="2470751"/>
                </a:lnTo>
                <a:lnTo>
                  <a:pt x="497920" y="2504689"/>
                </a:lnTo>
                <a:lnTo>
                  <a:pt x="528268" y="2537936"/>
                </a:lnTo>
                <a:lnTo>
                  <a:pt x="559361" y="2570479"/>
                </a:lnTo>
                <a:lnTo>
                  <a:pt x="591185" y="2602303"/>
                </a:lnTo>
                <a:lnTo>
                  <a:pt x="623728" y="2633396"/>
                </a:lnTo>
                <a:lnTo>
                  <a:pt x="656975" y="2663744"/>
                </a:lnTo>
                <a:lnTo>
                  <a:pt x="690913" y="2693333"/>
                </a:lnTo>
                <a:lnTo>
                  <a:pt x="725529" y="2722150"/>
                </a:lnTo>
                <a:lnTo>
                  <a:pt x="760810" y="2750183"/>
                </a:lnTo>
                <a:lnTo>
                  <a:pt x="796741" y="2777416"/>
                </a:lnTo>
                <a:lnTo>
                  <a:pt x="833310" y="2803837"/>
                </a:lnTo>
                <a:lnTo>
                  <a:pt x="870502" y="2829433"/>
                </a:lnTo>
                <a:lnTo>
                  <a:pt x="908306" y="2854189"/>
                </a:lnTo>
                <a:lnTo>
                  <a:pt x="946706" y="2878093"/>
                </a:lnTo>
                <a:lnTo>
                  <a:pt x="985690" y="2901131"/>
                </a:lnTo>
                <a:lnTo>
                  <a:pt x="1025244" y="2923289"/>
                </a:lnTo>
                <a:lnTo>
                  <a:pt x="1065355" y="2944555"/>
                </a:lnTo>
                <a:lnTo>
                  <a:pt x="1106010" y="2964914"/>
                </a:lnTo>
                <a:lnTo>
                  <a:pt x="1147194" y="2984354"/>
                </a:lnTo>
                <a:lnTo>
                  <a:pt x="1188895" y="3002860"/>
                </a:lnTo>
                <a:lnTo>
                  <a:pt x="1231099" y="3020420"/>
                </a:lnTo>
                <a:lnTo>
                  <a:pt x="1273792" y="3037020"/>
                </a:lnTo>
                <a:lnTo>
                  <a:pt x="1316962" y="3052646"/>
                </a:lnTo>
                <a:lnTo>
                  <a:pt x="1360594" y="3067285"/>
                </a:lnTo>
                <a:lnTo>
                  <a:pt x="1404675" y="3080924"/>
                </a:lnTo>
                <a:lnTo>
                  <a:pt x="1449193" y="3093549"/>
                </a:lnTo>
                <a:lnTo>
                  <a:pt x="1494132" y="3105147"/>
                </a:lnTo>
                <a:lnTo>
                  <a:pt x="1539481" y="3115704"/>
                </a:lnTo>
                <a:lnTo>
                  <a:pt x="1585225" y="3125206"/>
                </a:lnTo>
                <a:lnTo>
                  <a:pt x="1631351" y="3133641"/>
                </a:lnTo>
                <a:lnTo>
                  <a:pt x="1677845" y="3140995"/>
                </a:lnTo>
                <a:lnTo>
                  <a:pt x="1724695" y="3147255"/>
                </a:lnTo>
                <a:lnTo>
                  <a:pt x="1771887" y="3152407"/>
                </a:lnTo>
                <a:lnTo>
                  <a:pt x="1819406" y="3156437"/>
                </a:lnTo>
                <a:lnTo>
                  <a:pt x="1867241" y="3159332"/>
                </a:lnTo>
                <a:lnTo>
                  <a:pt x="1915377" y="3161079"/>
                </a:lnTo>
                <a:lnTo>
                  <a:pt x="1963801" y="3161665"/>
                </a:lnTo>
                <a:lnTo>
                  <a:pt x="1963801" y="1960372"/>
                </a:lnTo>
                <a:lnTo>
                  <a:pt x="1963200" y="1911317"/>
                </a:lnTo>
                <a:lnTo>
                  <a:pt x="1961407" y="1862557"/>
                </a:lnTo>
                <a:lnTo>
                  <a:pt x="1958435" y="1814108"/>
                </a:lnTo>
                <a:lnTo>
                  <a:pt x="1954300" y="1765981"/>
                </a:lnTo>
                <a:lnTo>
                  <a:pt x="1949014" y="1718193"/>
                </a:lnTo>
                <a:lnTo>
                  <a:pt x="1942592" y="1670756"/>
                </a:lnTo>
                <a:lnTo>
                  <a:pt x="1935047" y="1623685"/>
                </a:lnTo>
                <a:lnTo>
                  <a:pt x="1926394" y="1576993"/>
                </a:lnTo>
                <a:lnTo>
                  <a:pt x="1916647" y="1530695"/>
                </a:lnTo>
                <a:lnTo>
                  <a:pt x="1905819" y="1484804"/>
                </a:lnTo>
                <a:lnTo>
                  <a:pt x="1893925" y="1439335"/>
                </a:lnTo>
                <a:lnTo>
                  <a:pt x="1880978" y="1394301"/>
                </a:lnTo>
                <a:lnTo>
                  <a:pt x="1866993" y="1349716"/>
                </a:lnTo>
                <a:lnTo>
                  <a:pt x="1851984" y="1305595"/>
                </a:lnTo>
                <a:lnTo>
                  <a:pt x="1835964" y="1261952"/>
                </a:lnTo>
                <a:lnTo>
                  <a:pt x="1818947" y="1218799"/>
                </a:lnTo>
                <a:lnTo>
                  <a:pt x="1800948" y="1176152"/>
                </a:lnTo>
                <a:lnTo>
                  <a:pt x="1781981" y="1134025"/>
                </a:lnTo>
                <a:lnTo>
                  <a:pt x="1762058" y="1092431"/>
                </a:lnTo>
                <a:lnTo>
                  <a:pt x="1741196" y="1051384"/>
                </a:lnTo>
                <a:lnTo>
                  <a:pt x="1719406" y="1010898"/>
                </a:lnTo>
                <a:lnTo>
                  <a:pt x="1696704" y="970987"/>
                </a:lnTo>
                <a:lnTo>
                  <a:pt x="1673104" y="931666"/>
                </a:lnTo>
                <a:lnTo>
                  <a:pt x="1648618" y="892948"/>
                </a:lnTo>
                <a:lnTo>
                  <a:pt x="1623262" y="854847"/>
                </a:lnTo>
                <a:lnTo>
                  <a:pt x="1597050" y="817377"/>
                </a:lnTo>
                <a:lnTo>
                  <a:pt x="1569994" y="780552"/>
                </a:lnTo>
                <a:lnTo>
                  <a:pt x="1542110" y="744387"/>
                </a:lnTo>
                <a:lnTo>
                  <a:pt x="1513412" y="708894"/>
                </a:lnTo>
                <a:lnTo>
                  <a:pt x="1483912" y="674089"/>
                </a:lnTo>
                <a:lnTo>
                  <a:pt x="1453626" y="639984"/>
                </a:lnTo>
                <a:lnTo>
                  <a:pt x="1422566" y="606595"/>
                </a:lnTo>
                <a:lnTo>
                  <a:pt x="1390748" y="573934"/>
                </a:lnTo>
                <a:lnTo>
                  <a:pt x="1358186" y="542017"/>
                </a:lnTo>
                <a:lnTo>
                  <a:pt x="1324892" y="510857"/>
                </a:lnTo>
                <a:lnTo>
                  <a:pt x="1290881" y="480467"/>
                </a:lnTo>
                <a:lnTo>
                  <a:pt x="1256168" y="450862"/>
                </a:lnTo>
                <a:lnTo>
                  <a:pt x="1220765" y="422057"/>
                </a:lnTo>
                <a:lnTo>
                  <a:pt x="1184688" y="394064"/>
                </a:lnTo>
                <a:lnTo>
                  <a:pt x="1147950" y="366898"/>
                </a:lnTo>
                <a:lnTo>
                  <a:pt x="1110565" y="340573"/>
                </a:lnTo>
                <a:lnTo>
                  <a:pt x="1072546" y="315102"/>
                </a:lnTo>
                <a:lnTo>
                  <a:pt x="1033909" y="290501"/>
                </a:lnTo>
                <a:lnTo>
                  <a:pt x="994667" y="266782"/>
                </a:lnTo>
                <a:lnTo>
                  <a:pt x="954834" y="243960"/>
                </a:lnTo>
                <a:lnTo>
                  <a:pt x="914423" y="222048"/>
                </a:lnTo>
                <a:lnTo>
                  <a:pt x="873450" y="201062"/>
                </a:lnTo>
                <a:lnTo>
                  <a:pt x="831927" y="181014"/>
                </a:lnTo>
                <a:lnTo>
                  <a:pt x="789870" y="161918"/>
                </a:lnTo>
                <a:lnTo>
                  <a:pt x="747291" y="143790"/>
                </a:lnTo>
                <a:lnTo>
                  <a:pt x="704205" y="126642"/>
                </a:lnTo>
                <a:lnTo>
                  <a:pt x="660626" y="110488"/>
                </a:lnTo>
                <a:lnTo>
                  <a:pt x="616568" y="95343"/>
                </a:lnTo>
                <a:lnTo>
                  <a:pt x="572044" y="81221"/>
                </a:lnTo>
                <a:lnTo>
                  <a:pt x="527069" y="68135"/>
                </a:lnTo>
                <a:lnTo>
                  <a:pt x="481657" y="56099"/>
                </a:lnTo>
                <a:lnTo>
                  <a:pt x="435822" y="45129"/>
                </a:lnTo>
                <a:lnTo>
                  <a:pt x="389578" y="35236"/>
                </a:lnTo>
                <a:lnTo>
                  <a:pt x="342938" y="26436"/>
                </a:lnTo>
                <a:lnTo>
                  <a:pt x="295917" y="18743"/>
                </a:lnTo>
                <a:lnTo>
                  <a:pt x="248528" y="12169"/>
                </a:lnTo>
                <a:lnTo>
                  <a:pt x="200786" y="6730"/>
                </a:lnTo>
                <a:lnTo>
                  <a:pt x="67765" y="0"/>
                </a:lnTo>
                <a:close/>
              </a:path>
            </a:pathLst>
          </a:custGeom>
          <a:solidFill>
            <a:srgbClr val="44536A"/>
          </a:solidFill>
        </p:spPr>
        <p:txBody>
          <a:bodyPr wrap="square" lIns="0" tIns="0" rIns="0" bIns="0" rtlCol="0"/>
          <a:lstStyle/>
          <a:p>
            <a:endParaRPr/>
          </a:p>
        </p:txBody>
      </p:sp>
      <p:sp>
        <p:nvSpPr>
          <p:cNvPr id="22" name="bg object 22"/>
          <p:cNvSpPr/>
          <p:nvPr/>
        </p:nvSpPr>
        <p:spPr>
          <a:xfrm>
            <a:off x="0" y="0"/>
            <a:ext cx="1167765" cy="1167765"/>
          </a:xfrm>
          <a:custGeom>
            <a:avLst/>
            <a:gdLst/>
            <a:ahLst/>
            <a:cxnLst/>
            <a:rect l="l" t="t" r="r" b="b"/>
            <a:pathLst>
              <a:path w="1167765" h="1167765">
                <a:moveTo>
                  <a:pt x="1167498" y="0"/>
                </a:moveTo>
                <a:lnTo>
                  <a:pt x="0" y="0"/>
                </a:lnTo>
                <a:lnTo>
                  <a:pt x="0" y="1167511"/>
                </a:lnTo>
                <a:lnTo>
                  <a:pt x="48124" y="1166537"/>
                </a:lnTo>
                <a:lnTo>
                  <a:pt x="95753" y="1163640"/>
                </a:lnTo>
                <a:lnTo>
                  <a:pt x="142848" y="1158858"/>
                </a:lnTo>
                <a:lnTo>
                  <a:pt x="189374" y="1152229"/>
                </a:lnTo>
                <a:lnTo>
                  <a:pt x="235291" y="1143790"/>
                </a:lnTo>
                <a:lnTo>
                  <a:pt x="280563" y="1133578"/>
                </a:lnTo>
                <a:lnTo>
                  <a:pt x="325151" y="1121632"/>
                </a:lnTo>
                <a:lnTo>
                  <a:pt x="369019" y="1107988"/>
                </a:lnTo>
                <a:lnTo>
                  <a:pt x="412129" y="1092685"/>
                </a:lnTo>
                <a:lnTo>
                  <a:pt x="454443" y="1075759"/>
                </a:lnTo>
                <a:lnTo>
                  <a:pt x="495923" y="1057249"/>
                </a:lnTo>
                <a:lnTo>
                  <a:pt x="536532" y="1037191"/>
                </a:lnTo>
                <a:lnTo>
                  <a:pt x="576233" y="1015625"/>
                </a:lnTo>
                <a:lnTo>
                  <a:pt x="614988" y="992586"/>
                </a:lnTo>
                <a:lnTo>
                  <a:pt x="652759" y="968113"/>
                </a:lnTo>
                <a:lnTo>
                  <a:pt x="689509" y="942243"/>
                </a:lnTo>
                <a:lnTo>
                  <a:pt x="725200" y="915014"/>
                </a:lnTo>
                <a:lnTo>
                  <a:pt x="759795" y="886463"/>
                </a:lnTo>
                <a:lnTo>
                  <a:pt x="793256" y="856628"/>
                </a:lnTo>
                <a:lnTo>
                  <a:pt x="825546" y="825547"/>
                </a:lnTo>
                <a:lnTo>
                  <a:pt x="856626" y="793257"/>
                </a:lnTo>
                <a:lnTo>
                  <a:pt x="886460" y="759795"/>
                </a:lnTo>
                <a:lnTo>
                  <a:pt x="915010" y="725200"/>
                </a:lnTo>
                <a:lnTo>
                  <a:pt x="942238" y="689508"/>
                </a:lnTo>
                <a:lnTo>
                  <a:pt x="968107" y="652757"/>
                </a:lnTo>
                <a:lnTo>
                  <a:pt x="992580" y="614986"/>
                </a:lnTo>
                <a:lnTo>
                  <a:pt x="1015618" y="576231"/>
                </a:lnTo>
                <a:lnTo>
                  <a:pt x="1037184" y="536529"/>
                </a:lnTo>
                <a:lnTo>
                  <a:pt x="1057240" y="495920"/>
                </a:lnTo>
                <a:lnTo>
                  <a:pt x="1075750" y="454439"/>
                </a:lnTo>
                <a:lnTo>
                  <a:pt x="1092675" y="412125"/>
                </a:lnTo>
                <a:lnTo>
                  <a:pt x="1107978" y="369016"/>
                </a:lnTo>
                <a:lnTo>
                  <a:pt x="1121621" y="325148"/>
                </a:lnTo>
                <a:lnTo>
                  <a:pt x="1133567" y="280560"/>
                </a:lnTo>
                <a:lnTo>
                  <a:pt x="1143778" y="235288"/>
                </a:lnTo>
                <a:lnTo>
                  <a:pt x="1152217" y="189371"/>
                </a:lnTo>
                <a:lnTo>
                  <a:pt x="1158846" y="142846"/>
                </a:lnTo>
                <a:lnTo>
                  <a:pt x="1163628" y="95751"/>
                </a:lnTo>
                <a:lnTo>
                  <a:pt x="1166524" y="48123"/>
                </a:lnTo>
                <a:lnTo>
                  <a:pt x="1167498" y="0"/>
                </a:lnTo>
                <a:close/>
              </a:path>
            </a:pathLst>
          </a:custGeom>
          <a:solidFill>
            <a:srgbClr val="627083"/>
          </a:solidFill>
        </p:spPr>
        <p:txBody>
          <a:bodyPr wrap="square" lIns="0" tIns="0" rIns="0" bIns="0" rtlCol="0"/>
          <a:lstStyle/>
          <a:p>
            <a:endParaRPr/>
          </a:p>
        </p:txBody>
      </p:sp>
      <p:sp>
        <p:nvSpPr>
          <p:cNvPr id="23" name="bg object 23"/>
          <p:cNvSpPr/>
          <p:nvPr/>
        </p:nvSpPr>
        <p:spPr>
          <a:xfrm>
            <a:off x="11024489" y="4580763"/>
            <a:ext cx="1167765" cy="2277745"/>
          </a:xfrm>
          <a:custGeom>
            <a:avLst/>
            <a:gdLst/>
            <a:ahLst/>
            <a:cxnLst/>
            <a:rect l="l" t="t" r="r" b="b"/>
            <a:pathLst>
              <a:path w="1167765" h="2277745">
                <a:moveTo>
                  <a:pt x="1167510" y="0"/>
                </a:moveTo>
                <a:lnTo>
                  <a:pt x="1048130" y="6095"/>
                </a:lnTo>
                <a:lnTo>
                  <a:pt x="1000692" y="11949"/>
                </a:lnTo>
                <a:lnTo>
                  <a:pt x="953859" y="19703"/>
                </a:lnTo>
                <a:lnTo>
                  <a:pt x="907670" y="29315"/>
                </a:lnTo>
                <a:lnTo>
                  <a:pt x="862165" y="40748"/>
                </a:lnTo>
                <a:lnTo>
                  <a:pt x="817382" y="53961"/>
                </a:lnTo>
                <a:lnTo>
                  <a:pt x="773361" y="68915"/>
                </a:lnTo>
                <a:lnTo>
                  <a:pt x="730140" y="85571"/>
                </a:lnTo>
                <a:lnTo>
                  <a:pt x="687760" y="103889"/>
                </a:lnTo>
                <a:lnTo>
                  <a:pt x="646259" y="123829"/>
                </a:lnTo>
                <a:lnTo>
                  <a:pt x="605676" y="145351"/>
                </a:lnTo>
                <a:lnTo>
                  <a:pt x="566050" y="168417"/>
                </a:lnTo>
                <a:lnTo>
                  <a:pt x="527421" y="192987"/>
                </a:lnTo>
                <a:lnTo>
                  <a:pt x="489827" y="219021"/>
                </a:lnTo>
                <a:lnTo>
                  <a:pt x="453309" y="246480"/>
                </a:lnTo>
                <a:lnTo>
                  <a:pt x="417904" y="275323"/>
                </a:lnTo>
                <a:lnTo>
                  <a:pt x="383652" y="305512"/>
                </a:lnTo>
                <a:lnTo>
                  <a:pt x="350592" y="337008"/>
                </a:lnTo>
                <a:lnTo>
                  <a:pt x="318763" y="369769"/>
                </a:lnTo>
                <a:lnTo>
                  <a:pt x="288205" y="403758"/>
                </a:lnTo>
                <a:lnTo>
                  <a:pt x="258957" y="438934"/>
                </a:lnTo>
                <a:lnTo>
                  <a:pt x="231057" y="475258"/>
                </a:lnTo>
                <a:lnTo>
                  <a:pt x="204544" y="512691"/>
                </a:lnTo>
                <a:lnTo>
                  <a:pt x="179459" y="551192"/>
                </a:lnTo>
                <a:lnTo>
                  <a:pt x="155840" y="590722"/>
                </a:lnTo>
                <a:lnTo>
                  <a:pt x="133725" y="631242"/>
                </a:lnTo>
                <a:lnTo>
                  <a:pt x="113156" y="672712"/>
                </a:lnTo>
                <a:lnTo>
                  <a:pt x="94169" y="715093"/>
                </a:lnTo>
                <a:lnTo>
                  <a:pt x="76805" y="758345"/>
                </a:lnTo>
                <a:lnTo>
                  <a:pt x="61103" y="802428"/>
                </a:lnTo>
                <a:lnTo>
                  <a:pt x="47101" y="847304"/>
                </a:lnTo>
                <a:lnTo>
                  <a:pt x="34840" y="892932"/>
                </a:lnTo>
                <a:lnTo>
                  <a:pt x="24357" y="939273"/>
                </a:lnTo>
                <a:lnTo>
                  <a:pt x="15693" y="986287"/>
                </a:lnTo>
                <a:lnTo>
                  <a:pt x="8886" y="1033935"/>
                </a:lnTo>
                <a:lnTo>
                  <a:pt x="3975" y="1082177"/>
                </a:lnTo>
                <a:lnTo>
                  <a:pt x="1000" y="1130974"/>
                </a:lnTo>
                <a:lnTo>
                  <a:pt x="0" y="1180287"/>
                </a:lnTo>
                <a:lnTo>
                  <a:pt x="0" y="2277236"/>
                </a:lnTo>
                <a:lnTo>
                  <a:pt x="1167510" y="2277236"/>
                </a:lnTo>
                <a:lnTo>
                  <a:pt x="1167510" y="0"/>
                </a:lnTo>
                <a:close/>
              </a:path>
            </a:pathLst>
          </a:custGeom>
          <a:solidFill>
            <a:srgbClr val="0068FF"/>
          </a:solidFill>
        </p:spPr>
        <p:txBody>
          <a:bodyPr wrap="square" lIns="0" tIns="0" rIns="0" bIns="0" rtlCol="0"/>
          <a:lstStyle/>
          <a:p>
            <a:endParaRPr/>
          </a:p>
        </p:txBody>
      </p:sp>
      <p:sp>
        <p:nvSpPr>
          <p:cNvPr id="2" name="Holder 2"/>
          <p:cNvSpPr>
            <a:spLocks noGrp="1"/>
          </p:cNvSpPr>
          <p:nvPr>
            <p:ph type="ctrTitle"/>
          </p:nvPr>
        </p:nvSpPr>
        <p:spPr>
          <a:xfrm>
            <a:off x="401827" y="2323591"/>
            <a:ext cx="7752715" cy="1671954"/>
          </a:xfrm>
          <a:prstGeom prst="rect">
            <a:avLst/>
          </a:prstGeom>
        </p:spPr>
        <p:txBody>
          <a:bodyPr wrap="square" lIns="0" tIns="0" rIns="0" bIns="0">
            <a:spAutoFit/>
          </a:bodyPr>
          <a:lstStyle>
            <a:lvl1pPr>
              <a:defRPr sz="42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580881" y="0"/>
            <a:ext cx="3611245" cy="3611245"/>
          </a:xfrm>
          <a:custGeom>
            <a:avLst/>
            <a:gdLst/>
            <a:ahLst/>
            <a:cxnLst/>
            <a:rect l="l" t="t" r="r" b="b"/>
            <a:pathLst>
              <a:path w="3611245" h="3611245">
                <a:moveTo>
                  <a:pt x="3611118" y="0"/>
                </a:moveTo>
                <a:lnTo>
                  <a:pt x="0" y="0"/>
                </a:lnTo>
                <a:lnTo>
                  <a:pt x="48177" y="314"/>
                </a:lnTo>
                <a:lnTo>
                  <a:pt x="96203" y="1256"/>
                </a:lnTo>
                <a:lnTo>
                  <a:pt x="144074" y="2821"/>
                </a:lnTo>
                <a:lnTo>
                  <a:pt x="191786" y="5005"/>
                </a:lnTo>
                <a:lnTo>
                  <a:pt x="239335" y="7804"/>
                </a:lnTo>
                <a:lnTo>
                  <a:pt x="286717" y="11215"/>
                </a:lnTo>
                <a:lnTo>
                  <a:pt x="333928" y="15233"/>
                </a:lnTo>
                <a:lnTo>
                  <a:pt x="380965" y="19855"/>
                </a:lnTo>
                <a:lnTo>
                  <a:pt x="427823" y="25076"/>
                </a:lnTo>
                <a:lnTo>
                  <a:pt x="474498" y="30893"/>
                </a:lnTo>
                <a:lnTo>
                  <a:pt x="520988" y="37302"/>
                </a:lnTo>
                <a:lnTo>
                  <a:pt x="567287" y="44299"/>
                </a:lnTo>
                <a:lnTo>
                  <a:pt x="613391" y="51880"/>
                </a:lnTo>
                <a:lnTo>
                  <a:pt x="659298" y="60042"/>
                </a:lnTo>
                <a:lnTo>
                  <a:pt x="705003" y="68779"/>
                </a:lnTo>
                <a:lnTo>
                  <a:pt x="750501" y="78089"/>
                </a:lnTo>
                <a:lnTo>
                  <a:pt x="795790" y="87968"/>
                </a:lnTo>
                <a:lnTo>
                  <a:pt x="840866" y="98411"/>
                </a:lnTo>
                <a:lnTo>
                  <a:pt x="885724" y="109414"/>
                </a:lnTo>
                <a:lnTo>
                  <a:pt x="930360" y="120975"/>
                </a:lnTo>
                <a:lnTo>
                  <a:pt x="974771" y="133088"/>
                </a:lnTo>
                <a:lnTo>
                  <a:pt x="1018953" y="145751"/>
                </a:lnTo>
                <a:lnTo>
                  <a:pt x="1062901" y="158958"/>
                </a:lnTo>
                <a:lnTo>
                  <a:pt x="1106613" y="172707"/>
                </a:lnTo>
                <a:lnTo>
                  <a:pt x="1150083" y="186993"/>
                </a:lnTo>
                <a:lnTo>
                  <a:pt x="1193309" y="201812"/>
                </a:lnTo>
                <a:lnTo>
                  <a:pt x="1236286" y="217161"/>
                </a:lnTo>
                <a:lnTo>
                  <a:pt x="1279010" y="233035"/>
                </a:lnTo>
                <a:lnTo>
                  <a:pt x="1321478" y="249431"/>
                </a:lnTo>
                <a:lnTo>
                  <a:pt x="1363685" y="266345"/>
                </a:lnTo>
                <a:lnTo>
                  <a:pt x="1405628" y="283773"/>
                </a:lnTo>
                <a:lnTo>
                  <a:pt x="1447302" y="301711"/>
                </a:lnTo>
                <a:lnTo>
                  <a:pt x="1488705" y="320155"/>
                </a:lnTo>
                <a:lnTo>
                  <a:pt x="1529831" y="339101"/>
                </a:lnTo>
                <a:lnTo>
                  <a:pt x="1570677" y="358545"/>
                </a:lnTo>
                <a:lnTo>
                  <a:pt x="1611240" y="378484"/>
                </a:lnTo>
                <a:lnTo>
                  <a:pt x="1651515" y="398913"/>
                </a:lnTo>
                <a:lnTo>
                  <a:pt x="1691498" y="419829"/>
                </a:lnTo>
                <a:lnTo>
                  <a:pt x="1731186" y="441228"/>
                </a:lnTo>
                <a:lnTo>
                  <a:pt x="1770574" y="463106"/>
                </a:lnTo>
                <a:lnTo>
                  <a:pt x="1809659" y="485458"/>
                </a:lnTo>
                <a:lnTo>
                  <a:pt x="1848436" y="508281"/>
                </a:lnTo>
                <a:lnTo>
                  <a:pt x="1886903" y="531572"/>
                </a:lnTo>
                <a:lnTo>
                  <a:pt x="1925054" y="555325"/>
                </a:lnTo>
                <a:lnTo>
                  <a:pt x="1962887" y="579538"/>
                </a:lnTo>
                <a:lnTo>
                  <a:pt x="2000396" y="604207"/>
                </a:lnTo>
                <a:lnTo>
                  <a:pt x="2037579" y="629327"/>
                </a:lnTo>
                <a:lnTo>
                  <a:pt x="2074431" y="654894"/>
                </a:lnTo>
                <a:lnTo>
                  <a:pt x="2110949" y="680905"/>
                </a:lnTo>
                <a:lnTo>
                  <a:pt x="2147128" y="707356"/>
                </a:lnTo>
                <a:lnTo>
                  <a:pt x="2182965" y="734243"/>
                </a:lnTo>
                <a:lnTo>
                  <a:pt x="2218456" y="761562"/>
                </a:lnTo>
                <a:lnTo>
                  <a:pt x="2253596" y="789310"/>
                </a:lnTo>
                <a:lnTo>
                  <a:pt x="2288383" y="817481"/>
                </a:lnTo>
                <a:lnTo>
                  <a:pt x="2322811" y="846073"/>
                </a:lnTo>
                <a:lnTo>
                  <a:pt x="2356878" y="875081"/>
                </a:lnTo>
                <a:lnTo>
                  <a:pt x="2390579" y="904501"/>
                </a:lnTo>
                <a:lnTo>
                  <a:pt x="2423910" y="934330"/>
                </a:lnTo>
                <a:lnTo>
                  <a:pt x="2456868" y="964564"/>
                </a:lnTo>
                <a:lnTo>
                  <a:pt x="2489449" y="995199"/>
                </a:lnTo>
                <a:lnTo>
                  <a:pt x="2521648" y="1026231"/>
                </a:lnTo>
                <a:lnTo>
                  <a:pt x="2553462" y="1057655"/>
                </a:lnTo>
                <a:lnTo>
                  <a:pt x="2584886" y="1089469"/>
                </a:lnTo>
                <a:lnTo>
                  <a:pt x="2615918" y="1121668"/>
                </a:lnTo>
                <a:lnTo>
                  <a:pt x="2646553" y="1154249"/>
                </a:lnTo>
                <a:lnTo>
                  <a:pt x="2676787" y="1187207"/>
                </a:lnTo>
                <a:lnTo>
                  <a:pt x="2706616" y="1220538"/>
                </a:lnTo>
                <a:lnTo>
                  <a:pt x="2736036" y="1254239"/>
                </a:lnTo>
                <a:lnTo>
                  <a:pt x="2765044" y="1288306"/>
                </a:lnTo>
                <a:lnTo>
                  <a:pt x="2793636" y="1322734"/>
                </a:lnTo>
                <a:lnTo>
                  <a:pt x="2821807" y="1357521"/>
                </a:lnTo>
                <a:lnTo>
                  <a:pt x="2849555" y="1392661"/>
                </a:lnTo>
                <a:lnTo>
                  <a:pt x="2876874" y="1428152"/>
                </a:lnTo>
                <a:lnTo>
                  <a:pt x="2903761" y="1463989"/>
                </a:lnTo>
                <a:lnTo>
                  <a:pt x="2930212" y="1500168"/>
                </a:lnTo>
                <a:lnTo>
                  <a:pt x="2956223" y="1536686"/>
                </a:lnTo>
                <a:lnTo>
                  <a:pt x="2981790" y="1573538"/>
                </a:lnTo>
                <a:lnTo>
                  <a:pt x="3006910" y="1610721"/>
                </a:lnTo>
                <a:lnTo>
                  <a:pt x="3031579" y="1648230"/>
                </a:lnTo>
                <a:lnTo>
                  <a:pt x="3055792" y="1686063"/>
                </a:lnTo>
                <a:lnTo>
                  <a:pt x="3079545" y="1724214"/>
                </a:lnTo>
                <a:lnTo>
                  <a:pt x="3102836" y="1762681"/>
                </a:lnTo>
                <a:lnTo>
                  <a:pt x="3125659" y="1801458"/>
                </a:lnTo>
                <a:lnTo>
                  <a:pt x="3148011" y="1840543"/>
                </a:lnTo>
                <a:lnTo>
                  <a:pt x="3169889" y="1879931"/>
                </a:lnTo>
                <a:lnTo>
                  <a:pt x="3191288" y="1919619"/>
                </a:lnTo>
                <a:lnTo>
                  <a:pt x="3212204" y="1959602"/>
                </a:lnTo>
                <a:lnTo>
                  <a:pt x="3232633" y="1999877"/>
                </a:lnTo>
                <a:lnTo>
                  <a:pt x="3252572" y="2040440"/>
                </a:lnTo>
                <a:lnTo>
                  <a:pt x="3272016" y="2081286"/>
                </a:lnTo>
                <a:lnTo>
                  <a:pt x="3290962" y="2122412"/>
                </a:lnTo>
                <a:lnTo>
                  <a:pt x="3309406" y="2163815"/>
                </a:lnTo>
                <a:lnTo>
                  <a:pt x="3327344" y="2205489"/>
                </a:lnTo>
                <a:lnTo>
                  <a:pt x="3344772" y="2247432"/>
                </a:lnTo>
                <a:lnTo>
                  <a:pt x="3361686" y="2289639"/>
                </a:lnTo>
                <a:lnTo>
                  <a:pt x="3378082" y="2332107"/>
                </a:lnTo>
                <a:lnTo>
                  <a:pt x="3393956" y="2374831"/>
                </a:lnTo>
                <a:lnTo>
                  <a:pt x="3409305" y="2417808"/>
                </a:lnTo>
                <a:lnTo>
                  <a:pt x="3424124" y="2461034"/>
                </a:lnTo>
                <a:lnTo>
                  <a:pt x="3438410" y="2504504"/>
                </a:lnTo>
                <a:lnTo>
                  <a:pt x="3452159" y="2548216"/>
                </a:lnTo>
                <a:lnTo>
                  <a:pt x="3465366" y="2592164"/>
                </a:lnTo>
                <a:lnTo>
                  <a:pt x="3478029" y="2636346"/>
                </a:lnTo>
                <a:lnTo>
                  <a:pt x="3490142" y="2680757"/>
                </a:lnTo>
                <a:lnTo>
                  <a:pt x="3501703" y="2725393"/>
                </a:lnTo>
                <a:lnTo>
                  <a:pt x="3512706" y="2770251"/>
                </a:lnTo>
                <a:lnTo>
                  <a:pt x="3523149" y="2815327"/>
                </a:lnTo>
                <a:lnTo>
                  <a:pt x="3533028" y="2860616"/>
                </a:lnTo>
                <a:lnTo>
                  <a:pt x="3542338" y="2906114"/>
                </a:lnTo>
                <a:lnTo>
                  <a:pt x="3551075" y="2951819"/>
                </a:lnTo>
                <a:lnTo>
                  <a:pt x="3559237" y="2997726"/>
                </a:lnTo>
                <a:lnTo>
                  <a:pt x="3566818" y="3043830"/>
                </a:lnTo>
                <a:lnTo>
                  <a:pt x="3573815" y="3090129"/>
                </a:lnTo>
                <a:lnTo>
                  <a:pt x="3580224" y="3136619"/>
                </a:lnTo>
                <a:lnTo>
                  <a:pt x="3586041" y="3183294"/>
                </a:lnTo>
                <a:lnTo>
                  <a:pt x="3591262" y="3230152"/>
                </a:lnTo>
                <a:lnTo>
                  <a:pt x="3595884" y="3277189"/>
                </a:lnTo>
                <a:lnTo>
                  <a:pt x="3599902" y="3324400"/>
                </a:lnTo>
                <a:lnTo>
                  <a:pt x="3603313" y="3371782"/>
                </a:lnTo>
                <a:lnTo>
                  <a:pt x="3606112" y="3419331"/>
                </a:lnTo>
                <a:lnTo>
                  <a:pt x="3608296" y="3467043"/>
                </a:lnTo>
                <a:lnTo>
                  <a:pt x="3609861" y="3514914"/>
                </a:lnTo>
                <a:lnTo>
                  <a:pt x="3610803" y="3562940"/>
                </a:lnTo>
                <a:lnTo>
                  <a:pt x="3611118" y="3611118"/>
                </a:lnTo>
                <a:lnTo>
                  <a:pt x="3611118" y="0"/>
                </a:lnTo>
                <a:close/>
              </a:path>
            </a:pathLst>
          </a:custGeom>
          <a:solidFill>
            <a:srgbClr val="0068FF"/>
          </a:solidFill>
        </p:spPr>
        <p:txBody>
          <a:bodyPr wrap="square" lIns="0" tIns="0" rIns="0" bIns="0" rtlCol="0"/>
          <a:lstStyle/>
          <a:p>
            <a:endParaRPr/>
          </a:p>
        </p:txBody>
      </p:sp>
      <p:sp>
        <p:nvSpPr>
          <p:cNvPr id="17" name="bg object 17"/>
          <p:cNvSpPr/>
          <p:nvPr/>
        </p:nvSpPr>
        <p:spPr>
          <a:xfrm>
            <a:off x="-2362" y="3246881"/>
            <a:ext cx="4162425" cy="3611245"/>
          </a:xfrm>
          <a:custGeom>
            <a:avLst/>
            <a:gdLst/>
            <a:ahLst/>
            <a:cxnLst/>
            <a:rect l="l" t="t" r="r" b="b"/>
            <a:pathLst>
              <a:path w="4162425" h="3611245">
                <a:moveTo>
                  <a:pt x="4162120" y="2344026"/>
                </a:moveTo>
                <a:lnTo>
                  <a:pt x="4081729" y="2348077"/>
                </a:lnTo>
                <a:lnTo>
                  <a:pt x="4034586" y="2354313"/>
                </a:lnTo>
                <a:lnTo>
                  <a:pt x="3988384" y="2363292"/>
                </a:lnTo>
                <a:lnTo>
                  <a:pt x="3943172" y="2374912"/>
                </a:lnTo>
                <a:lnTo>
                  <a:pt x="3899065" y="2389124"/>
                </a:lnTo>
                <a:lnTo>
                  <a:pt x="3856126" y="2405811"/>
                </a:lnTo>
                <a:lnTo>
                  <a:pt x="3814445" y="2424900"/>
                </a:lnTo>
                <a:lnTo>
                  <a:pt x="3774122" y="2446299"/>
                </a:lnTo>
                <a:lnTo>
                  <a:pt x="3735222" y="2469934"/>
                </a:lnTo>
                <a:lnTo>
                  <a:pt x="3697846" y="2495715"/>
                </a:lnTo>
                <a:lnTo>
                  <a:pt x="3662070" y="2523553"/>
                </a:lnTo>
                <a:lnTo>
                  <a:pt x="3627983" y="2553360"/>
                </a:lnTo>
                <a:lnTo>
                  <a:pt x="3595674" y="2585059"/>
                </a:lnTo>
                <a:lnTo>
                  <a:pt x="3565233" y="2618575"/>
                </a:lnTo>
                <a:lnTo>
                  <a:pt x="3536721" y="2653792"/>
                </a:lnTo>
                <a:lnTo>
                  <a:pt x="3510254" y="2690647"/>
                </a:lnTo>
                <a:lnTo>
                  <a:pt x="3485896" y="2729052"/>
                </a:lnTo>
                <a:lnTo>
                  <a:pt x="3463734" y="2768917"/>
                </a:lnTo>
                <a:lnTo>
                  <a:pt x="3443871" y="2810154"/>
                </a:lnTo>
                <a:lnTo>
                  <a:pt x="3426371" y="2852686"/>
                </a:lnTo>
                <a:lnTo>
                  <a:pt x="3411334" y="2896425"/>
                </a:lnTo>
                <a:lnTo>
                  <a:pt x="3398837" y="2941282"/>
                </a:lnTo>
                <a:lnTo>
                  <a:pt x="3388969" y="2987179"/>
                </a:lnTo>
                <a:lnTo>
                  <a:pt x="3381806" y="3034017"/>
                </a:lnTo>
                <a:lnTo>
                  <a:pt x="3377450" y="3081731"/>
                </a:lnTo>
                <a:lnTo>
                  <a:pt x="3375990" y="3130207"/>
                </a:lnTo>
                <a:lnTo>
                  <a:pt x="3375990" y="3603574"/>
                </a:lnTo>
                <a:lnTo>
                  <a:pt x="3371735" y="3603320"/>
                </a:lnTo>
                <a:lnTo>
                  <a:pt x="3324364" y="3599904"/>
                </a:lnTo>
                <a:lnTo>
                  <a:pt x="3277146" y="3595890"/>
                </a:lnTo>
                <a:lnTo>
                  <a:pt x="3230118" y="3591268"/>
                </a:lnTo>
                <a:lnTo>
                  <a:pt x="3183267" y="3586048"/>
                </a:lnTo>
                <a:lnTo>
                  <a:pt x="3136582" y="3580231"/>
                </a:lnTo>
                <a:lnTo>
                  <a:pt x="3090100" y="3573818"/>
                </a:lnTo>
                <a:lnTo>
                  <a:pt x="3043809" y="3566820"/>
                </a:lnTo>
                <a:lnTo>
                  <a:pt x="2997708" y="3559238"/>
                </a:lnTo>
                <a:lnTo>
                  <a:pt x="2951797" y="3551085"/>
                </a:lnTo>
                <a:lnTo>
                  <a:pt x="2906090" y="3542347"/>
                </a:lnTo>
                <a:lnTo>
                  <a:pt x="2860598" y="3533038"/>
                </a:lnTo>
                <a:lnTo>
                  <a:pt x="2815310" y="3523157"/>
                </a:lnTo>
                <a:lnTo>
                  <a:pt x="2770238" y="3512718"/>
                </a:lnTo>
                <a:lnTo>
                  <a:pt x="2725382" y="3501707"/>
                </a:lnTo>
                <a:lnTo>
                  <a:pt x="2680741" y="3490150"/>
                </a:lnTo>
                <a:lnTo>
                  <a:pt x="2636342" y="3478034"/>
                </a:lnTo>
                <a:lnTo>
                  <a:pt x="2592159" y="3465372"/>
                </a:lnTo>
                <a:lnTo>
                  <a:pt x="2548217" y="3452164"/>
                </a:lnTo>
                <a:lnTo>
                  <a:pt x="2504503" y="3438423"/>
                </a:lnTo>
                <a:lnTo>
                  <a:pt x="2461031" y="3424136"/>
                </a:lnTo>
                <a:lnTo>
                  <a:pt x="2417813" y="3409315"/>
                </a:lnTo>
                <a:lnTo>
                  <a:pt x="2374836" y="3393960"/>
                </a:lnTo>
                <a:lnTo>
                  <a:pt x="2332113" y="3378085"/>
                </a:lnTo>
                <a:lnTo>
                  <a:pt x="2289645" y="3361690"/>
                </a:lnTo>
                <a:lnTo>
                  <a:pt x="2247430" y="3344773"/>
                </a:lnTo>
                <a:lnTo>
                  <a:pt x="2205494" y="3327349"/>
                </a:lnTo>
                <a:lnTo>
                  <a:pt x="2163826" y="3309416"/>
                </a:lnTo>
                <a:lnTo>
                  <a:pt x="2122424" y="3290963"/>
                </a:lnTo>
                <a:lnTo>
                  <a:pt x="2081288" y="3272028"/>
                </a:lnTo>
                <a:lnTo>
                  <a:pt x="2040445" y="3252584"/>
                </a:lnTo>
                <a:lnTo>
                  <a:pt x="1999881" y="3232645"/>
                </a:lnTo>
                <a:lnTo>
                  <a:pt x="1959610" y="3212211"/>
                </a:lnTo>
                <a:lnTo>
                  <a:pt x="1919630" y="3191294"/>
                </a:lnTo>
                <a:lnTo>
                  <a:pt x="1879942" y="3169894"/>
                </a:lnTo>
                <a:lnTo>
                  <a:pt x="1840560" y="3148012"/>
                </a:lnTo>
                <a:lnTo>
                  <a:pt x="1801469" y="3125660"/>
                </a:lnTo>
                <a:lnTo>
                  <a:pt x="1762696" y="3102838"/>
                </a:lnTo>
                <a:lnTo>
                  <a:pt x="1724228" y="3079546"/>
                </a:lnTo>
                <a:lnTo>
                  <a:pt x="1686077" y="3055797"/>
                </a:lnTo>
                <a:lnTo>
                  <a:pt x="1648244" y="3031591"/>
                </a:lnTo>
                <a:lnTo>
                  <a:pt x="1610741" y="3006915"/>
                </a:lnTo>
                <a:lnTo>
                  <a:pt x="1573555" y="2981795"/>
                </a:lnTo>
                <a:lnTo>
                  <a:pt x="1536700" y="2956229"/>
                </a:lnTo>
                <a:lnTo>
                  <a:pt x="1500187" y="2930220"/>
                </a:lnTo>
                <a:lnTo>
                  <a:pt x="1464005" y="2903766"/>
                </a:lnTo>
                <a:lnTo>
                  <a:pt x="1428165" y="2876880"/>
                </a:lnTo>
                <a:lnTo>
                  <a:pt x="1392682" y="2849562"/>
                </a:lnTo>
                <a:lnTo>
                  <a:pt x="1357541" y="2821813"/>
                </a:lnTo>
                <a:lnTo>
                  <a:pt x="1322755" y="2793644"/>
                </a:lnTo>
                <a:lnTo>
                  <a:pt x="1288326" y="2765056"/>
                </a:lnTo>
                <a:lnTo>
                  <a:pt x="1254252" y="2736037"/>
                </a:lnTo>
                <a:lnTo>
                  <a:pt x="1220558" y="2706624"/>
                </a:lnTo>
                <a:lnTo>
                  <a:pt x="1187221" y="2676791"/>
                </a:lnTo>
                <a:lnTo>
                  <a:pt x="1154264" y="2646565"/>
                </a:lnTo>
                <a:lnTo>
                  <a:pt x="1121689" y="2615920"/>
                </a:lnTo>
                <a:lnTo>
                  <a:pt x="1089482" y="2584894"/>
                </a:lnTo>
                <a:lnTo>
                  <a:pt x="1057668" y="2553474"/>
                </a:lnTo>
                <a:lnTo>
                  <a:pt x="1026248" y="2521648"/>
                </a:lnTo>
                <a:lnTo>
                  <a:pt x="995210" y="2489454"/>
                </a:lnTo>
                <a:lnTo>
                  <a:pt x="964577" y="2456878"/>
                </a:lnTo>
                <a:lnTo>
                  <a:pt x="934339" y="2423922"/>
                </a:lnTo>
                <a:lnTo>
                  <a:pt x="904519" y="2390584"/>
                </a:lnTo>
                <a:lnTo>
                  <a:pt x="875093" y="2356878"/>
                </a:lnTo>
                <a:lnTo>
                  <a:pt x="846086" y="2322817"/>
                </a:lnTo>
                <a:lnTo>
                  <a:pt x="817499" y="2288387"/>
                </a:lnTo>
                <a:lnTo>
                  <a:pt x="789317" y="2253602"/>
                </a:lnTo>
                <a:lnTo>
                  <a:pt x="761580" y="2218461"/>
                </a:lnTo>
                <a:lnTo>
                  <a:pt x="734250" y="2182977"/>
                </a:lnTo>
                <a:lnTo>
                  <a:pt x="707364" y="2147138"/>
                </a:lnTo>
                <a:lnTo>
                  <a:pt x="680923" y="2110956"/>
                </a:lnTo>
                <a:lnTo>
                  <a:pt x="654900" y="2074443"/>
                </a:lnTo>
                <a:lnTo>
                  <a:pt x="629335" y="2037588"/>
                </a:lnTo>
                <a:lnTo>
                  <a:pt x="604215" y="2000402"/>
                </a:lnTo>
                <a:lnTo>
                  <a:pt x="579551" y="1962899"/>
                </a:lnTo>
                <a:lnTo>
                  <a:pt x="555332" y="1925066"/>
                </a:lnTo>
                <a:lnTo>
                  <a:pt x="531583" y="1886915"/>
                </a:lnTo>
                <a:lnTo>
                  <a:pt x="508292" y="1848446"/>
                </a:lnTo>
                <a:lnTo>
                  <a:pt x="485470" y="1809661"/>
                </a:lnTo>
                <a:lnTo>
                  <a:pt x="463118" y="1770583"/>
                </a:lnTo>
                <a:lnTo>
                  <a:pt x="441236" y="1731187"/>
                </a:lnTo>
                <a:lnTo>
                  <a:pt x="419836" y="1691500"/>
                </a:lnTo>
                <a:lnTo>
                  <a:pt x="398919" y="1651520"/>
                </a:lnTo>
                <a:lnTo>
                  <a:pt x="378485" y="1611249"/>
                </a:lnTo>
                <a:lnTo>
                  <a:pt x="358546" y="1570685"/>
                </a:lnTo>
                <a:lnTo>
                  <a:pt x="339102" y="1529842"/>
                </a:lnTo>
                <a:lnTo>
                  <a:pt x="320154" y="1488706"/>
                </a:lnTo>
                <a:lnTo>
                  <a:pt x="301713" y="1447304"/>
                </a:lnTo>
                <a:lnTo>
                  <a:pt x="283781" y="1405636"/>
                </a:lnTo>
                <a:lnTo>
                  <a:pt x="266344" y="1363687"/>
                </a:lnTo>
                <a:lnTo>
                  <a:pt x="249428" y="1321485"/>
                </a:lnTo>
                <a:lnTo>
                  <a:pt x="233032" y="1279017"/>
                </a:lnTo>
                <a:lnTo>
                  <a:pt x="217157" y="1236294"/>
                </a:lnTo>
                <a:lnTo>
                  <a:pt x="201815" y="1193317"/>
                </a:lnTo>
                <a:lnTo>
                  <a:pt x="186994" y="1150086"/>
                </a:lnTo>
                <a:lnTo>
                  <a:pt x="172707" y="1106614"/>
                </a:lnTo>
                <a:lnTo>
                  <a:pt x="158953" y="1062913"/>
                </a:lnTo>
                <a:lnTo>
                  <a:pt x="145745" y="1018959"/>
                </a:lnTo>
                <a:lnTo>
                  <a:pt x="133083" y="974775"/>
                </a:lnTo>
                <a:lnTo>
                  <a:pt x="120967" y="930363"/>
                </a:lnTo>
                <a:lnTo>
                  <a:pt x="109410" y="885736"/>
                </a:lnTo>
                <a:lnTo>
                  <a:pt x="98412" y="840867"/>
                </a:lnTo>
                <a:lnTo>
                  <a:pt x="87960" y="795794"/>
                </a:lnTo>
                <a:lnTo>
                  <a:pt x="78079" y="750506"/>
                </a:lnTo>
                <a:lnTo>
                  <a:pt x="68770" y="705015"/>
                </a:lnTo>
                <a:lnTo>
                  <a:pt x="60032" y="659307"/>
                </a:lnTo>
                <a:lnTo>
                  <a:pt x="51879" y="613397"/>
                </a:lnTo>
                <a:lnTo>
                  <a:pt x="44297" y="567296"/>
                </a:lnTo>
                <a:lnTo>
                  <a:pt x="37299" y="520992"/>
                </a:lnTo>
                <a:lnTo>
                  <a:pt x="30886" y="474510"/>
                </a:lnTo>
                <a:lnTo>
                  <a:pt x="25069" y="427824"/>
                </a:lnTo>
                <a:lnTo>
                  <a:pt x="19850" y="380974"/>
                </a:lnTo>
                <a:lnTo>
                  <a:pt x="15227" y="333933"/>
                </a:lnTo>
                <a:lnTo>
                  <a:pt x="11201" y="286727"/>
                </a:lnTo>
                <a:lnTo>
                  <a:pt x="7797" y="239344"/>
                </a:lnTo>
                <a:lnTo>
                  <a:pt x="5003" y="191795"/>
                </a:lnTo>
                <a:lnTo>
                  <a:pt x="2819" y="144081"/>
                </a:lnTo>
                <a:lnTo>
                  <a:pt x="1257" y="96215"/>
                </a:lnTo>
                <a:lnTo>
                  <a:pt x="317" y="48183"/>
                </a:lnTo>
                <a:lnTo>
                  <a:pt x="0" y="0"/>
                </a:lnTo>
                <a:lnTo>
                  <a:pt x="0" y="3611118"/>
                </a:lnTo>
                <a:lnTo>
                  <a:pt x="3375990" y="3611118"/>
                </a:lnTo>
                <a:lnTo>
                  <a:pt x="3611067" y="3611118"/>
                </a:lnTo>
                <a:lnTo>
                  <a:pt x="3562883" y="3610813"/>
                </a:lnTo>
                <a:lnTo>
                  <a:pt x="3514864" y="3609873"/>
                </a:lnTo>
                <a:lnTo>
                  <a:pt x="3466998" y="3608298"/>
                </a:lnTo>
                <a:lnTo>
                  <a:pt x="3448647" y="3607460"/>
                </a:lnTo>
                <a:lnTo>
                  <a:pt x="3471011" y="3605441"/>
                </a:lnTo>
                <a:lnTo>
                  <a:pt x="3517303" y="3598456"/>
                </a:lnTo>
                <a:lnTo>
                  <a:pt x="3562667" y="3588829"/>
                </a:lnTo>
                <a:lnTo>
                  <a:pt x="3607028" y="3576624"/>
                </a:lnTo>
                <a:lnTo>
                  <a:pt x="3650310" y="3561943"/>
                </a:lnTo>
                <a:lnTo>
                  <a:pt x="3692410" y="3544849"/>
                </a:lnTo>
                <a:lnTo>
                  <a:pt x="3733266" y="3525431"/>
                </a:lnTo>
                <a:lnTo>
                  <a:pt x="3772776" y="3503790"/>
                </a:lnTo>
                <a:lnTo>
                  <a:pt x="3810876" y="3479977"/>
                </a:lnTo>
                <a:lnTo>
                  <a:pt x="3847477" y="3454095"/>
                </a:lnTo>
                <a:lnTo>
                  <a:pt x="3882491" y="3426218"/>
                </a:lnTo>
                <a:lnTo>
                  <a:pt x="3915854" y="3396437"/>
                </a:lnTo>
                <a:lnTo>
                  <a:pt x="3947464" y="3364827"/>
                </a:lnTo>
                <a:lnTo>
                  <a:pt x="3977246" y="3331464"/>
                </a:lnTo>
                <a:lnTo>
                  <a:pt x="4005110" y="3296437"/>
                </a:lnTo>
                <a:lnTo>
                  <a:pt x="4030992" y="3259836"/>
                </a:lnTo>
                <a:lnTo>
                  <a:pt x="4054792" y="3221736"/>
                </a:lnTo>
                <a:lnTo>
                  <a:pt x="4076446" y="3182213"/>
                </a:lnTo>
                <a:lnTo>
                  <a:pt x="4095851" y="3141370"/>
                </a:lnTo>
                <a:lnTo>
                  <a:pt x="4112933" y="3099257"/>
                </a:lnTo>
                <a:lnTo>
                  <a:pt x="4127627" y="3055988"/>
                </a:lnTo>
                <a:lnTo>
                  <a:pt x="4139819" y="3011614"/>
                </a:lnTo>
                <a:lnTo>
                  <a:pt x="4149445" y="2966250"/>
                </a:lnTo>
                <a:lnTo>
                  <a:pt x="4156430" y="2919958"/>
                </a:lnTo>
                <a:lnTo>
                  <a:pt x="4160685" y="2872829"/>
                </a:lnTo>
                <a:lnTo>
                  <a:pt x="4162120" y="2824924"/>
                </a:lnTo>
                <a:lnTo>
                  <a:pt x="4162120" y="2344026"/>
                </a:lnTo>
                <a:close/>
              </a:path>
            </a:pathLst>
          </a:custGeom>
          <a:solidFill>
            <a:srgbClr val="0068FF"/>
          </a:solidFill>
        </p:spPr>
        <p:txBody>
          <a:bodyPr wrap="square" lIns="0" tIns="0" rIns="0" bIns="0" rtlCol="0"/>
          <a:lstStyle/>
          <a:p>
            <a:endParaRPr/>
          </a:p>
        </p:txBody>
      </p:sp>
      <p:sp>
        <p:nvSpPr>
          <p:cNvPr id="18" name="bg object 18"/>
          <p:cNvSpPr/>
          <p:nvPr/>
        </p:nvSpPr>
        <p:spPr>
          <a:xfrm>
            <a:off x="2587370" y="5590908"/>
            <a:ext cx="786765" cy="1267460"/>
          </a:xfrm>
          <a:custGeom>
            <a:avLst/>
            <a:gdLst/>
            <a:ahLst/>
            <a:cxnLst/>
            <a:rect l="l" t="t" r="r" b="b"/>
            <a:pathLst>
              <a:path w="786764" h="1267459">
                <a:moveTo>
                  <a:pt x="0" y="0"/>
                </a:moveTo>
                <a:lnTo>
                  <a:pt x="0" y="480898"/>
                </a:lnTo>
                <a:lnTo>
                  <a:pt x="1435" y="528790"/>
                </a:lnTo>
                <a:lnTo>
                  <a:pt x="5685" y="575924"/>
                </a:lnTo>
                <a:lnTo>
                  <a:pt x="12668" y="622216"/>
                </a:lnTo>
                <a:lnTo>
                  <a:pt x="22302" y="667586"/>
                </a:lnTo>
                <a:lnTo>
                  <a:pt x="34504" y="711949"/>
                </a:lnTo>
                <a:lnTo>
                  <a:pt x="49193" y="755225"/>
                </a:lnTo>
                <a:lnTo>
                  <a:pt x="66285" y="797331"/>
                </a:lnTo>
                <a:lnTo>
                  <a:pt x="85699" y="838185"/>
                </a:lnTo>
                <a:lnTo>
                  <a:pt x="107352" y="877704"/>
                </a:lnTo>
                <a:lnTo>
                  <a:pt x="131163" y="915806"/>
                </a:lnTo>
                <a:lnTo>
                  <a:pt x="157048" y="952409"/>
                </a:lnTo>
                <a:lnTo>
                  <a:pt x="184925" y="987431"/>
                </a:lnTo>
                <a:lnTo>
                  <a:pt x="214713" y="1020790"/>
                </a:lnTo>
                <a:lnTo>
                  <a:pt x="246330" y="1052403"/>
                </a:lnTo>
                <a:lnTo>
                  <a:pt x="279691" y="1082188"/>
                </a:lnTo>
                <a:lnTo>
                  <a:pt x="314717" y="1110062"/>
                </a:lnTo>
                <a:lnTo>
                  <a:pt x="351323" y="1135945"/>
                </a:lnTo>
                <a:lnTo>
                  <a:pt x="389429" y="1159752"/>
                </a:lnTo>
                <a:lnTo>
                  <a:pt x="428951" y="1181403"/>
                </a:lnTo>
                <a:lnTo>
                  <a:pt x="469807" y="1200814"/>
                </a:lnTo>
                <a:lnTo>
                  <a:pt x="511916" y="1217905"/>
                </a:lnTo>
                <a:lnTo>
                  <a:pt x="555195" y="1232591"/>
                </a:lnTo>
                <a:lnTo>
                  <a:pt x="599561" y="1244792"/>
                </a:lnTo>
                <a:lnTo>
                  <a:pt x="644932" y="1254424"/>
                </a:lnTo>
                <a:lnTo>
                  <a:pt x="691227" y="1261407"/>
                </a:lnTo>
                <a:lnTo>
                  <a:pt x="738362" y="1265656"/>
                </a:lnTo>
                <a:lnTo>
                  <a:pt x="786257" y="1267091"/>
                </a:lnTo>
                <a:lnTo>
                  <a:pt x="786257" y="786180"/>
                </a:lnTo>
                <a:lnTo>
                  <a:pt x="784786" y="737694"/>
                </a:lnTo>
                <a:lnTo>
                  <a:pt x="780430" y="689987"/>
                </a:lnTo>
                <a:lnTo>
                  <a:pt x="773276" y="643144"/>
                </a:lnTo>
                <a:lnTo>
                  <a:pt x="763407" y="597251"/>
                </a:lnTo>
                <a:lnTo>
                  <a:pt x="750910" y="552393"/>
                </a:lnTo>
                <a:lnTo>
                  <a:pt x="735869" y="508655"/>
                </a:lnTo>
                <a:lnTo>
                  <a:pt x="718371" y="466123"/>
                </a:lnTo>
                <a:lnTo>
                  <a:pt x="698500" y="424882"/>
                </a:lnTo>
                <a:lnTo>
                  <a:pt x="676342" y="385018"/>
                </a:lnTo>
                <a:lnTo>
                  <a:pt x="651982" y="346615"/>
                </a:lnTo>
                <a:lnTo>
                  <a:pt x="625505" y="309760"/>
                </a:lnTo>
                <a:lnTo>
                  <a:pt x="596998" y="274537"/>
                </a:lnTo>
                <a:lnTo>
                  <a:pt x="566544" y="241033"/>
                </a:lnTo>
                <a:lnTo>
                  <a:pt x="534230" y="209331"/>
                </a:lnTo>
                <a:lnTo>
                  <a:pt x="500141" y="179519"/>
                </a:lnTo>
                <a:lnTo>
                  <a:pt x="464362" y="151680"/>
                </a:lnTo>
                <a:lnTo>
                  <a:pt x="426978" y="125901"/>
                </a:lnTo>
                <a:lnTo>
                  <a:pt x="388076" y="102267"/>
                </a:lnTo>
                <a:lnTo>
                  <a:pt x="347739" y="80863"/>
                </a:lnTo>
                <a:lnTo>
                  <a:pt x="306054" y="61774"/>
                </a:lnTo>
                <a:lnTo>
                  <a:pt x="263106" y="45086"/>
                </a:lnTo>
                <a:lnTo>
                  <a:pt x="218981" y="30885"/>
                </a:lnTo>
                <a:lnTo>
                  <a:pt x="173763" y="19255"/>
                </a:lnTo>
                <a:lnTo>
                  <a:pt x="127537" y="10281"/>
                </a:lnTo>
                <a:lnTo>
                  <a:pt x="80391" y="4051"/>
                </a:lnTo>
                <a:lnTo>
                  <a:pt x="0" y="0"/>
                </a:lnTo>
                <a:close/>
              </a:path>
            </a:pathLst>
          </a:custGeom>
          <a:solidFill>
            <a:srgbClr val="44536A"/>
          </a:solidFill>
        </p:spPr>
        <p:txBody>
          <a:bodyPr wrap="square" lIns="0" tIns="0" rIns="0" bIns="0" rtlCol="0"/>
          <a:lstStyle/>
          <a:p>
            <a:endParaRPr/>
          </a:p>
        </p:txBody>
      </p:sp>
      <p:sp>
        <p:nvSpPr>
          <p:cNvPr id="2" name="Holder 2"/>
          <p:cNvSpPr>
            <a:spLocks noGrp="1"/>
          </p:cNvSpPr>
          <p:nvPr>
            <p:ph type="title"/>
          </p:nvPr>
        </p:nvSpPr>
        <p:spPr>
          <a:xfrm>
            <a:off x="1767967" y="559434"/>
            <a:ext cx="1242695" cy="665480"/>
          </a:xfrm>
          <a:prstGeom prst="rect">
            <a:avLst/>
          </a:prstGeom>
        </p:spPr>
        <p:txBody>
          <a:bodyPr wrap="square" lIns="0" tIns="0" rIns="0" bIns="0">
            <a:spAutoFit/>
          </a:bodyPr>
          <a:lstStyle>
            <a:lvl1pPr>
              <a:defRPr sz="42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11/21/2024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ieeexplore.ieee.org/document/537850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401827" y="2323591"/>
            <a:ext cx="7752715" cy="934871"/>
          </a:xfrm>
          <a:prstGeom prst="rect">
            <a:avLst/>
          </a:prstGeom>
        </p:spPr>
        <p:txBody>
          <a:bodyPr vert="horz" wrap="square" lIns="0" tIns="189230" rIns="0" bIns="0" rtlCol="0">
            <a:spAutoFit/>
          </a:bodyPr>
          <a:lstStyle/>
          <a:p>
            <a:pPr marL="12700" marR="5080">
              <a:lnSpc>
                <a:spcPts val="5760"/>
              </a:lnSpc>
              <a:spcBef>
                <a:spcPts val="1490"/>
              </a:spcBef>
            </a:pPr>
            <a:r>
              <a:rPr lang="en-US" sz="6000" spc="-200"/>
              <a:t>Tugas Mengupas Jurnal</a:t>
            </a:r>
            <a:endParaRPr sz="6000" dirty="0"/>
          </a:p>
        </p:txBody>
      </p:sp>
      <p:sp>
        <p:nvSpPr>
          <p:cNvPr id="3" name="object 3"/>
          <p:cNvSpPr txBox="1"/>
          <p:nvPr/>
        </p:nvSpPr>
        <p:spPr>
          <a:xfrm>
            <a:off x="4911090" y="5325567"/>
            <a:ext cx="2371725" cy="848994"/>
          </a:xfrm>
          <a:prstGeom prst="rect">
            <a:avLst/>
          </a:prstGeom>
        </p:spPr>
        <p:txBody>
          <a:bodyPr vert="horz" wrap="square" lIns="0" tIns="100965" rIns="0" bIns="0" rtlCol="0">
            <a:spAutoFit/>
          </a:bodyPr>
          <a:lstStyle/>
          <a:p>
            <a:pPr marL="190500" marR="5080" indent="-178435">
              <a:lnSpc>
                <a:spcPts val="2880"/>
              </a:lnSpc>
              <a:spcBef>
                <a:spcPts val="795"/>
              </a:spcBef>
            </a:pPr>
            <a:r>
              <a:rPr sz="3000" b="1" spc="-140" dirty="0">
                <a:latin typeface="Trebuchet MS"/>
                <a:cs typeface="Trebuchet MS"/>
              </a:rPr>
              <a:t>Faris</a:t>
            </a:r>
            <a:r>
              <a:rPr sz="3000" b="1" spc="-105" dirty="0">
                <a:latin typeface="Trebuchet MS"/>
                <a:cs typeface="Trebuchet MS"/>
              </a:rPr>
              <a:t> </a:t>
            </a:r>
            <a:r>
              <a:rPr sz="3000" b="1" spc="-70" dirty="0">
                <a:latin typeface="Trebuchet MS"/>
                <a:cs typeface="Trebuchet MS"/>
              </a:rPr>
              <a:t>Saifullah </a:t>
            </a:r>
            <a:r>
              <a:rPr sz="3000" b="1" spc="-114" dirty="0">
                <a:latin typeface="Trebuchet MS"/>
                <a:cs typeface="Trebuchet MS"/>
              </a:rPr>
              <a:t>3124640034</a:t>
            </a:r>
            <a:endParaRPr sz="3000">
              <a:latin typeface="Trebuchet MS"/>
              <a:cs typeface="Trebuchet MS"/>
            </a:endParaRPr>
          </a:p>
        </p:txBody>
      </p:sp>
      <p:sp>
        <p:nvSpPr>
          <p:cNvPr id="6" name="object 2">
            <a:extLst>
              <a:ext uri="{FF2B5EF4-FFF2-40B4-BE49-F238E27FC236}">
                <a16:creationId xmlns:a16="http://schemas.microsoft.com/office/drawing/2014/main" id="{A095EE04-BA4E-D420-F122-B6198943D9C5}"/>
              </a:ext>
            </a:extLst>
          </p:cNvPr>
          <p:cNvSpPr txBox="1">
            <a:spLocks/>
          </p:cNvSpPr>
          <p:nvPr/>
        </p:nvSpPr>
        <p:spPr>
          <a:xfrm>
            <a:off x="401827" y="3098611"/>
            <a:ext cx="10799574" cy="824072"/>
          </a:xfrm>
          <a:prstGeom prst="rect">
            <a:avLst/>
          </a:prstGeom>
        </p:spPr>
        <p:txBody>
          <a:bodyPr vert="horz" wrap="square" lIns="0" tIns="189230" rIns="0" bIns="0" rtlCol="0">
            <a:spAutoFit/>
          </a:bodyPr>
          <a:lstStyle>
            <a:lvl1pPr>
              <a:defRPr sz="4200" b="1" i="0">
                <a:solidFill>
                  <a:schemeClr val="tx1"/>
                </a:solidFill>
                <a:latin typeface="Trebuchet MS"/>
                <a:ea typeface="+mj-ea"/>
                <a:cs typeface="Trebuchet MS"/>
              </a:defRPr>
            </a:lvl1pPr>
          </a:lstStyle>
          <a:p>
            <a:pPr marL="12700" marR="5080">
              <a:lnSpc>
                <a:spcPts val="5760"/>
              </a:lnSpc>
              <a:spcBef>
                <a:spcPts val="1490"/>
              </a:spcBef>
            </a:pPr>
            <a:r>
              <a:rPr lang="en-US" sz="2500" b="0" spc="-200">
                <a:latin typeface="Times New Roman" panose="02020603050405020304" pitchFamily="18" charset="0"/>
                <a:cs typeface="Times New Roman" panose="02020603050405020304" pitchFamily="18" charset="0"/>
              </a:rPr>
              <a:t>Assessment of the Risk Factors of Coronary Heart Events Based on Data Mining With Decision Trees</a:t>
            </a:r>
            <a:endParaRPr lang="en-US" sz="2500" b="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5C7461-D6D7-E288-853A-77F38255D24D}"/>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1D0FE27A-7D85-6DCA-FC25-83B0A75ACA0C}"/>
              </a:ext>
            </a:extLst>
          </p:cNvPr>
          <p:cNvSpPr txBox="1"/>
          <p:nvPr/>
        </p:nvSpPr>
        <p:spPr>
          <a:xfrm>
            <a:off x="3733800" y="304800"/>
            <a:ext cx="4724400" cy="523220"/>
          </a:xfrm>
          <a:prstGeom prst="rect">
            <a:avLst/>
          </a:prstGeom>
          <a:noFill/>
        </p:spPr>
        <p:txBody>
          <a:bodyPr wrap="square" rtlCol="0">
            <a:spAutoFit/>
          </a:bodyPr>
          <a:lstStyle/>
          <a:p>
            <a:pPr algn="ctr"/>
            <a:r>
              <a:rPr lang="en-US" sz="2800" b="1">
                <a:latin typeface="Times New Roman" panose="02020603050405020304" pitchFamily="18" charset="0"/>
                <a:cs typeface="Times New Roman" panose="02020603050405020304" pitchFamily="18" charset="0"/>
              </a:rPr>
              <a:t>Bahan dan Metode</a:t>
            </a:r>
            <a:endParaRPr lang="en-ID" sz="2800" b="1">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7DD996F-1053-136C-4D26-EEE70F098606}"/>
              </a:ext>
            </a:extLst>
          </p:cNvPr>
          <p:cNvSpPr txBox="1"/>
          <p:nvPr/>
        </p:nvSpPr>
        <p:spPr>
          <a:xfrm>
            <a:off x="914400" y="1600200"/>
            <a:ext cx="5257800" cy="2308324"/>
          </a:xfrm>
          <a:prstGeom prst="rect">
            <a:avLst/>
          </a:prstGeom>
          <a:noFill/>
        </p:spPr>
        <p:txBody>
          <a:bodyPr wrap="square" rtlCol="0">
            <a:spAutoFit/>
          </a:bodyPr>
          <a:lstStyle/>
          <a:p>
            <a:pPr marL="285750" indent="-285750" algn="l">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Model yang diselidiki meliputi:</a:t>
            </a:r>
          </a:p>
          <a:p>
            <a:pPr marL="538163" indent="-182563" algn="l">
              <a:buFontTx/>
              <a:buChar char="-"/>
            </a:pPr>
            <a:r>
              <a:rPr lang="en-US" sz="1600">
                <a:latin typeface="Times New Roman" panose="02020603050405020304" pitchFamily="18" charset="0"/>
                <a:cs typeface="Times New Roman" panose="02020603050405020304" pitchFamily="18" charset="0"/>
              </a:rPr>
              <a:t>MI: Subjek dengan infark miokard (MI) ditandai sebagai simtomatik, sisanya asimtomatik.</a:t>
            </a:r>
          </a:p>
          <a:p>
            <a:pPr marL="538163" indent="-182563" algn="l">
              <a:buFontTx/>
              <a:buChar char="-"/>
            </a:pPr>
            <a:r>
              <a:rPr lang="en-US" sz="1600">
                <a:latin typeface="Times New Roman" panose="02020603050405020304" pitchFamily="18" charset="0"/>
                <a:cs typeface="Times New Roman" panose="02020603050405020304" pitchFamily="18" charset="0"/>
              </a:rPr>
              <a:t>PCI: Subjek yang hanya menjalani PCI ditandai sebagai simtomatik, sisanya asimtomatik (MI dan PCI bersama dikecualikan).</a:t>
            </a:r>
          </a:p>
          <a:p>
            <a:pPr marL="538163" indent="-182563" algn="l">
              <a:buFontTx/>
              <a:buChar char="-"/>
            </a:pPr>
            <a:r>
              <a:rPr lang="en-US" sz="1600">
                <a:latin typeface="Times New Roman" panose="02020603050405020304" pitchFamily="18" charset="0"/>
                <a:cs typeface="Times New Roman" panose="02020603050405020304" pitchFamily="18" charset="0"/>
              </a:rPr>
              <a:t>CABG: Subjek yang hanya menjalani CABG ditandai sebagai simtomatik, sisanya asimtomatik (MI dan CABG bersama dikecualikan).</a:t>
            </a:r>
          </a:p>
        </p:txBody>
      </p:sp>
      <p:sp>
        <p:nvSpPr>
          <p:cNvPr id="3" name="TextBox 2">
            <a:extLst>
              <a:ext uri="{FF2B5EF4-FFF2-40B4-BE49-F238E27FC236}">
                <a16:creationId xmlns:a16="http://schemas.microsoft.com/office/drawing/2014/main" id="{F4AFE98E-C2B5-D884-B2BB-0D3086E583FF}"/>
              </a:ext>
            </a:extLst>
          </p:cNvPr>
          <p:cNvSpPr txBox="1"/>
          <p:nvPr/>
        </p:nvSpPr>
        <p:spPr>
          <a:xfrm>
            <a:off x="914400" y="1044833"/>
            <a:ext cx="5181600" cy="338554"/>
          </a:xfrm>
          <a:prstGeom prst="rect">
            <a:avLst/>
          </a:prstGeom>
          <a:noFill/>
        </p:spPr>
        <p:txBody>
          <a:bodyPr wrap="square" rtlCol="0">
            <a:spAutoFit/>
          </a:bodyPr>
          <a:lstStyle/>
          <a:p>
            <a:pPr algn="l"/>
            <a:r>
              <a:rPr lang="en-US" sz="1600">
                <a:latin typeface="Times New Roman" panose="02020603050405020304" pitchFamily="18" charset="0"/>
                <a:cs typeface="Times New Roman" panose="02020603050405020304" pitchFamily="18" charset="0"/>
              </a:rPr>
              <a:t>C. Classification Models Investigated</a:t>
            </a:r>
            <a:endParaRPr lang="en-ID" sz="160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F95D2C9-76BD-07A9-5E76-4440308232C4}"/>
              </a:ext>
            </a:extLst>
          </p:cNvPr>
          <p:cNvSpPr txBox="1"/>
          <p:nvPr/>
        </p:nvSpPr>
        <p:spPr>
          <a:xfrm>
            <a:off x="6172200" y="1410791"/>
            <a:ext cx="5257800" cy="1077218"/>
          </a:xfrm>
          <a:prstGeom prst="rect">
            <a:avLst/>
          </a:prstGeom>
          <a:noFill/>
        </p:spPr>
        <p:txBody>
          <a:bodyPr wrap="square" rtlCol="0">
            <a:spAutoFit/>
          </a:bodyPr>
          <a:lstStyle/>
          <a:p>
            <a:pPr marL="285750" indent="-285750" algn="l">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Tiga subset pengujian dilakukan untuk setiap model:</a:t>
            </a:r>
          </a:p>
          <a:p>
            <a:pPr marL="538163" indent="-182563" algn="l">
              <a:buFontTx/>
              <a:buChar char="-"/>
            </a:pPr>
            <a:r>
              <a:rPr lang="en-US" sz="1600">
                <a:latin typeface="Times New Roman" panose="02020603050405020304" pitchFamily="18" charset="0"/>
                <a:cs typeface="Times New Roman" panose="02020603050405020304" pitchFamily="18" charset="0"/>
              </a:rPr>
              <a:t>Faktor risiko sebelum kejadian (B).</a:t>
            </a:r>
          </a:p>
          <a:p>
            <a:pPr marL="538163" indent="-182563" algn="l">
              <a:buFontTx/>
              <a:buChar char="-"/>
            </a:pPr>
            <a:r>
              <a:rPr lang="en-US" sz="1600">
                <a:latin typeface="Times New Roman" panose="02020603050405020304" pitchFamily="18" charset="0"/>
                <a:cs typeface="Times New Roman" panose="02020603050405020304" pitchFamily="18" charset="0"/>
              </a:rPr>
              <a:t>Faktor risiko setelah kejadian (A).</a:t>
            </a:r>
          </a:p>
          <a:p>
            <a:pPr marL="538163" indent="-182563" algn="l">
              <a:buFontTx/>
              <a:buChar char="-"/>
            </a:pPr>
            <a:r>
              <a:rPr lang="en-US" sz="1600">
                <a:latin typeface="Times New Roman" panose="02020603050405020304" pitchFamily="18" charset="0"/>
                <a:cs typeface="Times New Roman" panose="02020603050405020304" pitchFamily="18" charset="0"/>
              </a:rPr>
              <a:t>Faktor risiko sebelum dan setelah kejadian (B + A).</a:t>
            </a:r>
          </a:p>
        </p:txBody>
      </p:sp>
      <p:sp>
        <p:nvSpPr>
          <p:cNvPr id="6" name="TextBox 5">
            <a:extLst>
              <a:ext uri="{FF2B5EF4-FFF2-40B4-BE49-F238E27FC236}">
                <a16:creationId xmlns:a16="http://schemas.microsoft.com/office/drawing/2014/main" id="{8BC85F25-DFCD-CC62-B966-29172AE172CF}"/>
              </a:ext>
            </a:extLst>
          </p:cNvPr>
          <p:cNvSpPr txBox="1"/>
          <p:nvPr/>
        </p:nvSpPr>
        <p:spPr>
          <a:xfrm>
            <a:off x="6101080" y="3586728"/>
            <a:ext cx="5257800" cy="1569660"/>
          </a:xfrm>
          <a:prstGeom prst="rect">
            <a:avLst/>
          </a:prstGeom>
          <a:noFill/>
        </p:spPr>
        <p:txBody>
          <a:bodyPr wrap="square" rtlCol="0">
            <a:spAutoFit/>
          </a:bodyPr>
          <a:lstStyle/>
          <a:p>
            <a:pPr marL="285750" indent="-285750" algn="l">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Untuk setiap model dan kriteria pemisahan, dilakukan 20 kali pengujian dengan pengambilan sampel acak. Total 300 kali pengujian dilakukan (20 × 5 kriteria × 3 dataset). Uji Wilcoxon juga dilakukan untuk mengevaluasi perbedaan signifikan antara kriteria pemisahan dan model (B, A, dan B + A) pada p &lt; 0,05.</a:t>
            </a:r>
          </a:p>
        </p:txBody>
      </p:sp>
    </p:spTree>
    <p:extLst>
      <p:ext uri="{BB962C8B-B14F-4D97-AF65-F5344CB8AC3E}">
        <p14:creationId xmlns:p14="http://schemas.microsoft.com/office/powerpoint/2010/main" val="2363694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A9A836-D4A1-3B5A-FEF1-D7AA4A22CAB0}"/>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ECF85782-9069-CB0E-1808-8D62CBB457D6}"/>
              </a:ext>
            </a:extLst>
          </p:cNvPr>
          <p:cNvSpPr txBox="1"/>
          <p:nvPr/>
        </p:nvSpPr>
        <p:spPr>
          <a:xfrm>
            <a:off x="3733800" y="304800"/>
            <a:ext cx="4724400" cy="523220"/>
          </a:xfrm>
          <a:prstGeom prst="rect">
            <a:avLst/>
          </a:prstGeom>
          <a:noFill/>
        </p:spPr>
        <p:txBody>
          <a:bodyPr wrap="square" rtlCol="0">
            <a:spAutoFit/>
          </a:bodyPr>
          <a:lstStyle/>
          <a:p>
            <a:pPr algn="ctr"/>
            <a:r>
              <a:rPr lang="en-US" sz="2800" b="1">
                <a:latin typeface="Times New Roman" panose="02020603050405020304" pitchFamily="18" charset="0"/>
                <a:cs typeface="Times New Roman" panose="02020603050405020304" pitchFamily="18" charset="0"/>
              </a:rPr>
              <a:t>Bahan dan Metode</a:t>
            </a:r>
            <a:endParaRPr lang="en-ID" sz="2800" b="1">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EE02B62-17A3-5201-FB5B-B00E24B0970C}"/>
              </a:ext>
            </a:extLst>
          </p:cNvPr>
          <p:cNvSpPr txBox="1"/>
          <p:nvPr/>
        </p:nvSpPr>
        <p:spPr>
          <a:xfrm>
            <a:off x="914400" y="1413063"/>
            <a:ext cx="11049000" cy="3293209"/>
          </a:xfrm>
          <a:prstGeom prst="rect">
            <a:avLst/>
          </a:prstGeom>
          <a:noFill/>
        </p:spPr>
        <p:txBody>
          <a:bodyPr wrap="square" rtlCol="0">
            <a:spAutoFit/>
          </a:bodyPr>
          <a:lstStyle/>
          <a:p>
            <a:pPr marL="285750" indent="-285750" algn="l">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Untuk mengevaluasi kinerja, digunakan ukuran berikut:</a:t>
            </a:r>
          </a:p>
          <a:p>
            <a:pPr marL="538163" indent="-182563" algn="l">
              <a:buFontTx/>
              <a:buChar char="-"/>
            </a:pPr>
            <a:r>
              <a:rPr lang="en-US" sz="1600">
                <a:latin typeface="Times New Roman" panose="02020603050405020304" pitchFamily="18" charset="0"/>
                <a:cs typeface="Times New Roman" panose="02020603050405020304" pitchFamily="18" charset="0"/>
              </a:rPr>
              <a:t>Klasifikasi yang benar (%CC): Persentase catatan yang diklasifikasikan dengan benar, yaitu (TP + TN)/N.</a:t>
            </a:r>
          </a:p>
          <a:p>
            <a:pPr marL="538163" indent="-182563" algn="l">
              <a:buFontTx/>
              <a:buChar char="-"/>
            </a:pPr>
            <a:r>
              <a:rPr lang="en-US" sz="1600">
                <a:latin typeface="Times New Roman" panose="02020603050405020304" pitchFamily="18" charset="0"/>
                <a:cs typeface="Times New Roman" panose="02020603050405020304" pitchFamily="18" charset="0"/>
              </a:rPr>
              <a:t>Rasio positif sejati (%TP): Jumlah contoh positif yang diprediksi benar.</a:t>
            </a:r>
          </a:p>
          <a:p>
            <a:pPr marL="538163" indent="-182563" algn="l">
              <a:buFontTx/>
              <a:buChar char="-"/>
            </a:pPr>
            <a:r>
              <a:rPr lang="en-US" sz="1600">
                <a:latin typeface="Times New Roman" panose="02020603050405020304" pitchFamily="18" charset="0"/>
                <a:cs typeface="Times New Roman" panose="02020603050405020304" pitchFamily="18" charset="0"/>
              </a:rPr>
              <a:t>Rasio positif palsu (%FP): Jumlah contoh negatif yang diprediksi salah sebagai positif.</a:t>
            </a:r>
          </a:p>
          <a:p>
            <a:pPr marL="538163" indent="-182563" algn="l">
              <a:buFontTx/>
              <a:buChar char="-"/>
            </a:pPr>
            <a:r>
              <a:rPr lang="en-US" sz="1600">
                <a:latin typeface="Times New Roman" panose="02020603050405020304" pitchFamily="18" charset="0"/>
                <a:cs typeface="Times New Roman" panose="02020603050405020304" pitchFamily="18" charset="0"/>
              </a:rPr>
              <a:t>Rasio negatif sejati (%TN): Jumlah contoh negatif yang diprediksi benar.</a:t>
            </a:r>
          </a:p>
          <a:p>
            <a:pPr marL="538163" indent="-182563" algn="l">
              <a:buFontTx/>
              <a:buChar char="-"/>
            </a:pPr>
            <a:r>
              <a:rPr lang="en-US" sz="1600">
                <a:latin typeface="Times New Roman" panose="02020603050405020304" pitchFamily="18" charset="0"/>
                <a:cs typeface="Times New Roman" panose="02020603050405020304" pitchFamily="18" charset="0"/>
              </a:rPr>
              <a:t>Rasio negatif palsu (%FN): Jumlah contoh positif yang diprediksi salah sebagai negatif.</a:t>
            </a:r>
          </a:p>
          <a:p>
            <a:pPr marL="538163" indent="-182563" algn="l">
              <a:buFontTx/>
              <a:buChar char="-"/>
            </a:pPr>
            <a:r>
              <a:rPr lang="en-US" sz="1600">
                <a:latin typeface="Times New Roman" panose="02020603050405020304" pitchFamily="18" charset="0"/>
                <a:cs typeface="Times New Roman" panose="02020603050405020304" pitchFamily="18" charset="0"/>
              </a:rPr>
              <a:t>Sensitivitas: Fraksi contoh positif yang diprediksi benar, yaitu TP/(TP + FN).</a:t>
            </a:r>
          </a:p>
          <a:p>
            <a:pPr marL="538163" indent="-182563" algn="l">
              <a:buFontTx/>
              <a:buChar char="-"/>
            </a:pPr>
            <a:r>
              <a:rPr lang="en-US" sz="1600">
                <a:latin typeface="Times New Roman" panose="02020603050405020304" pitchFamily="18" charset="0"/>
                <a:cs typeface="Times New Roman" panose="02020603050405020304" pitchFamily="18" charset="0"/>
              </a:rPr>
              <a:t>Spesifisitas: Fraksi contoh negatif yang diprediksi benar, yaitu TN/(TN + FP).Dukungan: Jumlah kasus di mana aturan berlaku atau diprediksi benar.</a:t>
            </a:r>
          </a:p>
          <a:p>
            <a:pPr marL="538163" indent="-182563" algn="l">
              <a:buFontTx/>
              <a:buChar char="-"/>
            </a:pPr>
            <a:r>
              <a:rPr lang="sv-SE" sz="1600">
                <a:latin typeface="Times New Roman" panose="02020603050405020304" pitchFamily="18" charset="0"/>
                <a:cs typeface="Times New Roman" panose="02020603050405020304" pitchFamily="18" charset="0"/>
              </a:rPr>
              <a:t>Dukungan: Jumlah kasus di mana aturan berlaku atau diprediksi benar.</a:t>
            </a:r>
            <a:endParaRPr lang="en-US" sz="1600">
              <a:latin typeface="Times New Roman" panose="02020603050405020304" pitchFamily="18" charset="0"/>
              <a:cs typeface="Times New Roman" panose="02020603050405020304" pitchFamily="18" charset="0"/>
            </a:endParaRPr>
          </a:p>
          <a:p>
            <a:pPr marL="538163" indent="-182563" algn="l">
              <a:buFontTx/>
              <a:buChar char="-"/>
            </a:pPr>
            <a:r>
              <a:rPr lang="en-US" sz="1600">
                <a:latin typeface="Times New Roman" panose="02020603050405020304" pitchFamily="18" charset="0"/>
                <a:cs typeface="Times New Roman" panose="02020603050405020304" pitchFamily="18" charset="0"/>
              </a:rPr>
              <a:t>Keyakinan: Jumlah kasus di mana aturan berlaku (atau prediksinya benar), dinyatakan sebagai persentase dari semua kejadian di mana aturan tersebut berlaku. Misalnya, untuk aturan X → Z, keyakinan adalah probabilitas bersyarat bahwa transaksi yang memiliki X juga mengandung Z.</a:t>
            </a:r>
          </a:p>
        </p:txBody>
      </p:sp>
      <p:sp>
        <p:nvSpPr>
          <p:cNvPr id="3" name="TextBox 2">
            <a:extLst>
              <a:ext uri="{FF2B5EF4-FFF2-40B4-BE49-F238E27FC236}">
                <a16:creationId xmlns:a16="http://schemas.microsoft.com/office/drawing/2014/main" id="{EF09BCFB-D2E6-46BA-A425-CA73652C3CEC}"/>
              </a:ext>
            </a:extLst>
          </p:cNvPr>
          <p:cNvSpPr txBox="1"/>
          <p:nvPr/>
        </p:nvSpPr>
        <p:spPr>
          <a:xfrm>
            <a:off x="914400" y="1044833"/>
            <a:ext cx="5181600" cy="338554"/>
          </a:xfrm>
          <a:prstGeom prst="rect">
            <a:avLst/>
          </a:prstGeom>
          <a:noFill/>
        </p:spPr>
        <p:txBody>
          <a:bodyPr wrap="square" rtlCol="0">
            <a:spAutoFit/>
          </a:bodyPr>
          <a:lstStyle/>
          <a:p>
            <a:pPr algn="l"/>
            <a:r>
              <a:rPr lang="en-US" sz="1600">
                <a:latin typeface="Times New Roman" panose="02020603050405020304" pitchFamily="18" charset="0"/>
                <a:cs typeface="Times New Roman" panose="02020603050405020304" pitchFamily="18" charset="0"/>
              </a:rPr>
              <a:t>D. Performance Measures</a:t>
            </a:r>
            <a:endParaRPr lang="en-ID" sz="160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A74CFDAB-0CA3-F7A0-176A-0246ACA1609B}"/>
              </a:ext>
            </a:extLst>
          </p:cNvPr>
          <p:cNvPicPr>
            <a:picLocks noChangeAspect="1"/>
          </p:cNvPicPr>
          <p:nvPr/>
        </p:nvPicPr>
        <p:blipFill>
          <a:blip r:embed="rId2"/>
          <a:stretch>
            <a:fillRect/>
          </a:stretch>
        </p:blipFill>
        <p:spPr>
          <a:xfrm>
            <a:off x="6248400" y="4863898"/>
            <a:ext cx="3581900" cy="447737"/>
          </a:xfrm>
          <a:prstGeom prst="rect">
            <a:avLst/>
          </a:prstGeom>
        </p:spPr>
      </p:pic>
      <p:pic>
        <p:nvPicPr>
          <p:cNvPr id="12" name="Picture 11">
            <a:extLst>
              <a:ext uri="{FF2B5EF4-FFF2-40B4-BE49-F238E27FC236}">
                <a16:creationId xmlns:a16="http://schemas.microsoft.com/office/drawing/2014/main" id="{2328CA8D-465E-6B99-292B-7AAC6A3555F6}"/>
              </a:ext>
            </a:extLst>
          </p:cNvPr>
          <p:cNvPicPr>
            <a:picLocks noChangeAspect="1"/>
          </p:cNvPicPr>
          <p:nvPr/>
        </p:nvPicPr>
        <p:blipFill>
          <a:blip r:embed="rId3"/>
          <a:stretch>
            <a:fillRect/>
          </a:stretch>
        </p:blipFill>
        <p:spPr>
          <a:xfrm>
            <a:off x="6858000" y="5638800"/>
            <a:ext cx="2486372" cy="495369"/>
          </a:xfrm>
          <a:prstGeom prst="rect">
            <a:avLst/>
          </a:prstGeom>
        </p:spPr>
      </p:pic>
    </p:spTree>
    <p:extLst>
      <p:ext uri="{BB962C8B-B14F-4D97-AF65-F5344CB8AC3E}">
        <p14:creationId xmlns:p14="http://schemas.microsoft.com/office/powerpoint/2010/main" val="481634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87704B-7915-6D6C-4A68-7B29A095176F}"/>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F503ABCC-2E1B-CAE3-5744-1BCC880A85F3}"/>
              </a:ext>
            </a:extLst>
          </p:cNvPr>
          <p:cNvSpPr txBox="1"/>
          <p:nvPr/>
        </p:nvSpPr>
        <p:spPr>
          <a:xfrm>
            <a:off x="3733800" y="304800"/>
            <a:ext cx="4724400" cy="523220"/>
          </a:xfrm>
          <a:prstGeom prst="rect">
            <a:avLst/>
          </a:prstGeom>
          <a:noFill/>
        </p:spPr>
        <p:txBody>
          <a:bodyPr wrap="square" rtlCol="0">
            <a:spAutoFit/>
          </a:bodyPr>
          <a:lstStyle/>
          <a:p>
            <a:pPr algn="ctr"/>
            <a:r>
              <a:rPr lang="en-US" sz="2800" b="1">
                <a:latin typeface="Times New Roman" panose="02020603050405020304" pitchFamily="18" charset="0"/>
                <a:cs typeface="Times New Roman" panose="02020603050405020304" pitchFamily="18" charset="0"/>
              </a:rPr>
              <a:t>Bahan dan Metode</a:t>
            </a:r>
            <a:endParaRPr lang="en-ID" sz="2800" b="1">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8525BC5-99EC-842F-6F67-DD4C4011F24F}"/>
              </a:ext>
            </a:extLst>
          </p:cNvPr>
          <p:cNvSpPr txBox="1"/>
          <p:nvPr/>
        </p:nvSpPr>
        <p:spPr>
          <a:xfrm>
            <a:off x="914400" y="1413063"/>
            <a:ext cx="5562600" cy="2062103"/>
          </a:xfrm>
          <a:prstGeom prst="rect">
            <a:avLst/>
          </a:prstGeom>
          <a:noFill/>
        </p:spPr>
        <p:txBody>
          <a:bodyPr wrap="square" rtlCol="0">
            <a:spAutoFit/>
          </a:bodyPr>
          <a:lstStyle/>
          <a:p>
            <a:pPr marL="285750" indent="-285750" algn="l">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Untuk setiap subjek, kami menghitung risiko peristiwa menggunakan persamaan Framingham. Subjek dibagi menjadi dua kategori: yang pernah mengalami peristiwa dan yang belum. Untuk setiap aturan yang diekstraksi, kami menemukan subjek yang sesuai dan menghitung rata-rata risiko peristiwa berdasarkan nilai risiko setiap subjek. Subjek diklasifikasikan sebagai risiko rendah (&lt;5%), menengah (5-10%), atau tinggi (&gt;10%).</a:t>
            </a:r>
          </a:p>
        </p:txBody>
      </p:sp>
      <p:sp>
        <p:nvSpPr>
          <p:cNvPr id="3" name="TextBox 2">
            <a:extLst>
              <a:ext uri="{FF2B5EF4-FFF2-40B4-BE49-F238E27FC236}">
                <a16:creationId xmlns:a16="http://schemas.microsoft.com/office/drawing/2014/main" id="{35851B8D-3C54-0B70-8FB5-442D98156EAF}"/>
              </a:ext>
            </a:extLst>
          </p:cNvPr>
          <p:cNvSpPr txBox="1"/>
          <p:nvPr/>
        </p:nvSpPr>
        <p:spPr>
          <a:xfrm>
            <a:off x="914400" y="1044833"/>
            <a:ext cx="5181600" cy="338554"/>
          </a:xfrm>
          <a:prstGeom prst="rect">
            <a:avLst/>
          </a:prstGeom>
          <a:noFill/>
        </p:spPr>
        <p:txBody>
          <a:bodyPr wrap="square" rtlCol="0">
            <a:spAutoFit/>
          </a:bodyPr>
          <a:lstStyle/>
          <a:p>
            <a:pPr algn="l"/>
            <a:r>
              <a:rPr lang="en-US" sz="1600">
                <a:latin typeface="Times New Roman" panose="02020603050405020304" pitchFamily="18" charset="0"/>
                <a:cs typeface="Times New Roman" panose="02020603050405020304" pitchFamily="18" charset="0"/>
              </a:rPr>
              <a:t>E. Calculation of the Risk</a:t>
            </a:r>
            <a:endParaRPr lang="en-ID"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9107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0948AD-EAB0-1248-F232-94A690772E79}"/>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911C1CBB-8FEB-B17A-8B55-FC2EFAF8F096}"/>
              </a:ext>
            </a:extLst>
          </p:cNvPr>
          <p:cNvSpPr txBox="1"/>
          <p:nvPr/>
        </p:nvSpPr>
        <p:spPr>
          <a:xfrm>
            <a:off x="3733800" y="304800"/>
            <a:ext cx="4724400" cy="523220"/>
          </a:xfrm>
          <a:prstGeom prst="rect">
            <a:avLst/>
          </a:prstGeom>
          <a:noFill/>
        </p:spPr>
        <p:txBody>
          <a:bodyPr wrap="square" rtlCol="0">
            <a:spAutoFit/>
          </a:bodyPr>
          <a:lstStyle/>
          <a:p>
            <a:pPr algn="ctr"/>
            <a:r>
              <a:rPr lang="en-US" sz="2800" b="1">
                <a:latin typeface="Times New Roman" panose="02020603050405020304" pitchFamily="18" charset="0"/>
                <a:cs typeface="Times New Roman" panose="02020603050405020304" pitchFamily="18" charset="0"/>
              </a:rPr>
              <a:t>Hasil</a:t>
            </a:r>
            <a:endParaRPr lang="en-ID" sz="2800" b="1">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2A98EDF-4BF1-6552-081F-BE868460BE8F}"/>
              </a:ext>
            </a:extLst>
          </p:cNvPr>
          <p:cNvSpPr txBox="1"/>
          <p:nvPr/>
        </p:nvSpPr>
        <p:spPr>
          <a:xfrm>
            <a:off x="914400" y="1413063"/>
            <a:ext cx="6858000" cy="2062103"/>
          </a:xfrm>
          <a:prstGeom prst="rect">
            <a:avLst/>
          </a:prstGeom>
          <a:noFill/>
        </p:spPr>
        <p:txBody>
          <a:bodyPr wrap="square" rtlCol="0">
            <a:spAutoFit/>
          </a:bodyPr>
          <a:lstStyle/>
          <a:p>
            <a:pPr marL="285750" indent="-285750" algn="l">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Tabel III menyajikan hasil klasifikasi dari tiga set model dengan lima kriteria pemisahan berbeda, menggunakan faktor risiko sebelum (B), setelah (A), dan sebelum serta setelah kejadian (B + A). Tabel ini menunjukkan median (Me), minimum (m), dan maksimum (M) untuk %CC, %TP, dan %FP, serta median untuk sensitivitas dan spesifisitas. Tabel IV mencantumkan tiga faktor risiko terpenting dari model pohon keputusan. Tabel V menyajikan aturan terpilih dari model tersebut, beserta risiko per aturan yang dihitung dengan persamaan Framingham.</a:t>
            </a:r>
          </a:p>
        </p:txBody>
      </p:sp>
    </p:spTree>
    <p:extLst>
      <p:ext uri="{BB962C8B-B14F-4D97-AF65-F5344CB8AC3E}">
        <p14:creationId xmlns:p14="http://schemas.microsoft.com/office/powerpoint/2010/main" val="1006568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E954B4-21F9-7DE6-4123-4364AA2CB61E}"/>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B597B702-86F7-86E7-44CF-C89DD63D1908}"/>
              </a:ext>
            </a:extLst>
          </p:cNvPr>
          <p:cNvSpPr txBox="1"/>
          <p:nvPr/>
        </p:nvSpPr>
        <p:spPr>
          <a:xfrm>
            <a:off x="3733800" y="304800"/>
            <a:ext cx="4724400" cy="523220"/>
          </a:xfrm>
          <a:prstGeom prst="rect">
            <a:avLst/>
          </a:prstGeom>
          <a:noFill/>
        </p:spPr>
        <p:txBody>
          <a:bodyPr wrap="square" rtlCol="0">
            <a:spAutoFit/>
          </a:bodyPr>
          <a:lstStyle/>
          <a:p>
            <a:pPr algn="ctr"/>
            <a:r>
              <a:rPr lang="en-US" sz="2800" b="1">
                <a:latin typeface="Times New Roman" panose="02020603050405020304" pitchFamily="18" charset="0"/>
                <a:cs typeface="Times New Roman" panose="02020603050405020304" pitchFamily="18" charset="0"/>
              </a:rPr>
              <a:t>Hasil</a:t>
            </a:r>
            <a:endParaRPr lang="en-ID" sz="2800" b="1">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3A21AB38-AC6D-17AF-711B-0F3EDA0A5DB6}"/>
              </a:ext>
            </a:extLst>
          </p:cNvPr>
          <p:cNvSpPr txBox="1"/>
          <p:nvPr/>
        </p:nvSpPr>
        <p:spPr>
          <a:xfrm>
            <a:off x="914400" y="1413063"/>
            <a:ext cx="5334000" cy="3539430"/>
          </a:xfrm>
          <a:prstGeom prst="rect">
            <a:avLst/>
          </a:prstGeom>
          <a:noFill/>
        </p:spPr>
        <p:txBody>
          <a:bodyPr wrap="square" rtlCol="0">
            <a:spAutoFit/>
          </a:bodyPr>
          <a:lstStyle/>
          <a:p>
            <a:pPr marL="285750" indent="-285750" algn="l">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Tidak ditemukan perbedaan signifikan untuk kriteria pemisahan yang berbeda pada %CC menggunakan uji Wilcoxon dengan p &lt; 0,05. Seperti yang terlihat dalam Tabel III, kinerja %CC pada model faktor risiko B, A, dan B + A berada di sekitar 60%, dengan model B + A menunjukkan kinerja terbaik, dengan median %CC antara 62% dan 63%. Model terbaik dicapai dengan kriteria pemisahan GI pada faktor risiko B + A, dengan %CC maksimum 66%. Faktor risiko terpenting, seperti yang tercantum dalam Tabel IV, adalah: untuk model B, usia, riwayat hipertensi, dan merokok sebelum kejadian; untuk model A, tekanan darah sistolik, merokok setelah kejadian, dan tekanan darah diastolik; serta untuk model B + A, usia, tekanan darah sistolik, merokok, dan riwayat hipertensi.</a:t>
            </a:r>
          </a:p>
        </p:txBody>
      </p:sp>
      <p:sp>
        <p:nvSpPr>
          <p:cNvPr id="3" name="TextBox 2">
            <a:extLst>
              <a:ext uri="{FF2B5EF4-FFF2-40B4-BE49-F238E27FC236}">
                <a16:creationId xmlns:a16="http://schemas.microsoft.com/office/drawing/2014/main" id="{DBB106C2-A98A-D20D-DCAB-F9E58C2C404F}"/>
              </a:ext>
            </a:extLst>
          </p:cNvPr>
          <p:cNvSpPr txBox="1"/>
          <p:nvPr/>
        </p:nvSpPr>
        <p:spPr>
          <a:xfrm>
            <a:off x="914400" y="1044833"/>
            <a:ext cx="5181600" cy="338554"/>
          </a:xfrm>
          <a:prstGeom prst="rect">
            <a:avLst/>
          </a:prstGeom>
          <a:noFill/>
        </p:spPr>
        <p:txBody>
          <a:bodyPr wrap="square" rtlCol="0">
            <a:spAutoFit/>
          </a:bodyPr>
          <a:lstStyle/>
          <a:p>
            <a:pPr algn="l"/>
            <a:r>
              <a:rPr lang="en-US" sz="1600">
                <a:latin typeface="Times New Roman" panose="02020603050405020304" pitchFamily="18" charset="0"/>
                <a:cs typeface="Times New Roman" panose="02020603050405020304" pitchFamily="18" charset="0"/>
              </a:rPr>
              <a:t>A. MI Models</a:t>
            </a:r>
            <a:endParaRPr lang="en-ID" sz="160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12C9A-8498-ABDD-8396-07FB72A115FA}"/>
              </a:ext>
            </a:extLst>
          </p:cNvPr>
          <p:cNvSpPr txBox="1"/>
          <p:nvPr/>
        </p:nvSpPr>
        <p:spPr>
          <a:xfrm>
            <a:off x="6324600" y="1383387"/>
            <a:ext cx="5334000" cy="3539430"/>
          </a:xfrm>
          <a:prstGeom prst="rect">
            <a:avLst/>
          </a:prstGeom>
          <a:noFill/>
        </p:spPr>
        <p:txBody>
          <a:bodyPr wrap="square" rtlCol="0">
            <a:spAutoFit/>
          </a:bodyPr>
          <a:lstStyle/>
          <a:p>
            <a:pPr marL="285750" indent="-285750" algn="l">
              <a:buFont typeface="Arial" panose="020B0604020202020204" pitchFamily="34" charset="0"/>
              <a:buChar char="•"/>
            </a:pPr>
            <a:r>
              <a:rPr lang="sv-SE" sz="1600">
                <a:latin typeface="Times New Roman" panose="02020603050405020304" pitchFamily="18" charset="0"/>
                <a:cs typeface="Times New Roman" panose="02020603050405020304" pitchFamily="18" charset="0"/>
              </a:rPr>
              <a:t>Berdasarkan model pohon keputusan, contoh aturan dapat diekstraksi. Misalnya, seperti yang diberikan pada Tabel IV:</a:t>
            </a:r>
          </a:p>
          <a:p>
            <a:pPr marL="447675" indent="-184150" algn="l"/>
            <a:r>
              <a:rPr lang="sv-SE" sz="1600">
                <a:latin typeface="Times New Roman" panose="02020603050405020304" pitchFamily="18" charset="0"/>
                <a:cs typeface="Times New Roman" panose="02020603050405020304" pitchFamily="18" charset="0"/>
              </a:rPr>
              <a:t>1. Persentase subjek berusia 51–60 tahun dengan riwayat hipertensi yang bukan perokok dan mengalami kejadian hampir sama dengan yang merupakan perokok dan tidak mengalami episode. Untuk model MI, terdapat 0/0 (0/0%), 28/7 (5,3/1,3%), dan 330/163 (62,5/30,9%) subjek dengan kejadian ya/tidak, masing-masing dengan risiko rendah, menengah, dan tinggi. Risiko kejadian rata-rata per aturan berkisar antara 11,8% hingga 15,0%, dengan semua aturan diklasifikasikan sebagai risiko tinggi (lihat Tabel IV). Tidak ada perbedaan antara risiko kejadian aturan untuk kejadian MI terjadi atau tidak.</a:t>
            </a:r>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6858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5F9C5A-E2F5-EB3D-2CCC-BFBD4BC5E69E}"/>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B8D74854-B349-EC52-CBC6-8F3E834D332B}"/>
              </a:ext>
            </a:extLst>
          </p:cNvPr>
          <p:cNvSpPr txBox="1"/>
          <p:nvPr/>
        </p:nvSpPr>
        <p:spPr>
          <a:xfrm>
            <a:off x="3733800" y="304800"/>
            <a:ext cx="4724400" cy="523220"/>
          </a:xfrm>
          <a:prstGeom prst="rect">
            <a:avLst/>
          </a:prstGeom>
          <a:noFill/>
        </p:spPr>
        <p:txBody>
          <a:bodyPr wrap="square" rtlCol="0">
            <a:spAutoFit/>
          </a:bodyPr>
          <a:lstStyle/>
          <a:p>
            <a:pPr algn="ctr"/>
            <a:r>
              <a:rPr lang="en-US" sz="2800" b="1">
                <a:latin typeface="Times New Roman" panose="02020603050405020304" pitchFamily="18" charset="0"/>
                <a:cs typeface="Times New Roman" panose="02020603050405020304" pitchFamily="18" charset="0"/>
              </a:rPr>
              <a:t>Hasil</a:t>
            </a:r>
            <a:endParaRPr lang="en-ID" sz="2800" b="1">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462E6611-0EE3-F9E3-5E5E-37D4601B624E}"/>
              </a:ext>
            </a:extLst>
          </p:cNvPr>
          <p:cNvPicPr>
            <a:picLocks noChangeAspect="1"/>
          </p:cNvPicPr>
          <p:nvPr/>
        </p:nvPicPr>
        <p:blipFill>
          <a:blip r:embed="rId2"/>
          <a:srcRect l="3695" t="6006" r="972"/>
          <a:stretch/>
        </p:blipFill>
        <p:spPr>
          <a:xfrm>
            <a:off x="1329801" y="1143000"/>
            <a:ext cx="9532398" cy="4267200"/>
          </a:xfrm>
          <a:prstGeom prst="rect">
            <a:avLst/>
          </a:prstGeom>
        </p:spPr>
      </p:pic>
    </p:spTree>
    <p:extLst>
      <p:ext uri="{BB962C8B-B14F-4D97-AF65-F5344CB8AC3E}">
        <p14:creationId xmlns:p14="http://schemas.microsoft.com/office/powerpoint/2010/main" val="2997083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C2AAC8-65E6-ADD0-7F93-42ED31B2ECAA}"/>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71C5CBCD-E0CE-8A5E-FBE6-7C308052F082}"/>
              </a:ext>
            </a:extLst>
          </p:cNvPr>
          <p:cNvSpPr txBox="1"/>
          <p:nvPr/>
        </p:nvSpPr>
        <p:spPr>
          <a:xfrm>
            <a:off x="3733800" y="304800"/>
            <a:ext cx="4724400" cy="523220"/>
          </a:xfrm>
          <a:prstGeom prst="rect">
            <a:avLst/>
          </a:prstGeom>
          <a:noFill/>
        </p:spPr>
        <p:txBody>
          <a:bodyPr wrap="square" rtlCol="0">
            <a:spAutoFit/>
          </a:bodyPr>
          <a:lstStyle/>
          <a:p>
            <a:pPr algn="ctr"/>
            <a:r>
              <a:rPr lang="en-US" sz="2800" b="1">
                <a:latin typeface="Times New Roman" panose="02020603050405020304" pitchFamily="18" charset="0"/>
                <a:cs typeface="Times New Roman" panose="02020603050405020304" pitchFamily="18" charset="0"/>
              </a:rPr>
              <a:t>Hasil</a:t>
            </a:r>
            <a:endParaRPr lang="en-ID" sz="2800" b="1">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789CEBEC-2192-5567-AE21-A24F77BAF79E}"/>
              </a:ext>
            </a:extLst>
          </p:cNvPr>
          <p:cNvPicPr>
            <a:picLocks noChangeAspect="1"/>
          </p:cNvPicPr>
          <p:nvPr/>
        </p:nvPicPr>
        <p:blipFill>
          <a:blip r:embed="rId2"/>
          <a:srcRect t="2683"/>
          <a:stretch/>
        </p:blipFill>
        <p:spPr>
          <a:xfrm>
            <a:off x="1295169" y="1295400"/>
            <a:ext cx="9601662" cy="4020786"/>
          </a:xfrm>
          <a:prstGeom prst="rect">
            <a:avLst/>
          </a:prstGeom>
        </p:spPr>
      </p:pic>
    </p:spTree>
    <p:extLst>
      <p:ext uri="{BB962C8B-B14F-4D97-AF65-F5344CB8AC3E}">
        <p14:creationId xmlns:p14="http://schemas.microsoft.com/office/powerpoint/2010/main" val="2031188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2649BE-B1E6-E2A7-8ECF-9567B1783B8C}"/>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F97FFB23-2D0A-9F37-2420-47AC1697D118}"/>
              </a:ext>
            </a:extLst>
          </p:cNvPr>
          <p:cNvSpPr txBox="1"/>
          <p:nvPr/>
        </p:nvSpPr>
        <p:spPr>
          <a:xfrm>
            <a:off x="3733800" y="304800"/>
            <a:ext cx="4724400" cy="523220"/>
          </a:xfrm>
          <a:prstGeom prst="rect">
            <a:avLst/>
          </a:prstGeom>
          <a:noFill/>
        </p:spPr>
        <p:txBody>
          <a:bodyPr wrap="square" rtlCol="0">
            <a:spAutoFit/>
          </a:bodyPr>
          <a:lstStyle/>
          <a:p>
            <a:pPr algn="ctr"/>
            <a:r>
              <a:rPr lang="en-US" sz="2800" b="1">
                <a:latin typeface="Times New Roman" panose="02020603050405020304" pitchFamily="18" charset="0"/>
                <a:cs typeface="Times New Roman" panose="02020603050405020304" pitchFamily="18" charset="0"/>
              </a:rPr>
              <a:t>Hasil</a:t>
            </a:r>
            <a:endParaRPr lang="en-ID" sz="2800" b="1">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47795FB-F61C-4ED3-93D9-84FEF5F2AFB3}"/>
              </a:ext>
            </a:extLst>
          </p:cNvPr>
          <p:cNvSpPr txBox="1"/>
          <p:nvPr/>
        </p:nvSpPr>
        <p:spPr>
          <a:xfrm>
            <a:off x="914400" y="1413063"/>
            <a:ext cx="10515600" cy="2308324"/>
          </a:xfrm>
          <a:prstGeom prst="rect">
            <a:avLst/>
          </a:prstGeom>
          <a:noFill/>
        </p:spPr>
        <p:txBody>
          <a:bodyPr wrap="square" rtlCol="0">
            <a:spAutoFit/>
          </a:bodyPr>
          <a:lstStyle/>
          <a:p>
            <a:pPr marL="285750" indent="-285750" algn="l">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Untuk model PCI, kinerja sedikit lebih baik dibandingkan dengan model MI, dengan kinerja terbaik pada model A dan B + A, di mana median %CC berkisar antara 65% hingga 67%. Kinerja serupa diperoleh untuk semua kriteria pemisahan tanpa perbedaan signifikan. Faktor risiko utama untuk model B meliputi usia, riwayat keluarga, riwayat hipertensi, dan diabetes; untuk model A, tekanan darah diastolik, LDL, dan merokok setelah kejadian; dan untuk model B + A, riwayat diabetes, tekanan darah diastolik, riwayat keluarga, hipertensi, dan usia. Aturan yang diberikan dalam Tabel IV menunjukkan bahwa jumlah kejadian PCI meningkat seiring bertambahnya usia pada subjek diabetes (dukungan meningkat dari 2% menjadi 20%). Untuk model PCI, terdapat 0/0 (0/0%), 20/15 (3,8/2,8%), dan 193/300 (36,6/56,8%) subjek dengan risiko rendah, menengah, dan tinggi. Risiko kejadian rata-rata per aturan berkisar antara 11,7% hingga 13,9%, dengan semua aturan diklasifikasikan sebagai risiko tinggi. Tidak ada perbedaan antara risiko kejadian PCI yang terjadi atau tidak.</a:t>
            </a:r>
          </a:p>
        </p:txBody>
      </p:sp>
      <p:sp>
        <p:nvSpPr>
          <p:cNvPr id="3" name="TextBox 2">
            <a:extLst>
              <a:ext uri="{FF2B5EF4-FFF2-40B4-BE49-F238E27FC236}">
                <a16:creationId xmlns:a16="http://schemas.microsoft.com/office/drawing/2014/main" id="{8BAABE1D-6994-A607-1B3B-6C3523103ADC}"/>
              </a:ext>
            </a:extLst>
          </p:cNvPr>
          <p:cNvSpPr txBox="1"/>
          <p:nvPr/>
        </p:nvSpPr>
        <p:spPr>
          <a:xfrm>
            <a:off x="914400" y="1044833"/>
            <a:ext cx="5181600" cy="338554"/>
          </a:xfrm>
          <a:prstGeom prst="rect">
            <a:avLst/>
          </a:prstGeom>
          <a:noFill/>
        </p:spPr>
        <p:txBody>
          <a:bodyPr wrap="square" rtlCol="0">
            <a:spAutoFit/>
          </a:bodyPr>
          <a:lstStyle/>
          <a:p>
            <a:pPr algn="l"/>
            <a:r>
              <a:rPr lang="en-US" sz="1600">
                <a:latin typeface="Times New Roman" panose="02020603050405020304" pitchFamily="18" charset="0"/>
                <a:cs typeface="Times New Roman" panose="02020603050405020304" pitchFamily="18" charset="0"/>
              </a:rPr>
              <a:t>B. PCI Models</a:t>
            </a:r>
            <a:endParaRPr lang="en-ID"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7365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9AFA58-770B-75DF-F7F8-645BDC3D6C33}"/>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18AAEE51-6956-D262-BBCA-9E8E50A6632B}"/>
              </a:ext>
            </a:extLst>
          </p:cNvPr>
          <p:cNvSpPr txBox="1"/>
          <p:nvPr/>
        </p:nvSpPr>
        <p:spPr>
          <a:xfrm>
            <a:off x="3733800" y="304800"/>
            <a:ext cx="4724400" cy="523220"/>
          </a:xfrm>
          <a:prstGeom prst="rect">
            <a:avLst/>
          </a:prstGeom>
          <a:noFill/>
        </p:spPr>
        <p:txBody>
          <a:bodyPr wrap="square" rtlCol="0">
            <a:spAutoFit/>
          </a:bodyPr>
          <a:lstStyle/>
          <a:p>
            <a:pPr algn="ctr"/>
            <a:r>
              <a:rPr lang="en-US" sz="2800" b="1">
                <a:latin typeface="Times New Roman" panose="02020603050405020304" pitchFamily="18" charset="0"/>
                <a:cs typeface="Times New Roman" panose="02020603050405020304" pitchFamily="18" charset="0"/>
              </a:rPr>
              <a:t>Hasil</a:t>
            </a:r>
            <a:endParaRPr lang="en-ID" sz="2800" b="1">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07B10B6-DA87-BFE1-8A5F-09387249E199}"/>
              </a:ext>
            </a:extLst>
          </p:cNvPr>
          <p:cNvPicPr>
            <a:picLocks noChangeAspect="1"/>
          </p:cNvPicPr>
          <p:nvPr/>
        </p:nvPicPr>
        <p:blipFill>
          <a:blip r:embed="rId2"/>
          <a:srcRect l="-113" t="4936" r="-1"/>
          <a:stretch/>
        </p:blipFill>
        <p:spPr>
          <a:xfrm>
            <a:off x="3784245" y="1066800"/>
            <a:ext cx="4623509" cy="5257801"/>
          </a:xfrm>
          <a:prstGeom prst="rect">
            <a:avLst/>
          </a:prstGeom>
        </p:spPr>
      </p:pic>
    </p:spTree>
    <p:extLst>
      <p:ext uri="{BB962C8B-B14F-4D97-AF65-F5344CB8AC3E}">
        <p14:creationId xmlns:p14="http://schemas.microsoft.com/office/powerpoint/2010/main" val="1890332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56704-419F-4E01-209B-1883389EB25C}"/>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DF1CE1F2-C9E2-7E4B-0106-4E17D3159BE1}"/>
              </a:ext>
            </a:extLst>
          </p:cNvPr>
          <p:cNvSpPr txBox="1"/>
          <p:nvPr/>
        </p:nvSpPr>
        <p:spPr>
          <a:xfrm>
            <a:off x="3733800" y="304800"/>
            <a:ext cx="4724400" cy="523220"/>
          </a:xfrm>
          <a:prstGeom prst="rect">
            <a:avLst/>
          </a:prstGeom>
          <a:noFill/>
        </p:spPr>
        <p:txBody>
          <a:bodyPr wrap="square" rtlCol="0">
            <a:spAutoFit/>
          </a:bodyPr>
          <a:lstStyle/>
          <a:p>
            <a:pPr algn="ctr"/>
            <a:r>
              <a:rPr lang="en-US" sz="2800" b="1">
                <a:latin typeface="Times New Roman" panose="02020603050405020304" pitchFamily="18" charset="0"/>
                <a:cs typeface="Times New Roman" panose="02020603050405020304" pitchFamily="18" charset="0"/>
              </a:rPr>
              <a:t>Hasil</a:t>
            </a:r>
            <a:endParaRPr lang="en-ID" sz="2800" b="1">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E690D8B4-2985-2C9B-DCE1-D10A63362BA8}"/>
              </a:ext>
            </a:extLst>
          </p:cNvPr>
          <p:cNvSpPr txBox="1"/>
          <p:nvPr/>
        </p:nvSpPr>
        <p:spPr>
          <a:xfrm>
            <a:off x="914400" y="1413063"/>
            <a:ext cx="10515600" cy="2308324"/>
          </a:xfrm>
          <a:prstGeom prst="rect">
            <a:avLst/>
          </a:prstGeom>
          <a:noFill/>
        </p:spPr>
        <p:txBody>
          <a:bodyPr wrap="square" rtlCol="0">
            <a:spAutoFit/>
          </a:bodyPr>
          <a:lstStyle/>
          <a:p>
            <a:pPr marL="285750" indent="-285750" algn="l">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Untuk model PCI, kinerja sedikit lebih baik dibandingkan dengan model MI, dengan kinerja terbaik pada model A dan B + A, di mana median %CC berkisar antara 65% hingga 67%. Kinerja serupa diperoleh untuk semua kriteria pemisahan tanpa perbedaan signifikan. Faktor risiko utama untuk model B meliputi usia, riwayat keluarga, riwayat hipertensi, dan diabetes; untuk model A, tekanan darah diastolik, LDL, dan merokok setelah kejadian; dan untuk model B + A, riwayat diabetes, tekanan darah diastolik, riwayat keluarga, hipertensi, dan usia. Aturan yang diberikan dalam Tabel IV menunjukkan bahwa jumlah kejadian PCI meningkat seiring bertambahnya usia pada subjek diabetes (dukungan meningkat dari 2% menjadi 20%). Untuk model PCI, terdapat 0/0 (0/0%), 20/15 (3,8/2,8%), dan 193/300 (36,6/56,8%) subjek dengan risiko rendah, menengah, dan tinggi. Risiko kejadian rata-rata per aturan berkisar antara 11,7% hingga 13,9%, dengan semua aturan diklasifikasikan sebagai risiko tinggi. Tidak ada perbedaan antara risiko kejadian PCI yang terjadi atau tidak.</a:t>
            </a:r>
          </a:p>
        </p:txBody>
      </p:sp>
      <p:sp>
        <p:nvSpPr>
          <p:cNvPr id="3" name="TextBox 2">
            <a:extLst>
              <a:ext uri="{FF2B5EF4-FFF2-40B4-BE49-F238E27FC236}">
                <a16:creationId xmlns:a16="http://schemas.microsoft.com/office/drawing/2014/main" id="{CB10A0B3-B7A4-1EA4-B352-E9C174A30CB9}"/>
              </a:ext>
            </a:extLst>
          </p:cNvPr>
          <p:cNvSpPr txBox="1"/>
          <p:nvPr/>
        </p:nvSpPr>
        <p:spPr>
          <a:xfrm>
            <a:off x="914400" y="1044833"/>
            <a:ext cx="5181600" cy="338554"/>
          </a:xfrm>
          <a:prstGeom prst="rect">
            <a:avLst/>
          </a:prstGeom>
          <a:noFill/>
        </p:spPr>
        <p:txBody>
          <a:bodyPr wrap="square" rtlCol="0">
            <a:spAutoFit/>
          </a:bodyPr>
          <a:lstStyle/>
          <a:p>
            <a:pPr algn="l"/>
            <a:r>
              <a:rPr lang="en-US" sz="1600">
                <a:latin typeface="Times New Roman" panose="02020603050405020304" pitchFamily="18" charset="0"/>
                <a:cs typeface="Times New Roman" panose="02020603050405020304" pitchFamily="18" charset="0"/>
              </a:rPr>
              <a:t>C. CABG Models</a:t>
            </a:r>
            <a:endParaRPr lang="en-ID"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4115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7AF95783-9C56-4D95-919B-D58E71EAAA7A}"/>
              </a:ext>
            </a:extLst>
          </p:cNvPr>
          <p:cNvSpPr txBox="1"/>
          <p:nvPr/>
        </p:nvSpPr>
        <p:spPr>
          <a:xfrm>
            <a:off x="3733800" y="304800"/>
            <a:ext cx="4724400" cy="523220"/>
          </a:xfrm>
          <a:prstGeom prst="rect">
            <a:avLst/>
          </a:prstGeom>
          <a:noFill/>
        </p:spPr>
        <p:txBody>
          <a:bodyPr wrap="square" rtlCol="0">
            <a:spAutoFit/>
          </a:bodyPr>
          <a:lstStyle/>
          <a:p>
            <a:pPr algn="ctr"/>
            <a:r>
              <a:rPr lang="en-US" sz="2800" b="1">
                <a:latin typeface="Times New Roman" panose="02020603050405020304" pitchFamily="18" charset="0"/>
                <a:cs typeface="Times New Roman" panose="02020603050405020304" pitchFamily="18" charset="0"/>
              </a:rPr>
              <a:t>Pendahuluan</a:t>
            </a:r>
            <a:endParaRPr lang="en-ID" sz="2800" b="1">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C750202-1077-2712-5080-ABEBB6178F1C}"/>
              </a:ext>
            </a:extLst>
          </p:cNvPr>
          <p:cNvSpPr txBox="1"/>
          <p:nvPr/>
        </p:nvSpPr>
        <p:spPr>
          <a:xfrm>
            <a:off x="990600" y="1289953"/>
            <a:ext cx="4724400" cy="4278094"/>
          </a:xfrm>
          <a:prstGeom prst="rect">
            <a:avLst/>
          </a:prstGeom>
          <a:noFill/>
        </p:spPr>
        <p:txBody>
          <a:bodyPr wrap="square" rtlCol="0">
            <a:spAutoFit/>
          </a:bodyPr>
          <a:lstStyle/>
          <a:p>
            <a:pPr marL="285750" indent="-285750" algn="l">
              <a:buFont typeface="Arial" panose="020B0604020202020204" pitchFamily="34" charset="0"/>
              <a:buChar char="•"/>
            </a:pPr>
            <a:r>
              <a:rPr lang="en-ID" sz="1600">
                <a:latin typeface="Times New Roman" panose="02020603050405020304" pitchFamily="18" charset="0"/>
                <a:cs typeface="Times New Roman" panose="02020603050405020304" pitchFamily="18" charset="0"/>
              </a:rPr>
              <a:t>Penyakit jantung koroner (CHD) adalah penyebab kematian paling umum di Eropa dengan hampir dua juta kematian setiap tahun.</a:t>
            </a:r>
          </a:p>
          <a:p>
            <a:pPr algn="l"/>
            <a:endParaRPr lang="en-ID" sz="160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D" sz="1600">
                <a:latin typeface="Times New Roman" panose="02020603050405020304" pitchFamily="18" charset="0"/>
                <a:cs typeface="Times New Roman" panose="02020603050405020304" pitchFamily="18" charset="0"/>
              </a:rPr>
              <a:t>aktor risiko CHD terbagi menjadi:</a:t>
            </a:r>
          </a:p>
          <a:p>
            <a:pPr marL="447675" indent="-184150" algn="l">
              <a:buFontTx/>
              <a:buChar char="-"/>
            </a:pPr>
            <a:r>
              <a:rPr lang="en-ID" sz="1600">
                <a:latin typeface="Times New Roman" panose="02020603050405020304" pitchFamily="18" charset="0"/>
                <a:cs typeface="Times New Roman" panose="02020603050405020304" pitchFamily="18" charset="0"/>
              </a:rPr>
              <a:t>Non-modifiable: Usia, jenis kelamin, riwayat keluarga, faktor genetik.</a:t>
            </a:r>
          </a:p>
          <a:p>
            <a:pPr marL="447675" indent="-184150" algn="l">
              <a:buFontTx/>
              <a:buChar char="-"/>
            </a:pPr>
            <a:r>
              <a:rPr lang="en-ID" sz="1600">
                <a:latin typeface="Times New Roman" panose="02020603050405020304" pitchFamily="18" charset="0"/>
                <a:cs typeface="Times New Roman" panose="02020603050405020304" pitchFamily="18" charset="0"/>
              </a:rPr>
              <a:t>Modifiable: Merokok, hipertensi, diabetes, kolesterol, dan lipoprotein.</a:t>
            </a:r>
          </a:p>
          <a:p>
            <a:pPr algn="l"/>
            <a:endParaRPr lang="en-ID" sz="160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D" sz="1600">
                <a:latin typeface="Times New Roman" panose="02020603050405020304" pitchFamily="18" charset="0"/>
                <a:cs typeface="Times New Roman" panose="02020603050405020304" pitchFamily="18" charset="0"/>
              </a:rPr>
              <a:t>Mengembangkan sistem data mining berbasis pohon keputusan (C4.5) untuk menilai faktor risiko CHD dan mengurangi kejadian CHD.</a:t>
            </a:r>
          </a:p>
          <a:p>
            <a:pPr algn="l"/>
            <a:endParaRPr lang="en-ID" sz="160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nb-NO" sz="1600">
                <a:latin typeface="Times New Roman" panose="02020603050405020304" pitchFamily="18" charset="0"/>
                <a:cs typeface="Times New Roman" panose="02020603050405020304" pitchFamily="18" charset="0"/>
              </a:rPr>
              <a:t>Mengidentifikasi aturan klasifikasi yang penting untuk mendukung pengelolaan pasien dan mengurangi biaya terapi.</a:t>
            </a:r>
            <a:endParaRPr lang="en-ID" sz="160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DE4687E-8AFE-78B4-EE34-30D88B227FD8}"/>
              </a:ext>
            </a:extLst>
          </p:cNvPr>
          <p:cNvSpPr txBox="1"/>
          <p:nvPr/>
        </p:nvSpPr>
        <p:spPr>
          <a:xfrm>
            <a:off x="6324600" y="1659285"/>
            <a:ext cx="5181600" cy="3539430"/>
          </a:xfrm>
          <a:prstGeom prst="rect">
            <a:avLst/>
          </a:prstGeom>
          <a:noFill/>
        </p:spPr>
        <p:txBody>
          <a:bodyPr wrap="square" rtlCol="0">
            <a:spAutoFit/>
          </a:bodyPr>
          <a:lstStyle/>
          <a:p>
            <a:pPr marL="285750" indent="-285750" algn="l">
              <a:buFont typeface="Arial" panose="020B0604020202020204" pitchFamily="34" charset="0"/>
              <a:buChar char="•"/>
            </a:pPr>
            <a:r>
              <a:rPr lang="en-ID" sz="1600">
                <a:latin typeface="Times New Roman" panose="02020603050405020304" pitchFamily="18" charset="0"/>
                <a:cs typeface="Times New Roman" panose="02020603050405020304" pitchFamily="18" charset="0"/>
              </a:rPr>
              <a:t>Berbagai penelitian telah dilakukan menggunakan metode seperti Framingham equation, algoritma pohon keputusan, dan teknologi lain seperti fuzzy modeling dan neural networks untuk menganalisis faktor risiko CHD.</a:t>
            </a:r>
          </a:p>
          <a:p>
            <a:pPr algn="l"/>
            <a:endParaRPr lang="en-ID" sz="160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D" sz="1600">
                <a:latin typeface="Times New Roman" panose="02020603050405020304" pitchFamily="18" charset="0"/>
                <a:cs typeface="Times New Roman" panose="02020603050405020304" pitchFamily="18" charset="0"/>
              </a:rPr>
              <a:t>Beberapa studi sebelumnya menunjukkan keberhasilan model pohon keputusan dalam klasifikasi dan diagnosis CHD dengan akurasi tinggi.</a:t>
            </a:r>
          </a:p>
          <a:p>
            <a:pPr algn="l"/>
            <a:endParaRPr lang="en-ID" sz="160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D" sz="1600">
                <a:latin typeface="Times New Roman" panose="02020603050405020304" pitchFamily="18" charset="0"/>
                <a:cs typeface="Times New Roman" panose="02020603050405020304" pitchFamily="18" charset="0"/>
              </a:rPr>
              <a:t>Studi ini fokus pada penggunaan data mining berbasis pohon keputusan untuk mengevaluasi faktor risiko CHD.</a:t>
            </a:r>
          </a:p>
          <a:p>
            <a:pPr algn="l"/>
            <a:endParaRPr lang="en-ID" sz="160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D" sz="1600">
                <a:latin typeface="Times New Roman" panose="02020603050405020304" pitchFamily="18" charset="0"/>
                <a:cs typeface="Times New Roman" panose="02020603050405020304" pitchFamily="18" charset="0"/>
              </a:rPr>
              <a:t>Aturan klasifikasi yang diperoleh diharapkan membantu pengelolaan pasien secara lebih baik dan efisien.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C58AF-F922-D0B6-4E13-0C7A4FCA2513}"/>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391C956B-2B0D-703A-8BE6-A5B039EBDD9A}"/>
              </a:ext>
            </a:extLst>
          </p:cNvPr>
          <p:cNvSpPr txBox="1"/>
          <p:nvPr/>
        </p:nvSpPr>
        <p:spPr>
          <a:xfrm>
            <a:off x="3733800" y="304800"/>
            <a:ext cx="4724400" cy="523220"/>
          </a:xfrm>
          <a:prstGeom prst="rect">
            <a:avLst/>
          </a:prstGeom>
          <a:noFill/>
        </p:spPr>
        <p:txBody>
          <a:bodyPr wrap="square" rtlCol="0">
            <a:spAutoFit/>
          </a:bodyPr>
          <a:lstStyle/>
          <a:p>
            <a:pPr algn="ctr"/>
            <a:r>
              <a:rPr lang="en-US" sz="2800" b="1">
                <a:latin typeface="Times New Roman" panose="02020603050405020304" pitchFamily="18" charset="0"/>
                <a:cs typeface="Times New Roman" panose="02020603050405020304" pitchFamily="18" charset="0"/>
              </a:rPr>
              <a:t>Diskusi</a:t>
            </a:r>
            <a:endParaRPr lang="en-ID" sz="2800" b="1">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C23377B3-C928-EDCC-2CF9-AF415F28EE6E}"/>
              </a:ext>
            </a:extLst>
          </p:cNvPr>
          <p:cNvSpPr txBox="1"/>
          <p:nvPr/>
        </p:nvSpPr>
        <p:spPr>
          <a:xfrm>
            <a:off x="914400" y="1413063"/>
            <a:ext cx="10515600" cy="4031873"/>
          </a:xfrm>
          <a:prstGeom prst="rect">
            <a:avLst/>
          </a:prstGeom>
          <a:noFill/>
        </p:spPr>
        <p:txBody>
          <a:bodyPr wrap="square" rtlCol="0">
            <a:spAutoFit/>
          </a:bodyPr>
          <a:lstStyle/>
          <a:p>
            <a:pPr marL="285750" indent="-285750" algn="l">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Penelitian ini menyelidiki MI, PCI, dan CABG dengan mengembangkan tiga model klasifikasi berbasis pohon keputusan, menghasilkan tingkat akurasi tertinggi masing-masing 66%, 75%, dan 75%. Faktor risiko utama yang ditemukan adalah jenis kelamin, usia, merokok, tekanan darah, dan kolesterol, dengan tiga faktor terakhir dapat dimodifikasi untuk mengurangi risiko PJK melalui pengendalian yang tepat. Merokok terbukti secara signifikan meningkatkan risiko PJK.</a:t>
            </a:r>
          </a:p>
          <a:p>
            <a:pPr marL="285750" indent="-285750" algn="l">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Penelitian ini sejalan dengan temuan studi EUROASPIRE (I, II, III), yang melibatkan berbagai populasi Eropa dan menyoroti faktor risiko tambahan seperti obesitas. Hasil umum menunjukkan rendahnya kepatuhan pasien terhadap saran medis. Dibandingkan EUROASPIRE, temuan kami menunjukkan: 14% pasien masih merokok (16% di EUROASPIRE), 22% memiliki tekanan darah tinggi (26%), 34% memiliki kolesterol total tinggi (31%), dan 45% memiliki lipoprotein densitas rendah (31%).</a:t>
            </a:r>
          </a:p>
          <a:p>
            <a:pPr marL="285750" indent="-285750" algn="l">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Survei EUROASPIRE mengidentifikasi merokok, tekanan darah, dan kolesterol sebagai faktor risiko utama, dengan variasi prevalensi yang signifikan di antara 15 negara serta penggunaan terapi obat kardioprotektif. Survei ini menyimpulkan bahwa masih ada potensi besar untuk meningkatkan standar perawatan pencegahan di seluruh Eropa guna mengurangi risiko penyakit berulang dan kematian pada pasien PJK.</a:t>
            </a:r>
          </a:p>
          <a:p>
            <a:pPr marL="285750" indent="-285750" algn="l">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Studi ini mengungkapkan pengamatan tambahan terkait faktor risiko yang tidak dapat dimodifikasi dibandingkan dengan survei EUROASPIRE, yaitu: 14% subjek adalah perempuan (24,7% di EUROASPIRE); 9% berusia ≤50 tahun (23,1%); 28% berusia 51–60 tahun (33,8%); 39% berusia 61–70 tahun (43,1%); dan 24% berusia 71–84 tahun.</a:t>
            </a:r>
          </a:p>
        </p:txBody>
      </p:sp>
    </p:spTree>
    <p:extLst>
      <p:ext uri="{BB962C8B-B14F-4D97-AF65-F5344CB8AC3E}">
        <p14:creationId xmlns:p14="http://schemas.microsoft.com/office/powerpoint/2010/main" val="1364272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6A3D0C-3B0E-648A-703E-6D8DE7228DC4}"/>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2B754889-6650-C05F-C474-E415399D08FA}"/>
              </a:ext>
            </a:extLst>
          </p:cNvPr>
          <p:cNvSpPr txBox="1"/>
          <p:nvPr/>
        </p:nvSpPr>
        <p:spPr>
          <a:xfrm>
            <a:off x="3733800" y="304800"/>
            <a:ext cx="4724400" cy="523220"/>
          </a:xfrm>
          <a:prstGeom prst="rect">
            <a:avLst/>
          </a:prstGeom>
          <a:noFill/>
        </p:spPr>
        <p:txBody>
          <a:bodyPr wrap="square" rtlCol="0">
            <a:spAutoFit/>
          </a:bodyPr>
          <a:lstStyle/>
          <a:p>
            <a:pPr algn="ctr"/>
            <a:r>
              <a:rPr lang="en-US" sz="2800" b="1">
                <a:latin typeface="Times New Roman" panose="02020603050405020304" pitchFamily="18" charset="0"/>
                <a:cs typeface="Times New Roman" panose="02020603050405020304" pitchFamily="18" charset="0"/>
              </a:rPr>
              <a:t>Diskusi</a:t>
            </a:r>
            <a:endParaRPr lang="en-ID" sz="2800" b="1">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2E1F19D-42A7-72C3-DE59-0A08B535DE99}"/>
              </a:ext>
            </a:extLst>
          </p:cNvPr>
          <p:cNvSpPr txBox="1"/>
          <p:nvPr/>
        </p:nvSpPr>
        <p:spPr>
          <a:xfrm>
            <a:off x="914400" y="1413063"/>
            <a:ext cx="10515600" cy="2800767"/>
          </a:xfrm>
          <a:prstGeom prst="rect">
            <a:avLst/>
          </a:prstGeom>
          <a:noFill/>
        </p:spPr>
        <p:txBody>
          <a:bodyPr wrap="square" rtlCol="0">
            <a:spAutoFit/>
          </a:bodyPr>
          <a:lstStyle/>
          <a:p>
            <a:pPr marL="285750" indent="-285750" algn="l">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Penelitian ini menunjukkan bahwa merokok meningkatkan risiko kejadian koroner berulang, sementara faktor risiko seperti kolesterol dan kelebihan berat badan juga relevan. Menggunakan faktor risiko tradisional, seperti usia, jenis kelamin, kolesterol, tekanan darah, diabetes, dan merokok, untuk memprediksi PJK dengan fungsi Framingham, namun menyimpulkan bahwa faktor risiko ini memiliki dampak yang berbeda dan memerlukan fungsi risiko khusus populasi. Sebagian besar subjek dalam penelitian ini tergolong berisiko tinggi, sehingga model yang diusulkan membutuhkan validasi pada kelompok yang lebih heterogen.</a:t>
            </a:r>
          </a:p>
          <a:p>
            <a:pPr marL="285750" indent="-285750" algn="l">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Penambangan data berbasis pohon keputusan digunakan untuk mengekstrak aturan risiko PJK, dengan kinerja model serupa meskipun menggunakan berbagai kriteria pemisahan. Studi ini menegaskan kegunaan model ini dalam mengelompokkan faktor risiko menjadi tinggi dan rendah, serta potensinya untuk membantu pengambilan keputusan terapi, seperti angioplasti atau pembedahan. Namun, diperlukan investigasi lebih lanjut dengan dataset yang lebih besar dan algoritma yang lebih beragam untuk meningkatkan keandalan model dan mengurangi morbiditas serta mortalitas PJK.</a:t>
            </a:r>
          </a:p>
        </p:txBody>
      </p:sp>
    </p:spTree>
    <p:extLst>
      <p:ext uri="{BB962C8B-B14F-4D97-AF65-F5344CB8AC3E}">
        <p14:creationId xmlns:p14="http://schemas.microsoft.com/office/powerpoint/2010/main" val="25639768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0AB38E-ACBB-84B6-9608-43D1D6B14B99}"/>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01A87DA6-A6FC-896B-770F-44B5CC7FDFA4}"/>
              </a:ext>
            </a:extLst>
          </p:cNvPr>
          <p:cNvSpPr txBox="1"/>
          <p:nvPr/>
        </p:nvSpPr>
        <p:spPr>
          <a:xfrm>
            <a:off x="3733800" y="609600"/>
            <a:ext cx="4724400" cy="523220"/>
          </a:xfrm>
          <a:prstGeom prst="rect">
            <a:avLst/>
          </a:prstGeom>
          <a:noFill/>
        </p:spPr>
        <p:txBody>
          <a:bodyPr wrap="square" rtlCol="0">
            <a:spAutoFit/>
          </a:bodyPr>
          <a:lstStyle/>
          <a:p>
            <a:pPr algn="ctr"/>
            <a:r>
              <a:rPr lang="en-US" sz="2800" b="1">
                <a:latin typeface="Times New Roman" panose="02020603050405020304" pitchFamily="18" charset="0"/>
                <a:cs typeface="Times New Roman" panose="02020603050405020304" pitchFamily="18" charset="0"/>
              </a:rPr>
              <a:t>Sumber Jurnal</a:t>
            </a:r>
            <a:endParaRPr lang="en-ID" sz="2800" b="1">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6FC7041-5148-84D6-17DC-A71159D9C7EC}"/>
              </a:ext>
            </a:extLst>
          </p:cNvPr>
          <p:cNvSpPr txBox="1"/>
          <p:nvPr/>
        </p:nvSpPr>
        <p:spPr>
          <a:xfrm>
            <a:off x="1784350" y="3167390"/>
            <a:ext cx="8623300" cy="523220"/>
          </a:xfrm>
          <a:prstGeom prst="rect">
            <a:avLst/>
          </a:prstGeom>
          <a:noFill/>
        </p:spPr>
        <p:txBody>
          <a:bodyPr wrap="square">
            <a:spAutoFit/>
          </a:bodyPr>
          <a:lstStyle/>
          <a:p>
            <a:r>
              <a:rPr lang="en-ID" sz="2800">
                <a:latin typeface="Times New Roman" panose="02020603050405020304" pitchFamily="18" charset="0"/>
                <a:cs typeface="Times New Roman" panose="02020603050405020304" pitchFamily="18" charset="0"/>
              </a:rPr>
              <a:t>Referensi : </a:t>
            </a:r>
            <a:r>
              <a:rPr lang="en-ID" sz="2800">
                <a:latin typeface="Times New Roman" panose="02020603050405020304" pitchFamily="18" charset="0"/>
                <a:cs typeface="Times New Roman" panose="02020603050405020304" pitchFamily="18" charset="0"/>
                <a:hlinkClick r:id="rId2"/>
              </a:rPr>
              <a:t>https://ieeexplore.ieee.org/document/5378501/</a:t>
            </a:r>
            <a:r>
              <a:rPr lang="en-ID" sz="280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230989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386524-694A-8889-B118-F61959EB3EAA}"/>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9E7E3AAD-E46F-F1F7-0381-8A0E262E8C9F}"/>
              </a:ext>
            </a:extLst>
          </p:cNvPr>
          <p:cNvSpPr txBox="1"/>
          <p:nvPr/>
        </p:nvSpPr>
        <p:spPr>
          <a:xfrm>
            <a:off x="3733800" y="304800"/>
            <a:ext cx="4724400" cy="523220"/>
          </a:xfrm>
          <a:prstGeom prst="rect">
            <a:avLst/>
          </a:prstGeom>
          <a:noFill/>
        </p:spPr>
        <p:txBody>
          <a:bodyPr wrap="square" rtlCol="0">
            <a:spAutoFit/>
          </a:bodyPr>
          <a:lstStyle/>
          <a:p>
            <a:pPr algn="ctr"/>
            <a:r>
              <a:rPr lang="en-US" sz="2800" b="1">
                <a:latin typeface="Times New Roman" panose="02020603050405020304" pitchFamily="18" charset="0"/>
                <a:cs typeface="Times New Roman" panose="02020603050405020304" pitchFamily="18" charset="0"/>
              </a:rPr>
              <a:t>Bahan dan Metode</a:t>
            </a:r>
            <a:endParaRPr lang="en-ID" sz="2800" b="1">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759F18CC-3AB4-AC1E-55FD-01111C202FC8}"/>
              </a:ext>
            </a:extLst>
          </p:cNvPr>
          <p:cNvSpPr txBox="1"/>
          <p:nvPr/>
        </p:nvSpPr>
        <p:spPr>
          <a:xfrm>
            <a:off x="914400" y="1600200"/>
            <a:ext cx="4724400" cy="2800767"/>
          </a:xfrm>
          <a:prstGeom prst="rect">
            <a:avLst/>
          </a:prstGeom>
          <a:noFill/>
        </p:spPr>
        <p:txBody>
          <a:bodyPr wrap="square" rtlCol="0">
            <a:spAutoFit/>
          </a:bodyPr>
          <a:lstStyle/>
          <a:p>
            <a:pPr marL="285750" indent="-285750" algn="l">
              <a:buFont typeface="Arial" panose="020B0604020202020204" pitchFamily="34" charset="0"/>
              <a:buChar char="•"/>
            </a:pPr>
            <a:r>
              <a:rPr lang="en-ID" sz="1600">
                <a:latin typeface="Times New Roman" panose="02020603050405020304" pitchFamily="18" charset="0"/>
                <a:cs typeface="Times New Roman" panose="02020603050405020304" pitchFamily="18" charset="0"/>
              </a:rPr>
              <a:t>Data diperoleh dari 1500 subjek CHD antara tahun 2003–2006 dan 2009 (300 subjek per tahun).</a:t>
            </a:r>
          </a:p>
          <a:p>
            <a:pPr marL="285750" indent="-285750" algn="l">
              <a:buFont typeface="Arial" panose="020B0604020202020204" pitchFamily="34" charset="0"/>
              <a:buChar char="•"/>
            </a:pPr>
            <a:r>
              <a:rPr lang="en-ID" sz="1600">
                <a:latin typeface="Times New Roman" panose="02020603050405020304" pitchFamily="18" charset="0"/>
                <a:cs typeface="Times New Roman" panose="02020603050405020304" pitchFamily="18" charset="0"/>
              </a:rPr>
              <a:t>Subjek direkrut berdasarkan kriteria: riwayat MI, intervensi koroner perkutan (PCI), atau operasi bypass arteri koroner (CABG).</a:t>
            </a:r>
          </a:p>
          <a:p>
            <a:pPr marL="285750" indent="-285750" algn="l">
              <a:buFont typeface="Arial" panose="020B0604020202020204" pitchFamily="34" charset="0"/>
              <a:buChar char="•"/>
            </a:pPr>
            <a:r>
              <a:rPr lang="en-ID" sz="1600">
                <a:latin typeface="Times New Roman" panose="02020603050405020304" pitchFamily="18" charset="0"/>
                <a:cs typeface="Times New Roman" panose="02020603050405020304" pitchFamily="18" charset="0"/>
              </a:rPr>
              <a:t>Proses melibatkan identifikasi dan penghapusan duplikasi, pengisian nilai yang hilang, dan pengkodean data sesuai Tabel I.</a:t>
            </a:r>
          </a:p>
          <a:p>
            <a:pPr marL="285750" indent="-285750" algn="l">
              <a:buFont typeface="Arial" panose="020B0604020202020204" pitchFamily="34" charset="0"/>
              <a:buChar char="•"/>
            </a:pPr>
            <a:r>
              <a:rPr lang="en-ID" sz="1600">
                <a:latin typeface="Times New Roman" panose="02020603050405020304" pitchFamily="18" charset="0"/>
                <a:cs typeface="Times New Roman" panose="02020603050405020304" pitchFamily="18" charset="0"/>
              </a:rPr>
              <a:t>Data yang tidak lengkap, terutama hasil biokimia, menyebabkan pengurangan jumlah kasus (lihat Tabel II).</a:t>
            </a:r>
          </a:p>
        </p:txBody>
      </p:sp>
      <p:sp>
        <p:nvSpPr>
          <p:cNvPr id="4" name="TextBox 3">
            <a:extLst>
              <a:ext uri="{FF2B5EF4-FFF2-40B4-BE49-F238E27FC236}">
                <a16:creationId xmlns:a16="http://schemas.microsoft.com/office/drawing/2014/main" id="{98F96194-6AE3-5EBC-A289-8C7E4C2C3D89}"/>
              </a:ext>
            </a:extLst>
          </p:cNvPr>
          <p:cNvSpPr txBox="1"/>
          <p:nvPr/>
        </p:nvSpPr>
        <p:spPr>
          <a:xfrm>
            <a:off x="6558282" y="1723310"/>
            <a:ext cx="5181600" cy="2554545"/>
          </a:xfrm>
          <a:prstGeom prst="rect">
            <a:avLst/>
          </a:prstGeom>
          <a:noFill/>
        </p:spPr>
        <p:txBody>
          <a:bodyPr wrap="square" rtlCol="0">
            <a:spAutoFit/>
          </a:bodyPr>
          <a:lstStyle/>
          <a:p>
            <a:pPr marL="285750" indent="-285750" algn="l">
              <a:buFont typeface="Arial" panose="020B0604020202020204" pitchFamily="34" charset="0"/>
              <a:buChar char="•"/>
            </a:pPr>
            <a:r>
              <a:rPr lang="en-ID" sz="1600">
                <a:latin typeface="Times New Roman" panose="02020603050405020304" pitchFamily="18" charset="0"/>
                <a:cs typeface="Times New Roman" panose="02020603050405020304" pitchFamily="18" charset="0"/>
              </a:rPr>
              <a:t>Faktor Risiko Sebelum Kejadian</a:t>
            </a:r>
          </a:p>
          <a:p>
            <a:pPr marL="263525" indent="-80963" algn="l"/>
            <a:r>
              <a:rPr lang="en-ID" sz="1600">
                <a:latin typeface="Times New Roman" panose="02020603050405020304" pitchFamily="18" charset="0"/>
                <a:cs typeface="Times New Roman" panose="02020603050405020304" pitchFamily="18" charset="0"/>
              </a:rPr>
              <a:t>- Tidak dapat diubah: Usia, jenis kelamin, riwayat keluarga (FH).</a:t>
            </a:r>
          </a:p>
          <a:p>
            <a:pPr marL="263525" indent="-80963" algn="l"/>
            <a:r>
              <a:rPr lang="en-ID" sz="1600">
                <a:latin typeface="Times New Roman" panose="02020603050405020304" pitchFamily="18" charset="0"/>
                <a:cs typeface="Times New Roman" panose="02020603050405020304" pitchFamily="18" charset="0"/>
              </a:rPr>
              <a:t>- Dapat diubah: Riwayat merokok (SMBEF), hipertensi (HxHTN), diabetes (HxDM).</a:t>
            </a:r>
          </a:p>
          <a:p>
            <a:pPr algn="l"/>
            <a:endParaRPr lang="en-ID" sz="160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D" sz="1600">
                <a:latin typeface="Times New Roman" panose="02020603050405020304" pitchFamily="18" charset="0"/>
                <a:cs typeface="Times New Roman" panose="02020603050405020304" pitchFamily="18" charset="0"/>
              </a:rPr>
              <a:t>Faktor Risiko Setelah Kejadian</a:t>
            </a:r>
          </a:p>
          <a:p>
            <a:pPr marL="263525" indent="-80963" algn="l"/>
            <a:r>
              <a:rPr lang="en-ID" sz="1600">
                <a:latin typeface="Times New Roman" panose="02020603050405020304" pitchFamily="18" charset="0"/>
                <a:cs typeface="Times New Roman" panose="02020603050405020304" pitchFamily="18" charset="0"/>
              </a:rPr>
              <a:t>- Dapat diubah: Merokok setelah kejadian (SMAFT), tekanan darah (SBP, DBP), kolesterol total (TC), HDL, LDL, trigliserida (TG), dan glukosa (GLU).</a:t>
            </a:r>
          </a:p>
        </p:txBody>
      </p:sp>
      <p:sp>
        <p:nvSpPr>
          <p:cNvPr id="3" name="TextBox 2">
            <a:extLst>
              <a:ext uri="{FF2B5EF4-FFF2-40B4-BE49-F238E27FC236}">
                <a16:creationId xmlns:a16="http://schemas.microsoft.com/office/drawing/2014/main" id="{E17EA461-38C3-8459-598C-ECB1763E60A2}"/>
              </a:ext>
            </a:extLst>
          </p:cNvPr>
          <p:cNvSpPr txBox="1"/>
          <p:nvPr/>
        </p:nvSpPr>
        <p:spPr>
          <a:xfrm>
            <a:off x="914400" y="1044833"/>
            <a:ext cx="5181600" cy="338554"/>
          </a:xfrm>
          <a:prstGeom prst="rect">
            <a:avLst/>
          </a:prstGeom>
          <a:noFill/>
        </p:spPr>
        <p:txBody>
          <a:bodyPr wrap="square" rtlCol="0">
            <a:spAutoFit/>
          </a:bodyPr>
          <a:lstStyle/>
          <a:p>
            <a:pPr algn="l"/>
            <a:r>
              <a:rPr lang="en-US" sz="1600">
                <a:latin typeface="Times New Roman" panose="02020603050405020304" pitchFamily="18" charset="0"/>
                <a:cs typeface="Times New Roman" panose="02020603050405020304" pitchFamily="18" charset="0"/>
              </a:rPr>
              <a:t>A. Data Collection, Cleaning, and Coding</a:t>
            </a:r>
            <a:endParaRPr lang="en-ID"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7184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D5E7F-A0BE-6D5A-8A7D-69E5FC3C9DAA}"/>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667A8EE3-2475-8F6F-D355-F612A89FFC90}"/>
              </a:ext>
            </a:extLst>
          </p:cNvPr>
          <p:cNvPicPr>
            <a:picLocks noChangeAspect="1"/>
          </p:cNvPicPr>
          <p:nvPr/>
        </p:nvPicPr>
        <p:blipFill>
          <a:blip r:embed="rId2"/>
          <a:stretch>
            <a:fillRect/>
          </a:stretch>
        </p:blipFill>
        <p:spPr>
          <a:xfrm>
            <a:off x="1219200" y="152400"/>
            <a:ext cx="4029637" cy="5277587"/>
          </a:xfrm>
          <a:prstGeom prst="rect">
            <a:avLst/>
          </a:prstGeom>
        </p:spPr>
      </p:pic>
      <p:pic>
        <p:nvPicPr>
          <p:cNvPr id="8" name="Picture 7">
            <a:extLst>
              <a:ext uri="{FF2B5EF4-FFF2-40B4-BE49-F238E27FC236}">
                <a16:creationId xmlns:a16="http://schemas.microsoft.com/office/drawing/2014/main" id="{988EC746-B4CC-06CF-CA83-48D18D4359AB}"/>
              </a:ext>
            </a:extLst>
          </p:cNvPr>
          <p:cNvPicPr>
            <a:picLocks noChangeAspect="1"/>
          </p:cNvPicPr>
          <p:nvPr/>
        </p:nvPicPr>
        <p:blipFill>
          <a:blip r:embed="rId3"/>
          <a:stretch>
            <a:fillRect/>
          </a:stretch>
        </p:blipFill>
        <p:spPr>
          <a:xfrm>
            <a:off x="6248400" y="1828800"/>
            <a:ext cx="4010585" cy="1781424"/>
          </a:xfrm>
          <a:prstGeom prst="rect">
            <a:avLst/>
          </a:prstGeom>
        </p:spPr>
      </p:pic>
    </p:spTree>
    <p:extLst>
      <p:ext uri="{BB962C8B-B14F-4D97-AF65-F5344CB8AC3E}">
        <p14:creationId xmlns:p14="http://schemas.microsoft.com/office/powerpoint/2010/main" val="3377018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79430F-83FA-CAA3-54DE-743D8B07396A}"/>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8BCA62AA-FCAA-B306-7846-20F77B2E89D5}"/>
              </a:ext>
            </a:extLst>
          </p:cNvPr>
          <p:cNvSpPr txBox="1"/>
          <p:nvPr/>
        </p:nvSpPr>
        <p:spPr>
          <a:xfrm>
            <a:off x="3733800" y="304800"/>
            <a:ext cx="4724400" cy="523220"/>
          </a:xfrm>
          <a:prstGeom prst="rect">
            <a:avLst/>
          </a:prstGeom>
          <a:noFill/>
        </p:spPr>
        <p:txBody>
          <a:bodyPr wrap="square" rtlCol="0">
            <a:spAutoFit/>
          </a:bodyPr>
          <a:lstStyle/>
          <a:p>
            <a:pPr algn="ctr"/>
            <a:r>
              <a:rPr lang="en-US" sz="2800" b="1">
                <a:latin typeface="Times New Roman" panose="02020603050405020304" pitchFamily="18" charset="0"/>
                <a:cs typeface="Times New Roman" panose="02020603050405020304" pitchFamily="18" charset="0"/>
              </a:rPr>
              <a:t>Bahan dan Metode</a:t>
            </a:r>
            <a:endParaRPr lang="en-ID" sz="2800" b="1">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304DA8D-17B9-54FB-75C3-5E9872EE73F7}"/>
              </a:ext>
            </a:extLst>
          </p:cNvPr>
          <p:cNvSpPr txBox="1"/>
          <p:nvPr/>
        </p:nvSpPr>
        <p:spPr>
          <a:xfrm>
            <a:off x="914400" y="1600200"/>
            <a:ext cx="4724400" cy="2800767"/>
          </a:xfrm>
          <a:prstGeom prst="rect">
            <a:avLst/>
          </a:prstGeom>
          <a:noFill/>
        </p:spPr>
        <p:txBody>
          <a:bodyPr wrap="square" rtlCol="0">
            <a:spAutoFit/>
          </a:bodyPr>
          <a:lstStyle/>
          <a:p>
            <a:pPr marL="285750" indent="-285750" algn="l">
              <a:buFont typeface="Arial" panose="020B0604020202020204" pitchFamily="34" charset="0"/>
              <a:buChar char="•"/>
            </a:pPr>
            <a:r>
              <a:rPr lang="en-ID" sz="1600">
                <a:latin typeface="Times New Roman" panose="02020603050405020304" pitchFamily="18" charset="0"/>
                <a:cs typeface="Times New Roman" panose="02020603050405020304" pitchFamily="18" charset="0"/>
              </a:rPr>
              <a:t>Algoritma C4.5 menggunakan pendekatan divide-and-conquer untuk membangun pohon keputusan. Algoritma ini bekerja dari atas ke bawah, memilih atribut terbaik untuk memisahkan kelas pada setiap tahap, dan memproses sub masalah secara rekursif. Pemangkasan dilakukan dengan heuristik berbasis signifikansi statistik.</a:t>
            </a:r>
          </a:p>
          <a:p>
            <a:pPr marL="285750" indent="-285750" algn="l">
              <a:buFont typeface="Arial" panose="020B0604020202020204" pitchFamily="34" charset="0"/>
              <a:buChar char="•"/>
            </a:pPr>
            <a:r>
              <a:rPr lang="en-ID" sz="1600">
                <a:latin typeface="Times New Roman" panose="02020603050405020304" pitchFamily="18" charset="0"/>
                <a:cs typeface="Times New Roman" panose="02020603050405020304" pitchFamily="18" charset="0"/>
              </a:rPr>
              <a:t>Dalam penelitian ini, kriteria pemisahan berikut diselidiki, yang disajikan secara singkat: perolehan informasi, indeks gini, statistik chi-kuadrat rasio kemungkinan, rasio perolehan, dan ukuran jarak.</a:t>
            </a:r>
          </a:p>
        </p:txBody>
      </p:sp>
      <p:sp>
        <p:nvSpPr>
          <p:cNvPr id="4" name="TextBox 3">
            <a:extLst>
              <a:ext uri="{FF2B5EF4-FFF2-40B4-BE49-F238E27FC236}">
                <a16:creationId xmlns:a16="http://schemas.microsoft.com/office/drawing/2014/main" id="{EC45725B-E8A7-854D-F63A-AE968DB6AF88}"/>
              </a:ext>
            </a:extLst>
          </p:cNvPr>
          <p:cNvSpPr txBox="1"/>
          <p:nvPr/>
        </p:nvSpPr>
        <p:spPr>
          <a:xfrm>
            <a:off x="6558282" y="1723310"/>
            <a:ext cx="5181600" cy="4031873"/>
          </a:xfrm>
          <a:prstGeom prst="rect">
            <a:avLst/>
          </a:prstGeom>
          <a:noFill/>
        </p:spPr>
        <p:txBody>
          <a:bodyPr wrap="square" rtlCol="0">
            <a:spAutoFit/>
          </a:bodyPr>
          <a:lstStyle/>
          <a:p>
            <a:pPr algn="just"/>
            <a:r>
              <a:rPr lang="en-ID" sz="1600">
                <a:latin typeface="Times New Roman" panose="02020603050405020304" pitchFamily="18" charset="0"/>
                <a:cs typeface="Times New Roman" panose="02020603050405020304" pitchFamily="18" charset="0"/>
              </a:rPr>
              <a:t>Algoritma untuk menghasilkan pohon keputusan:</a:t>
            </a:r>
          </a:p>
          <a:p>
            <a:pPr algn="just"/>
            <a:r>
              <a:rPr lang="en-ID" sz="1600">
                <a:latin typeface="Times New Roman" panose="02020603050405020304" pitchFamily="18" charset="0"/>
                <a:cs typeface="Times New Roman" panose="02020603050405020304" pitchFamily="18" charset="0"/>
              </a:rPr>
              <a:t>1.  Mulai dengan membuat simpul akar (root node).</a:t>
            </a:r>
          </a:p>
          <a:p>
            <a:pPr algn="just"/>
            <a:r>
              <a:rPr lang="en-ID" sz="1600">
                <a:latin typeface="Times New Roman" panose="02020603050405020304" pitchFamily="18" charset="0"/>
                <a:cs typeface="Times New Roman" panose="02020603050405020304" pitchFamily="18" charset="0"/>
              </a:rPr>
              <a:t>2. Jika semua data memiliki kelas yang sama, simpul tersebut menjadi daun dengan label kelas tersebut.</a:t>
            </a:r>
          </a:p>
          <a:p>
            <a:pPr algn="just"/>
            <a:r>
              <a:rPr lang="en-ID" sz="1600">
                <a:latin typeface="Times New Roman" panose="02020603050405020304" pitchFamily="18" charset="0"/>
                <a:cs typeface="Times New Roman" panose="02020603050405020304" pitchFamily="18" charset="0"/>
              </a:rPr>
              <a:t>3. Jika tidak ada atribut yang tersisa, simpul menjadi daun dengan label kelas mayoritas.</a:t>
            </a:r>
          </a:p>
          <a:p>
            <a:pPr algn="just"/>
            <a:r>
              <a:rPr lang="en-ID" sz="1600">
                <a:latin typeface="Times New Roman" panose="02020603050405020304" pitchFamily="18" charset="0"/>
                <a:cs typeface="Times New Roman" panose="02020603050405020304" pitchFamily="18" charset="0"/>
              </a:rPr>
              <a:t>4. Pilih atribut terbaik menggunakan kriteria pemisahan untuk membagi data, lalu beri label pada simpul.</a:t>
            </a:r>
          </a:p>
          <a:p>
            <a:pPr algn="just"/>
            <a:r>
              <a:rPr lang="en-ID" sz="1600">
                <a:latin typeface="Times New Roman" panose="02020603050405020304" pitchFamily="18" charset="0"/>
                <a:cs typeface="Times New Roman" panose="02020603050405020304" pitchFamily="18" charset="0"/>
              </a:rPr>
              <a:t>5. Hapus atribut yang digunakan dari daftar kandidat dan ulangi proses pada setiap subset data.</a:t>
            </a:r>
          </a:p>
          <a:p>
            <a:pPr algn="just"/>
            <a:r>
              <a:rPr lang="en-ID" sz="1600">
                <a:latin typeface="Times New Roman" panose="02020603050405020304" pitchFamily="18" charset="0"/>
                <a:cs typeface="Times New Roman" panose="02020603050405020304" pitchFamily="18" charset="0"/>
              </a:rPr>
              <a:t>6. Jika subset kosong, tambahkan simpul daun dengan kelas mayoritas.</a:t>
            </a:r>
          </a:p>
          <a:p>
            <a:pPr algn="just"/>
            <a:r>
              <a:rPr lang="en-ID" sz="1600">
                <a:latin typeface="Times New Roman" panose="02020603050405020304" pitchFamily="18" charset="0"/>
                <a:cs typeface="Times New Roman" panose="02020603050405020304" pitchFamily="18" charset="0"/>
              </a:rPr>
              <a:t>7. Ulangi hingga seluruh simpul selesai.</a:t>
            </a:r>
          </a:p>
          <a:p>
            <a:pPr algn="just"/>
            <a:endParaRPr lang="en-ID" sz="1600">
              <a:latin typeface="Times New Roman" panose="02020603050405020304" pitchFamily="18" charset="0"/>
              <a:cs typeface="Times New Roman" panose="02020603050405020304" pitchFamily="18" charset="0"/>
            </a:endParaRPr>
          </a:p>
          <a:p>
            <a:pPr algn="just"/>
            <a:r>
              <a:rPr lang="en-ID" sz="1600">
                <a:latin typeface="Times New Roman" panose="02020603050405020304" pitchFamily="18" charset="0"/>
                <a:cs typeface="Times New Roman" panose="02020603050405020304" pitchFamily="18" charset="0"/>
              </a:rPr>
              <a:t>Hasil akhirnya adalah pohon keputusan yang mewakili data pelatihan.</a:t>
            </a:r>
          </a:p>
        </p:txBody>
      </p:sp>
      <p:sp>
        <p:nvSpPr>
          <p:cNvPr id="3" name="TextBox 2">
            <a:extLst>
              <a:ext uri="{FF2B5EF4-FFF2-40B4-BE49-F238E27FC236}">
                <a16:creationId xmlns:a16="http://schemas.microsoft.com/office/drawing/2014/main" id="{39D18AE1-53A0-463C-EB27-B095991B58D4}"/>
              </a:ext>
            </a:extLst>
          </p:cNvPr>
          <p:cNvSpPr txBox="1"/>
          <p:nvPr/>
        </p:nvSpPr>
        <p:spPr>
          <a:xfrm>
            <a:off x="914400" y="1044833"/>
            <a:ext cx="5181600" cy="338554"/>
          </a:xfrm>
          <a:prstGeom prst="rect">
            <a:avLst/>
          </a:prstGeom>
          <a:noFill/>
        </p:spPr>
        <p:txBody>
          <a:bodyPr wrap="square" rtlCol="0">
            <a:spAutoFit/>
          </a:bodyPr>
          <a:lstStyle/>
          <a:p>
            <a:pPr algn="l"/>
            <a:r>
              <a:rPr lang="en-US" sz="1600">
                <a:latin typeface="Times New Roman" panose="02020603050405020304" pitchFamily="18" charset="0"/>
                <a:cs typeface="Times New Roman" panose="02020603050405020304" pitchFamily="18" charset="0"/>
              </a:rPr>
              <a:t>B. Classification by Decision Trees</a:t>
            </a:r>
            <a:endParaRPr lang="en-ID"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8118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83005A-F188-94A4-3121-FF1214BE70EE}"/>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B1A43F26-4A34-17DD-9A7D-A2303569579A}"/>
              </a:ext>
            </a:extLst>
          </p:cNvPr>
          <p:cNvSpPr txBox="1"/>
          <p:nvPr/>
        </p:nvSpPr>
        <p:spPr>
          <a:xfrm>
            <a:off x="3733800" y="304800"/>
            <a:ext cx="4724400" cy="523220"/>
          </a:xfrm>
          <a:prstGeom prst="rect">
            <a:avLst/>
          </a:prstGeom>
          <a:noFill/>
        </p:spPr>
        <p:txBody>
          <a:bodyPr wrap="square" rtlCol="0">
            <a:spAutoFit/>
          </a:bodyPr>
          <a:lstStyle/>
          <a:p>
            <a:pPr algn="ctr"/>
            <a:r>
              <a:rPr lang="en-US" sz="2800" b="1">
                <a:latin typeface="Times New Roman" panose="02020603050405020304" pitchFamily="18" charset="0"/>
                <a:cs typeface="Times New Roman" panose="02020603050405020304" pitchFamily="18" charset="0"/>
              </a:rPr>
              <a:t>Bahan dan Metode</a:t>
            </a:r>
            <a:endParaRPr lang="en-ID" sz="2800" b="1">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0E7CD61-66E1-18A0-74F8-AA3605013DE8}"/>
              </a:ext>
            </a:extLst>
          </p:cNvPr>
          <p:cNvSpPr txBox="1"/>
          <p:nvPr/>
        </p:nvSpPr>
        <p:spPr>
          <a:xfrm>
            <a:off x="914400" y="1600200"/>
            <a:ext cx="4724400" cy="1569660"/>
          </a:xfrm>
          <a:prstGeom prst="rect">
            <a:avLst/>
          </a:prstGeom>
          <a:noFill/>
        </p:spPr>
        <p:txBody>
          <a:bodyPr wrap="square" rtlCol="0">
            <a:spAutoFit/>
          </a:bodyPr>
          <a:lstStyle/>
          <a:p>
            <a:pPr marL="285750" indent="-285750" algn="l">
              <a:buFont typeface="Arial" panose="020B0604020202020204" pitchFamily="34" charset="0"/>
              <a:buChar char="•"/>
            </a:pPr>
            <a:r>
              <a:rPr lang="en-ID" sz="1600">
                <a:latin typeface="Times New Roman" panose="02020603050405020304" pitchFamily="18" charset="0"/>
                <a:cs typeface="Times New Roman" panose="02020603050405020304" pitchFamily="18" charset="0"/>
              </a:rPr>
              <a:t>Information Gain (IG), berdasarkan teori informasi Claude Shannon, digunakan untuk memilih atribut terbaik dengan InfoGain tertinggi. Meski efektif, IG memiliki kelemahan pada atribut dengan banyak nilai unik, sehingga gain ratio digunakan sebagai alternatif.</a:t>
            </a:r>
          </a:p>
        </p:txBody>
      </p:sp>
      <p:sp>
        <p:nvSpPr>
          <p:cNvPr id="3" name="TextBox 2">
            <a:extLst>
              <a:ext uri="{FF2B5EF4-FFF2-40B4-BE49-F238E27FC236}">
                <a16:creationId xmlns:a16="http://schemas.microsoft.com/office/drawing/2014/main" id="{3B8BCADA-5678-6D6F-6225-0125477DE528}"/>
              </a:ext>
            </a:extLst>
          </p:cNvPr>
          <p:cNvSpPr txBox="1"/>
          <p:nvPr/>
        </p:nvSpPr>
        <p:spPr>
          <a:xfrm>
            <a:off x="914400" y="1044833"/>
            <a:ext cx="5181600" cy="338554"/>
          </a:xfrm>
          <a:prstGeom prst="rect">
            <a:avLst/>
          </a:prstGeom>
          <a:noFill/>
        </p:spPr>
        <p:txBody>
          <a:bodyPr wrap="square" rtlCol="0">
            <a:spAutoFit/>
          </a:bodyPr>
          <a:lstStyle/>
          <a:p>
            <a:pPr algn="l"/>
            <a:r>
              <a:rPr lang="en-US" sz="1600">
                <a:latin typeface="Times New Roman" panose="02020603050405020304" pitchFamily="18" charset="0"/>
                <a:cs typeface="Times New Roman" panose="02020603050405020304" pitchFamily="18" charset="0"/>
              </a:rPr>
              <a:t>B. Classification by Decision Trees</a:t>
            </a:r>
            <a:endParaRPr lang="en-ID" sz="160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CD6F7AF-D2FE-8AE8-21A0-E1ED163DD5D9}"/>
              </a:ext>
            </a:extLst>
          </p:cNvPr>
          <p:cNvPicPr>
            <a:picLocks noChangeAspect="1"/>
          </p:cNvPicPr>
          <p:nvPr/>
        </p:nvPicPr>
        <p:blipFill>
          <a:blip r:embed="rId2"/>
          <a:stretch>
            <a:fillRect/>
          </a:stretch>
        </p:blipFill>
        <p:spPr>
          <a:xfrm>
            <a:off x="6172200" y="1600200"/>
            <a:ext cx="4096322" cy="4258269"/>
          </a:xfrm>
          <a:prstGeom prst="rect">
            <a:avLst/>
          </a:prstGeom>
        </p:spPr>
      </p:pic>
    </p:spTree>
    <p:extLst>
      <p:ext uri="{BB962C8B-B14F-4D97-AF65-F5344CB8AC3E}">
        <p14:creationId xmlns:p14="http://schemas.microsoft.com/office/powerpoint/2010/main" val="182998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F4E72E-211B-0A0B-BBFF-30460B259AA3}"/>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EC2F104B-BE1E-522B-3BC8-B4A83B4EB1F9}"/>
              </a:ext>
            </a:extLst>
          </p:cNvPr>
          <p:cNvSpPr txBox="1"/>
          <p:nvPr/>
        </p:nvSpPr>
        <p:spPr>
          <a:xfrm>
            <a:off x="3733800" y="304800"/>
            <a:ext cx="4724400" cy="523220"/>
          </a:xfrm>
          <a:prstGeom prst="rect">
            <a:avLst/>
          </a:prstGeom>
          <a:noFill/>
        </p:spPr>
        <p:txBody>
          <a:bodyPr wrap="square" rtlCol="0">
            <a:spAutoFit/>
          </a:bodyPr>
          <a:lstStyle/>
          <a:p>
            <a:pPr algn="ctr"/>
            <a:r>
              <a:rPr lang="en-US" sz="2800" b="1">
                <a:latin typeface="Times New Roman" panose="02020603050405020304" pitchFamily="18" charset="0"/>
                <a:cs typeface="Times New Roman" panose="02020603050405020304" pitchFamily="18" charset="0"/>
              </a:rPr>
              <a:t>Bahan dan Metode</a:t>
            </a:r>
            <a:endParaRPr lang="en-ID" sz="2800" b="1">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EDE5D7E5-C3FE-2EB0-1A39-99C059098DA4}"/>
              </a:ext>
            </a:extLst>
          </p:cNvPr>
          <p:cNvSpPr txBox="1"/>
          <p:nvPr/>
        </p:nvSpPr>
        <p:spPr>
          <a:xfrm>
            <a:off x="914400" y="1600200"/>
            <a:ext cx="4724400" cy="830997"/>
          </a:xfrm>
          <a:prstGeom prst="rect">
            <a:avLst/>
          </a:prstGeom>
          <a:noFill/>
        </p:spPr>
        <p:txBody>
          <a:bodyPr wrap="square" rtlCol="0">
            <a:spAutoFit/>
          </a:bodyPr>
          <a:lstStyle/>
          <a:p>
            <a:pPr marL="285750" indent="-285750" algn="l">
              <a:buFont typeface="Arial" panose="020B0604020202020204" pitchFamily="34" charset="0"/>
              <a:buChar char="•"/>
            </a:pPr>
            <a:r>
              <a:rPr lang="en-ID" sz="1600">
                <a:latin typeface="Times New Roman" panose="02020603050405020304" pitchFamily="18" charset="0"/>
                <a:cs typeface="Times New Roman" panose="02020603050405020304" pitchFamily="18" charset="0"/>
              </a:rPr>
              <a:t>Indeks Gini (GI): Indeks Gini adalah kriteria ketidakmurnian yang membandingkan distribusi probabilitas atribut target.</a:t>
            </a:r>
          </a:p>
        </p:txBody>
      </p:sp>
      <p:sp>
        <p:nvSpPr>
          <p:cNvPr id="3" name="TextBox 2">
            <a:extLst>
              <a:ext uri="{FF2B5EF4-FFF2-40B4-BE49-F238E27FC236}">
                <a16:creationId xmlns:a16="http://schemas.microsoft.com/office/drawing/2014/main" id="{2BDD9B6B-00B7-E33E-A4F1-10656B0D4530}"/>
              </a:ext>
            </a:extLst>
          </p:cNvPr>
          <p:cNvSpPr txBox="1"/>
          <p:nvPr/>
        </p:nvSpPr>
        <p:spPr>
          <a:xfrm>
            <a:off x="914400" y="1044833"/>
            <a:ext cx="5181600" cy="338554"/>
          </a:xfrm>
          <a:prstGeom prst="rect">
            <a:avLst/>
          </a:prstGeom>
          <a:noFill/>
        </p:spPr>
        <p:txBody>
          <a:bodyPr wrap="square" rtlCol="0">
            <a:spAutoFit/>
          </a:bodyPr>
          <a:lstStyle/>
          <a:p>
            <a:pPr algn="l"/>
            <a:r>
              <a:rPr lang="en-US" sz="1600">
                <a:latin typeface="Times New Roman" panose="02020603050405020304" pitchFamily="18" charset="0"/>
                <a:cs typeface="Times New Roman" panose="02020603050405020304" pitchFamily="18" charset="0"/>
              </a:rPr>
              <a:t>B. Classification by Decision Trees</a:t>
            </a:r>
            <a:endParaRPr lang="en-ID" sz="16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129CC05-EADE-62B1-41E7-05BA4205DD2D}"/>
              </a:ext>
            </a:extLst>
          </p:cNvPr>
          <p:cNvPicPr>
            <a:picLocks noChangeAspect="1"/>
          </p:cNvPicPr>
          <p:nvPr/>
        </p:nvPicPr>
        <p:blipFill>
          <a:blip r:embed="rId2"/>
          <a:stretch>
            <a:fillRect/>
          </a:stretch>
        </p:blipFill>
        <p:spPr>
          <a:xfrm>
            <a:off x="6324600" y="1388467"/>
            <a:ext cx="3696216" cy="1086002"/>
          </a:xfrm>
          <a:prstGeom prst="rect">
            <a:avLst/>
          </a:prstGeom>
        </p:spPr>
      </p:pic>
      <p:sp>
        <p:nvSpPr>
          <p:cNvPr id="7" name="TextBox 6">
            <a:extLst>
              <a:ext uri="{FF2B5EF4-FFF2-40B4-BE49-F238E27FC236}">
                <a16:creationId xmlns:a16="http://schemas.microsoft.com/office/drawing/2014/main" id="{EBB37866-7317-56A1-D5C3-EA92447A333B}"/>
              </a:ext>
            </a:extLst>
          </p:cNvPr>
          <p:cNvSpPr txBox="1"/>
          <p:nvPr/>
        </p:nvSpPr>
        <p:spPr>
          <a:xfrm>
            <a:off x="914400" y="3886200"/>
            <a:ext cx="4724400" cy="1077218"/>
          </a:xfrm>
          <a:prstGeom prst="rect">
            <a:avLst/>
          </a:prstGeom>
          <a:noFill/>
        </p:spPr>
        <p:txBody>
          <a:bodyPr wrap="square" rtlCol="0">
            <a:spAutoFit/>
          </a:bodyPr>
          <a:lstStyle/>
          <a:p>
            <a:pPr marL="285750" indent="-285750" algn="l">
              <a:buFont typeface="Arial" panose="020B0604020202020204" pitchFamily="34" charset="0"/>
              <a:buChar char="•"/>
            </a:pPr>
            <a:r>
              <a:rPr lang="en-ID" sz="1600">
                <a:latin typeface="Times New Roman" panose="02020603050405020304" pitchFamily="18" charset="0"/>
                <a:cs typeface="Times New Roman" panose="02020603050405020304" pitchFamily="18" charset="0"/>
              </a:rPr>
              <a:t>Statistik Rasio Kemungkinan Chi-Kuadrat (</a:t>
            </a:r>
            <a:r>
              <a:rPr lang="el-GR" sz="1600">
                <a:latin typeface="Times New Roman" panose="02020603050405020304" pitchFamily="18" charset="0"/>
                <a:cs typeface="Times New Roman" panose="02020603050405020304" pitchFamily="18" charset="0"/>
              </a:rPr>
              <a:t>χ2): </a:t>
            </a:r>
            <a:r>
              <a:rPr lang="en-ID" sz="1600">
                <a:latin typeface="Times New Roman" panose="02020603050405020304" pitchFamily="18" charset="0"/>
                <a:cs typeface="Times New Roman" panose="02020603050405020304" pitchFamily="18" charset="0"/>
              </a:rPr>
              <a:t>Signifikansi statistik kriteria perolehan informasi dapat dinilai menggunakan statistik rasio kemungkinan chi-kuadrat.</a:t>
            </a:r>
          </a:p>
        </p:txBody>
      </p:sp>
      <p:pic>
        <p:nvPicPr>
          <p:cNvPr id="9" name="Picture 8">
            <a:extLst>
              <a:ext uri="{FF2B5EF4-FFF2-40B4-BE49-F238E27FC236}">
                <a16:creationId xmlns:a16="http://schemas.microsoft.com/office/drawing/2014/main" id="{5D0E862F-F7CA-EF4C-8D8D-C1299E143BCC}"/>
              </a:ext>
            </a:extLst>
          </p:cNvPr>
          <p:cNvPicPr>
            <a:picLocks noChangeAspect="1"/>
          </p:cNvPicPr>
          <p:nvPr/>
        </p:nvPicPr>
        <p:blipFill>
          <a:blip r:embed="rId3"/>
          <a:stretch>
            <a:fillRect/>
          </a:stretch>
        </p:blipFill>
        <p:spPr>
          <a:xfrm>
            <a:off x="6329680" y="4091387"/>
            <a:ext cx="3724795" cy="333422"/>
          </a:xfrm>
          <a:prstGeom prst="rect">
            <a:avLst/>
          </a:prstGeom>
        </p:spPr>
      </p:pic>
    </p:spTree>
    <p:extLst>
      <p:ext uri="{BB962C8B-B14F-4D97-AF65-F5344CB8AC3E}">
        <p14:creationId xmlns:p14="http://schemas.microsoft.com/office/powerpoint/2010/main" val="2218854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EDD4B4-B15A-4864-870F-7BA53D4BF50B}"/>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6898BA4E-9E46-4E8C-B7F1-C9A02D77D17D}"/>
              </a:ext>
            </a:extLst>
          </p:cNvPr>
          <p:cNvSpPr txBox="1"/>
          <p:nvPr/>
        </p:nvSpPr>
        <p:spPr>
          <a:xfrm>
            <a:off x="3733800" y="304800"/>
            <a:ext cx="4724400" cy="523220"/>
          </a:xfrm>
          <a:prstGeom prst="rect">
            <a:avLst/>
          </a:prstGeom>
          <a:noFill/>
        </p:spPr>
        <p:txBody>
          <a:bodyPr wrap="square" rtlCol="0">
            <a:spAutoFit/>
          </a:bodyPr>
          <a:lstStyle/>
          <a:p>
            <a:pPr algn="ctr"/>
            <a:r>
              <a:rPr lang="en-US" sz="2800" b="1">
                <a:latin typeface="Times New Roman" panose="02020603050405020304" pitchFamily="18" charset="0"/>
                <a:cs typeface="Times New Roman" panose="02020603050405020304" pitchFamily="18" charset="0"/>
              </a:rPr>
              <a:t>Bahan dan Metode</a:t>
            </a:r>
            <a:endParaRPr lang="en-ID" sz="2800" b="1">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255BA8EF-3DCE-F0DC-89DD-6D88F88B83BD}"/>
              </a:ext>
            </a:extLst>
          </p:cNvPr>
          <p:cNvSpPr txBox="1"/>
          <p:nvPr/>
        </p:nvSpPr>
        <p:spPr>
          <a:xfrm>
            <a:off x="914400" y="1600200"/>
            <a:ext cx="4724400" cy="1323439"/>
          </a:xfrm>
          <a:prstGeom prst="rect">
            <a:avLst/>
          </a:prstGeom>
          <a:noFill/>
        </p:spPr>
        <p:txBody>
          <a:bodyPr wrap="square" rtlCol="0">
            <a:spAutoFit/>
          </a:bodyPr>
          <a:lstStyle/>
          <a:p>
            <a:pPr marL="285750" indent="-285750" algn="l">
              <a:buFont typeface="Arial" panose="020B0604020202020204" pitchFamily="34" charset="0"/>
              <a:buChar char="•"/>
            </a:pPr>
            <a:r>
              <a:rPr lang="en-ID" sz="1600">
                <a:latin typeface="Times New Roman" panose="02020603050405020304" pitchFamily="18" charset="0"/>
                <a:cs typeface="Times New Roman" panose="02020603050405020304" pitchFamily="18" charset="0"/>
              </a:rPr>
              <a:t>Gain Ratio (GR): Rasio gain menciptakan pohon keputusan yang tidak mengubah atribut dengan sejumlah besar nilai yang berbeda. Dengan kata lain, hal ini mengurangi jumlah informasi yang hilang.</a:t>
            </a:r>
          </a:p>
        </p:txBody>
      </p:sp>
      <p:sp>
        <p:nvSpPr>
          <p:cNvPr id="3" name="TextBox 2">
            <a:extLst>
              <a:ext uri="{FF2B5EF4-FFF2-40B4-BE49-F238E27FC236}">
                <a16:creationId xmlns:a16="http://schemas.microsoft.com/office/drawing/2014/main" id="{92BAB5E6-F93A-678F-F38D-7D0A73DEC3E8}"/>
              </a:ext>
            </a:extLst>
          </p:cNvPr>
          <p:cNvSpPr txBox="1"/>
          <p:nvPr/>
        </p:nvSpPr>
        <p:spPr>
          <a:xfrm>
            <a:off x="914400" y="1044833"/>
            <a:ext cx="5181600" cy="338554"/>
          </a:xfrm>
          <a:prstGeom prst="rect">
            <a:avLst/>
          </a:prstGeom>
          <a:noFill/>
        </p:spPr>
        <p:txBody>
          <a:bodyPr wrap="square" rtlCol="0">
            <a:spAutoFit/>
          </a:bodyPr>
          <a:lstStyle/>
          <a:p>
            <a:pPr algn="l"/>
            <a:r>
              <a:rPr lang="en-US" sz="1600">
                <a:latin typeface="Times New Roman" panose="02020603050405020304" pitchFamily="18" charset="0"/>
                <a:cs typeface="Times New Roman" panose="02020603050405020304" pitchFamily="18" charset="0"/>
              </a:rPr>
              <a:t>B. Classification by Decision Trees</a:t>
            </a:r>
            <a:endParaRPr lang="en-ID" sz="160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9B18B57-0244-B732-1FAF-BD81D4E48C4A}"/>
              </a:ext>
            </a:extLst>
          </p:cNvPr>
          <p:cNvPicPr>
            <a:picLocks noChangeAspect="1"/>
          </p:cNvPicPr>
          <p:nvPr/>
        </p:nvPicPr>
        <p:blipFill>
          <a:blip r:embed="rId2"/>
          <a:stretch>
            <a:fillRect/>
          </a:stretch>
        </p:blipFill>
        <p:spPr>
          <a:xfrm>
            <a:off x="6629400" y="1600200"/>
            <a:ext cx="3905795" cy="1228896"/>
          </a:xfrm>
          <a:prstGeom prst="rect">
            <a:avLst/>
          </a:prstGeom>
        </p:spPr>
      </p:pic>
      <p:sp>
        <p:nvSpPr>
          <p:cNvPr id="8" name="TextBox 7">
            <a:extLst>
              <a:ext uri="{FF2B5EF4-FFF2-40B4-BE49-F238E27FC236}">
                <a16:creationId xmlns:a16="http://schemas.microsoft.com/office/drawing/2014/main" id="{CB528D52-9A92-E4E9-62E9-9F6B878792C7}"/>
              </a:ext>
            </a:extLst>
          </p:cNvPr>
          <p:cNvSpPr txBox="1"/>
          <p:nvPr/>
        </p:nvSpPr>
        <p:spPr>
          <a:xfrm>
            <a:off x="914400" y="3580956"/>
            <a:ext cx="4724400" cy="1323439"/>
          </a:xfrm>
          <a:prstGeom prst="rect">
            <a:avLst/>
          </a:prstGeom>
          <a:noFill/>
        </p:spPr>
        <p:txBody>
          <a:bodyPr wrap="square" rtlCol="0">
            <a:spAutoFit/>
          </a:bodyPr>
          <a:lstStyle/>
          <a:p>
            <a:pPr marL="285750" indent="-285750" algn="l">
              <a:buFont typeface="Arial" panose="020B0604020202020204" pitchFamily="34" charset="0"/>
              <a:buChar char="•"/>
            </a:pPr>
            <a:r>
              <a:rPr lang="en-ID" sz="1600">
                <a:latin typeface="Times New Roman" panose="02020603050405020304" pitchFamily="18" charset="0"/>
                <a:cs typeface="Times New Roman" panose="02020603050405020304" pitchFamily="18" charset="0"/>
              </a:rPr>
              <a:t>Pengukuran Jarak (DM): Mirip dengan GR, pengukuran jarak menormalkan kriteria ketidakmurnian (GI). Hal ini menunjukkan perlunya kembali ke keadaan normal dengan cara yang berbeda.</a:t>
            </a:r>
          </a:p>
        </p:txBody>
      </p:sp>
      <p:pic>
        <p:nvPicPr>
          <p:cNvPr id="13" name="Picture 12">
            <a:extLst>
              <a:ext uri="{FF2B5EF4-FFF2-40B4-BE49-F238E27FC236}">
                <a16:creationId xmlns:a16="http://schemas.microsoft.com/office/drawing/2014/main" id="{991D3A23-3206-EF49-4DAC-F80C833A744B}"/>
              </a:ext>
            </a:extLst>
          </p:cNvPr>
          <p:cNvPicPr>
            <a:picLocks noChangeAspect="1"/>
          </p:cNvPicPr>
          <p:nvPr/>
        </p:nvPicPr>
        <p:blipFill>
          <a:blip r:embed="rId3"/>
          <a:stretch>
            <a:fillRect/>
          </a:stretch>
        </p:blipFill>
        <p:spPr>
          <a:xfrm>
            <a:off x="6619240" y="3886200"/>
            <a:ext cx="3677163" cy="552527"/>
          </a:xfrm>
          <a:prstGeom prst="rect">
            <a:avLst/>
          </a:prstGeom>
        </p:spPr>
      </p:pic>
    </p:spTree>
    <p:extLst>
      <p:ext uri="{BB962C8B-B14F-4D97-AF65-F5344CB8AC3E}">
        <p14:creationId xmlns:p14="http://schemas.microsoft.com/office/powerpoint/2010/main" val="3946264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93AFE3-918F-F219-C6D4-AE8216C0DF2E}"/>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76BDA30B-647A-5B71-DA02-C924D5C37804}"/>
              </a:ext>
            </a:extLst>
          </p:cNvPr>
          <p:cNvSpPr txBox="1"/>
          <p:nvPr/>
        </p:nvSpPr>
        <p:spPr>
          <a:xfrm>
            <a:off x="3733800" y="304800"/>
            <a:ext cx="4724400" cy="523220"/>
          </a:xfrm>
          <a:prstGeom prst="rect">
            <a:avLst/>
          </a:prstGeom>
          <a:noFill/>
        </p:spPr>
        <p:txBody>
          <a:bodyPr wrap="square" rtlCol="0">
            <a:spAutoFit/>
          </a:bodyPr>
          <a:lstStyle/>
          <a:p>
            <a:pPr algn="ctr"/>
            <a:r>
              <a:rPr lang="en-US" sz="2800" b="1">
                <a:latin typeface="Times New Roman" panose="02020603050405020304" pitchFamily="18" charset="0"/>
                <a:cs typeface="Times New Roman" panose="02020603050405020304" pitchFamily="18" charset="0"/>
              </a:rPr>
              <a:t>Bahan dan Metode</a:t>
            </a:r>
            <a:endParaRPr lang="en-ID" sz="2800" b="1">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87439FD8-ADEA-0B62-1CA5-7B11C3C60B63}"/>
              </a:ext>
            </a:extLst>
          </p:cNvPr>
          <p:cNvSpPr txBox="1"/>
          <p:nvPr/>
        </p:nvSpPr>
        <p:spPr>
          <a:xfrm>
            <a:off x="914400" y="1600200"/>
            <a:ext cx="5257800" cy="3785652"/>
          </a:xfrm>
          <a:prstGeom prst="rect">
            <a:avLst/>
          </a:prstGeom>
          <a:noFill/>
        </p:spPr>
        <p:txBody>
          <a:bodyPr wrap="square" rtlCol="0">
            <a:spAutoFit/>
          </a:bodyPr>
          <a:lstStyle/>
          <a:p>
            <a:pPr marL="285750" indent="-285750" algn="l">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Tim kami menggunakan kriteria yang ditentukan di atas untuk membuat alat penambangan data yang mendukung metode pohon keputusan C4.5. Salah satu masalah praktis utama dengan pembelajaran pohon keputusan adalah overfitting. Oleh karena itu, pemangkasan digunakan untuk mencegah overfitting. Dengan menggunakan estimasi kesalahan Laplace, kami menerapkan proses pemangkasan bottom-up. Saat simpul daun terbentuk dan pohon keputusan dibangun, kesalahan Laplace.</a:t>
            </a:r>
          </a:p>
          <a:p>
            <a:pPr marL="285750" indent="-285750" algn="l">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Saat algoritma kembali ke simpul akar, kesalahan simpul daun dihitung di simpul induk. Jika kesalahan simpul induk lebih kecil dari total kesalahan anak-anaknya, simpul induk dipangkas dan diganti dengan simpul daun berlabel kelas mayoritas. Jika tidak, pemangkasan dihentikan.</a:t>
            </a:r>
          </a:p>
        </p:txBody>
      </p:sp>
      <p:sp>
        <p:nvSpPr>
          <p:cNvPr id="3" name="TextBox 2">
            <a:extLst>
              <a:ext uri="{FF2B5EF4-FFF2-40B4-BE49-F238E27FC236}">
                <a16:creationId xmlns:a16="http://schemas.microsoft.com/office/drawing/2014/main" id="{B366D9B6-1236-0C5C-51D0-CCCB9E9FD946}"/>
              </a:ext>
            </a:extLst>
          </p:cNvPr>
          <p:cNvSpPr txBox="1"/>
          <p:nvPr/>
        </p:nvSpPr>
        <p:spPr>
          <a:xfrm>
            <a:off x="914400" y="1044833"/>
            <a:ext cx="5181600" cy="338554"/>
          </a:xfrm>
          <a:prstGeom prst="rect">
            <a:avLst/>
          </a:prstGeom>
          <a:noFill/>
        </p:spPr>
        <p:txBody>
          <a:bodyPr wrap="square" rtlCol="0">
            <a:spAutoFit/>
          </a:bodyPr>
          <a:lstStyle/>
          <a:p>
            <a:pPr algn="l"/>
            <a:r>
              <a:rPr lang="en-US" sz="1600">
                <a:latin typeface="Times New Roman" panose="02020603050405020304" pitchFamily="18" charset="0"/>
                <a:cs typeface="Times New Roman" panose="02020603050405020304" pitchFamily="18" charset="0"/>
              </a:rPr>
              <a:t>B. Classification by Decision Trees</a:t>
            </a:r>
            <a:endParaRPr lang="en-ID" sz="16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A07CACB-C1C3-D9A7-57E2-E69A6E9197FD}"/>
              </a:ext>
            </a:extLst>
          </p:cNvPr>
          <p:cNvPicPr>
            <a:picLocks noChangeAspect="1"/>
          </p:cNvPicPr>
          <p:nvPr/>
        </p:nvPicPr>
        <p:blipFill>
          <a:blip r:embed="rId2"/>
          <a:stretch>
            <a:fillRect/>
          </a:stretch>
        </p:blipFill>
        <p:spPr>
          <a:xfrm>
            <a:off x="6781800" y="2286000"/>
            <a:ext cx="4096322" cy="1590897"/>
          </a:xfrm>
          <a:prstGeom prst="rect">
            <a:avLst/>
          </a:prstGeom>
        </p:spPr>
      </p:pic>
    </p:spTree>
    <p:extLst>
      <p:ext uri="{BB962C8B-B14F-4D97-AF65-F5344CB8AC3E}">
        <p14:creationId xmlns:p14="http://schemas.microsoft.com/office/powerpoint/2010/main" val="12229409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820</TotalTime>
  <Words>2491</Words>
  <Application>Microsoft Office PowerPoint</Application>
  <PresentationFormat>Widescreen</PresentationFormat>
  <Paragraphs>113</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Times New Roman</vt:lpstr>
      <vt:lpstr>Trebuchet MS</vt:lpstr>
      <vt:lpstr>Office Theme</vt:lpstr>
      <vt:lpstr>Tugas Mengupas Jurnal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Faris Saifullah</dc:creator>
  <cp:lastModifiedBy>lab HCM lt.9</cp:lastModifiedBy>
  <cp:revision>23</cp:revision>
  <dcterms:created xsi:type="dcterms:W3CDTF">2024-09-12T09:26:48Z</dcterms:created>
  <dcterms:modified xsi:type="dcterms:W3CDTF">2024-11-21T16:42:39Z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2024-09-05T00:00:00Z</vt:filetime>
  </property>
  <property fmtid="{D5CDD505-2E9C-101B-9397-08002B2CF9AE}" pid="3" name="Creator">
    <vt:lpwstr>Microsoft® PowerPoint® for Microsoft 365</vt:lpwstr>
  </property>
  <property fmtid="{D5CDD505-2E9C-101B-9397-08002B2CF9AE}" pid="4" name="LastSaved">
    <vt:filetime>2024-09-12T00:00:00Z</vt:filetime>
  </property>
  <property fmtid="{D5CDD505-2E9C-101B-9397-08002B2CF9AE}" pid="5" name="Producer">
    <vt:lpwstr>Microsoft® PowerPoint® for Microsoft 365</vt:lpwstr>
  </property>
</Properties>
</file>