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67" r:id="rId4"/>
    <p:sldId id="271" r:id="rId5"/>
    <p:sldId id="269" r:id="rId6"/>
    <p:sldId id="270" r:id="rId7"/>
    <p:sldId id="272" r:id="rId8"/>
    <p:sldId id="274" r:id="rId9"/>
    <p:sldId id="275" r:id="rId10"/>
    <p:sldId id="259" r:id="rId11"/>
    <p:sldId id="273" r:id="rId12"/>
    <p:sldId id="276" r:id="rId13"/>
    <p:sldId id="26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1"/>
    <p:restoredTop sz="94649"/>
  </p:normalViewPr>
  <p:slideViewPr>
    <p:cSldViewPr snapToGrid="0" snapToObjects="1">
      <p:cViewPr>
        <p:scale>
          <a:sx n="70" d="100"/>
          <a:sy n="70" d="100"/>
        </p:scale>
        <p:origin x="1824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480B-B4EE-7A4F-B50A-8B149A4F8046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5A3B-1C7F-5E42-83A0-ACC7C26C030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899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263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1803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57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1095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0286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98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8393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976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46936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4252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5A3B-1C7F-5E42-83A0-ACC7C26C0307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5218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6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9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7115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6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6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CC7D-6763-3449-98F3-885ECEEA60F4}" type="datetimeFigureOut">
              <a:rPr lang="en-SA" smtClean="0"/>
              <a:t>04/10/2022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B92A97-4EB5-6049-BEFC-8BCFA7BAE3DF}" type="slidenum">
              <a:rPr lang="en-SA" smtClean="0"/>
              <a:t>‹#›</a:t>
            </a:fld>
            <a:endParaRPr lang="en-S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13E9-BC3D-C244-B1E1-8B487DAB6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SA" sz="5400" dirty="0"/>
              <a:t>Language Models &amp; Their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F2B75-5DEB-8141-A49C-17F38FB3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A" dirty="0"/>
              <a:t>By: Faris Abdullah Alasmary</a:t>
            </a:r>
          </a:p>
        </p:txBody>
      </p:sp>
    </p:spTree>
    <p:extLst>
      <p:ext uri="{BB962C8B-B14F-4D97-AF65-F5344CB8AC3E}">
        <p14:creationId xmlns:p14="http://schemas.microsoft.com/office/powerpoint/2010/main" val="92443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2EA-70BA-FC4C-962C-F3AD1D54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2015734"/>
            <a:ext cx="672161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U</a:t>
            </a:r>
            <a:r>
              <a:rPr lang="en-SA" sz="2400" dirty="0"/>
              <a:t>nigram (1-gram): </a:t>
            </a:r>
            <a:r>
              <a:rPr lang="en-US" sz="2400" dirty="0"/>
              <a:t>P( “</a:t>
            </a:r>
            <a:r>
              <a:rPr lang="ar-SA" sz="2400" dirty="0"/>
              <a:t>بسم</a:t>
            </a:r>
            <a:r>
              <a:rPr lang="en-US" sz="2400" dirty="0"/>
              <a:t>”) </a:t>
            </a:r>
            <a:endParaRPr lang="en-SA" sz="2400" dirty="0"/>
          </a:p>
          <a:p>
            <a:r>
              <a:rPr lang="en-US" sz="2400" dirty="0"/>
              <a:t>B</a:t>
            </a:r>
            <a:r>
              <a:rPr lang="en-SA" sz="2400" dirty="0"/>
              <a:t>igram (2-gram): </a:t>
            </a:r>
            <a:r>
              <a:rPr lang="en-US" sz="2400" dirty="0"/>
              <a:t>P(“</a:t>
            </a:r>
            <a:r>
              <a:rPr lang="ar-SA" sz="2400" dirty="0" err="1"/>
              <a:t>االله</a:t>
            </a:r>
            <a:r>
              <a:rPr lang="en-US" sz="2400" dirty="0"/>
              <a:t>” | “</a:t>
            </a:r>
            <a:r>
              <a:rPr lang="ar-SA" sz="2400" dirty="0"/>
              <a:t>بسم</a:t>
            </a:r>
            <a:r>
              <a:rPr lang="en-US" sz="2400" dirty="0"/>
              <a:t>”) </a:t>
            </a:r>
          </a:p>
          <a:p>
            <a:r>
              <a:rPr lang="en-US" sz="2400" dirty="0"/>
              <a:t>T</a:t>
            </a:r>
            <a:r>
              <a:rPr lang="en-SA" sz="2400" dirty="0"/>
              <a:t>rigram (3-gram): </a:t>
            </a:r>
            <a:r>
              <a:rPr lang="en-US" sz="2400" dirty="0"/>
              <a:t>P(“</a:t>
            </a:r>
            <a:r>
              <a:rPr lang="ar-SA" sz="2400" dirty="0"/>
              <a:t>الرحمن</a:t>
            </a:r>
            <a:r>
              <a:rPr lang="en-US" sz="2400" dirty="0"/>
              <a:t>” | “</a:t>
            </a:r>
            <a:r>
              <a:rPr lang="ar-SA" sz="2400" dirty="0"/>
              <a:t>بسم</a:t>
            </a:r>
            <a:r>
              <a:rPr lang="en-US" sz="2400" dirty="0"/>
              <a:t>”, “</a:t>
            </a:r>
            <a:r>
              <a:rPr lang="ar-SA" sz="2400" dirty="0" err="1"/>
              <a:t>االله</a:t>
            </a:r>
            <a:r>
              <a:rPr lang="en-US" sz="2400" dirty="0"/>
              <a:t>”)</a:t>
            </a:r>
            <a:endParaRPr lang="en-SA" sz="2400" dirty="0"/>
          </a:p>
          <a:p>
            <a:r>
              <a:rPr lang="en-US" sz="2400" dirty="0"/>
              <a:t>Q</a:t>
            </a:r>
            <a:r>
              <a:rPr lang="en-SA" sz="2400" dirty="0"/>
              <a:t>uadgram (4-gram)</a:t>
            </a:r>
            <a:r>
              <a:rPr lang="en-US" sz="2400" dirty="0"/>
              <a:t>: P(“</a:t>
            </a:r>
            <a:r>
              <a:rPr lang="ar-SA" sz="2400" dirty="0"/>
              <a:t>الرحيم</a:t>
            </a:r>
            <a:r>
              <a:rPr lang="en-US" sz="2400" dirty="0"/>
              <a:t>” | “</a:t>
            </a:r>
            <a:r>
              <a:rPr lang="ar-SA" sz="2400" dirty="0"/>
              <a:t>بسم</a:t>
            </a:r>
            <a:r>
              <a:rPr lang="en-US" sz="2400" dirty="0"/>
              <a:t>”, “</a:t>
            </a:r>
            <a:r>
              <a:rPr lang="ar-SA" sz="2400" dirty="0" err="1"/>
              <a:t>االله</a:t>
            </a:r>
            <a:r>
              <a:rPr lang="en-US" sz="2400" dirty="0"/>
              <a:t>”, “</a:t>
            </a:r>
            <a:r>
              <a:rPr lang="ar-SA" sz="2400" dirty="0"/>
              <a:t>الرحمن</a:t>
            </a:r>
            <a:r>
              <a:rPr lang="en-US" sz="2400" dirty="0"/>
              <a:t>”)</a:t>
            </a:r>
            <a:endParaRPr lang="en-SA" sz="24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EB7DF70-0A31-4A61-9C8B-3333776A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47926867-8D58-4875-8B76-E87E5BE82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A9F6663C-0F32-4FB9-B549-C2757F49F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E7ABEE-8E65-7042-AAD6-591D0BC67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" r="-4" b="27451"/>
          <a:stretch/>
        </p:blipFill>
        <p:spPr bwMode="auto">
          <a:xfrm>
            <a:off x="7554139" y="2174242"/>
            <a:ext cx="3336989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8583D-5BB5-CB44-8798-ABBB70E2226F}"/>
              </a:ext>
            </a:extLst>
          </p:cNvPr>
          <p:cNvSpPr txBox="1"/>
          <p:nvPr/>
        </p:nvSpPr>
        <p:spPr>
          <a:xfrm>
            <a:off x="6470277" y="5625401"/>
            <a:ext cx="550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Andrey</a:t>
            </a:r>
            <a:r>
              <a:rPr lang="en-US" dirty="0"/>
              <a:t> </a:t>
            </a:r>
            <a:r>
              <a:rPr lang="en-US" dirty="0" err="1"/>
              <a:t>Andreyevich</a:t>
            </a:r>
            <a:r>
              <a:rPr lang="en-US" dirty="0"/>
              <a:t> </a:t>
            </a:r>
            <a:r>
              <a:rPr lang="en-US" i="1" dirty="0"/>
              <a:t>Markov</a:t>
            </a:r>
            <a:r>
              <a:rPr lang="en-US" dirty="0"/>
              <a:t> (14 June 1856 – 20 July 1922)</a:t>
            </a:r>
            <a:endParaRPr lang="en-SA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858B3BB-2C3F-DE42-AEBE-4E98FA10BC0B}"/>
              </a:ext>
            </a:extLst>
          </p:cNvPr>
          <p:cNvSpPr txBox="1">
            <a:spLocks/>
          </p:cNvSpPr>
          <p:nvPr/>
        </p:nvSpPr>
        <p:spPr>
          <a:xfrm>
            <a:off x="1294362" y="89735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A" sz="5400" dirty="0"/>
              <a:t>Markov Assumption</a:t>
            </a:r>
          </a:p>
        </p:txBody>
      </p:sp>
    </p:spTree>
    <p:extLst>
      <p:ext uri="{BB962C8B-B14F-4D97-AF65-F5344CB8AC3E}">
        <p14:creationId xmlns:p14="http://schemas.microsoft.com/office/powerpoint/2010/main" val="373173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SA" sz="5400" dirty="0"/>
              <a:t>N-gram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444-72C1-BB4A-BAB4-F74F7C6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One way to estimate this probability is from relative frequency counts: take a very large corpus, count the number of times we see </a:t>
            </a:r>
            <a:r>
              <a:rPr lang="en-US" sz="3600" i="1" dirty="0"/>
              <a:t>“</a:t>
            </a:r>
            <a:r>
              <a:rPr lang="ar-SA" sz="3600" i="1" dirty="0"/>
              <a:t>بسم الله الرحمن</a:t>
            </a:r>
            <a:r>
              <a:rPr lang="en-US" sz="3600" i="1" dirty="0"/>
              <a:t>”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and count the number of times this is followed by </a:t>
            </a:r>
            <a:r>
              <a:rPr lang="en-US" sz="3600" i="1" dirty="0"/>
              <a:t>“</a:t>
            </a:r>
            <a:r>
              <a:rPr lang="ar-SA" sz="3600" i="1" dirty="0"/>
              <a:t>الرحيم</a:t>
            </a:r>
            <a:r>
              <a:rPr lang="en-US" sz="3600" i="1" dirty="0"/>
              <a:t>”</a:t>
            </a:r>
            <a:r>
              <a:rPr lang="en-US" sz="36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6C690-460B-7343-809D-D80B06C24479}"/>
              </a:ext>
            </a:extLst>
          </p:cNvPr>
          <p:cNvSpPr txBox="1"/>
          <p:nvPr/>
        </p:nvSpPr>
        <p:spPr>
          <a:xfrm>
            <a:off x="0" y="5765579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Source: https://web.stanford.edu/~jurafsky/slp3/3.pdf</a:t>
            </a:r>
          </a:p>
        </p:txBody>
      </p:sp>
    </p:spTree>
    <p:extLst>
      <p:ext uri="{BB962C8B-B14F-4D97-AF65-F5344CB8AC3E}">
        <p14:creationId xmlns:p14="http://schemas.microsoft.com/office/powerpoint/2010/main" val="50003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>
            <a:no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SA" sz="4400" dirty="0"/>
              <a:t>Estimating the Probability of a 4-gram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04444-72C1-BB4A-BAB4-F74F7C6C7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 defTabSz="914400" rtl="0" eaLnBrk="1" latinLnBrk="0" hangingPunct="1"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3600" dirty="0"/>
                  <a:t>P(“</a:t>
                </a:r>
                <a:r>
                  <a:rPr lang="ar-SA" sz="3600" dirty="0"/>
                  <a:t>الرحيم</a:t>
                </a:r>
                <a:r>
                  <a:rPr lang="en-US" sz="3600" dirty="0"/>
                  <a:t>” | “</a:t>
                </a:r>
                <a:r>
                  <a:rPr lang="ar-SA" sz="3600" dirty="0"/>
                  <a:t>بسم</a:t>
                </a:r>
                <a:r>
                  <a:rPr lang="en-US" sz="3600" dirty="0"/>
                  <a:t>”, “</a:t>
                </a:r>
                <a:r>
                  <a:rPr lang="ar-SA" sz="3600" dirty="0" err="1"/>
                  <a:t>االله</a:t>
                </a:r>
                <a:r>
                  <a:rPr lang="en-US" sz="3600" dirty="0"/>
                  <a:t>”, “</a:t>
                </a:r>
                <a:r>
                  <a:rPr lang="ar-SA" sz="3600" dirty="0"/>
                  <a:t>الرحمن</a:t>
                </a:r>
                <a:r>
                  <a:rPr lang="en-US" sz="3600" dirty="0"/>
                  <a:t>”)</a:t>
                </a:r>
              </a:p>
              <a:p>
                <a:pPr marL="0" indent="0">
                  <a:buNone/>
                </a:pPr>
                <a:r>
                  <a:rPr lang="en-US" sz="3600" dirty="0"/>
                  <a:t>=P(“</a:t>
                </a:r>
                <a:r>
                  <a:rPr lang="ar-SA" sz="3600" dirty="0"/>
                  <a:t>بسم</a:t>
                </a:r>
                <a:r>
                  <a:rPr lang="en-US" sz="3600" dirty="0"/>
                  <a:t>”, “</a:t>
                </a:r>
                <a:r>
                  <a:rPr lang="ar-SA" sz="3600" dirty="0" err="1"/>
                  <a:t>االله</a:t>
                </a:r>
                <a:r>
                  <a:rPr lang="en-US" sz="3600" dirty="0"/>
                  <a:t>”, “</a:t>
                </a:r>
                <a:r>
                  <a:rPr lang="ar-SA" sz="3600" dirty="0"/>
                  <a:t>الرحمن</a:t>
                </a:r>
                <a:r>
                  <a:rPr lang="en-US" sz="3600" dirty="0"/>
                  <a:t>”, “</a:t>
                </a:r>
                <a:r>
                  <a:rPr lang="ar-SA" sz="3600" dirty="0"/>
                  <a:t>الرحيم</a:t>
                </a:r>
                <a:r>
                  <a:rPr lang="en-US" sz="3600" dirty="0"/>
                  <a:t>”) </a:t>
                </a:r>
              </a:p>
              <a:p>
                <a:pPr marL="0" indent="0">
                  <a:buNone/>
                </a:pP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m:rPr>
                            <m:nor/>
                          </m:rPr>
                          <a:rPr lang="en-US" sz="3600" dirty="0"/>
                          <m:t>(“</m:t>
                        </m:r>
                        <m:r>
                          <m:rPr>
                            <m:nor/>
                          </m:rPr>
                          <a:rPr lang="ar-SA" sz="3600" dirty="0"/>
                          <m:t>بسم الله الرحمن الرحيم</m:t>
                        </m:r>
                        <m:r>
                          <m:rPr>
                            <m:nor/>
                          </m:rPr>
                          <a:rPr lang="en-US" sz="3600" dirty="0"/>
                          <m:t>”)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m:rPr>
                            <m:nor/>
                          </m:rPr>
                          <a:rPr lang="en-US" sz="3600" dirty="0"/>
                          <m:t>(“</m:t>
                        </m:r>
                        <m:r>
                          <m:rPr>
                            <m:nor/>
                          </m:rPr>
                          <a:rPr lang="ar-SA" sz="3600" dirty="0"/>
                          <m:t>بسم الله الرحمن</m:t>
                        </m:r>
                        <m:r>
                          <m:rPr>
                            <m:nor/>
                          </m:rPr>
                          <a:rPr lang="en-US" sz="3600" dirty="0"/>
                          <m:t>”)</m:t>
                        </m:r>
                      </m:den>
                    </m:f>
                  </m:oMath>
                </a14:m>
                <a:endParaRPr lang="en-US" sz="3600" b="0" dirty="0"/>
              </a:p>
              <a:p>
                <a:pPr marL="0" indent="0" defTabSz="914400" rtl="0" eaLnBrk="1" latinLnBrk="0" hangingPunct="1">
                  <a:spcBef>
                    <a:spcPts val="1000"/>
                  </a:spcBef>
                  <a:buClr>
                    <a:schemeClr val="accent1"/>
                  </a:buClr>
                  <a:buSzPct val="100000"/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04444-72C1-BB4A-BAB4-F74F7C6C7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82" t="-1099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36C690-460B-7343-809D-D80B06C24479}"/>
              </a:ext>
            </a:extLst>
          </p:cNvPr>
          <p:cNvSpPr txBox="1"/>
          <p:nvPr/>
        </p:nvSpPr>
        <p:spPr>
          <a:xfrm>
            <a:off x="0" y="5765579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Source: https://web.stanford.edu/~jurafsky/slp3/3.pdf</a:t>
            </a:r>
          </a:p>
        </p:txBody>
      </p:sp>
    </p:spTree>
    <p:extLst>
      <p:ext uri="{BB962C8B-B14F-4D97-AF65-F5344CB8AC3E}">
        <p14:creationId xmlns:p14="http://schemas.microsoft.com/office/powerpoint/2010/main" val="171277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8304-ABDA-D84E-8902-540DA0F1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A" sz="3600" dirty="0"/>
              <a:t>Symbol: &lt;S&gt; OR &lt;BOS&gt;</a:t>
            </a:r>
          </a:p>
          <a:p>
            <a:r>
              <a:rPr lang="en-SA" sz="3600" dirty="0"/>
              <a:t>Symbol: &lt;/S&gt; OR &lt;EOS&gt;</a:t>
            </a:r>
          </a:p>
          <a:p>
            <a:r>
              <a:rPr lang="en-SA" sz="3600" dirty="0"/>
              <a:t>Symbol: &lt;UNK&gt;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C360DC-76E4-5A4B-86A4-E5D7B83C88D5}"/>
              </a:ext>
            </a:extLst>
          </p:cNvPr>
          <p:cNvSpPr txBox="1">
            <a:spLocks/>
          </p:cNvSpPr>
          <p:nvPr/>
        </p:nvSpPr>
        <p:spPr>
          <a:xfrm>
            <a:off x="1451578" y="96649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SA" sz="5400" dirty="0"/>
              <a:t>Special Symbols</a:t>
            </a:r>
          </a:p>
        </p:txBody>
      </p:sp>
    </p:spTree>
    <p:extLst>
      <p:ext uri="{BB962C8B-B14F-4D97-AF65-F5344CB8AC3E}">
        <p14:creationId xmlns:p14="http://schemas.microsoft.com/office/powerpoint/2010/main" val="18962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0E65-3E8C-B947-9BB3-50F5179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600" dirty="0">
                <a:solidFill>
                  <a:srgbClr val="454545"/>
                </a:solidFill>
              </a:rPr>
              <a:t>Enough of the Theory Part!</a:t>
            </a:r>
            <a:br>
              <a:rPr lang="en-US" sz="5600" dirty="0">
                <a:solidFill>
                  <a:srgbClr val="454545"/>
                </a:solidFill>
              </a:rPr>
            </a:br>
            <a:r>
              <a:rPr lang="en-US" sz="5600" dirty="0">
                <a:solidFill>
                  <a:srgbClr val="454545"/>
                </a:solidFill>
              </a:rPr>
              <a:t>Let’s Jump!!!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89" y="817271"/>
            <a:ext cx="9835654" cy="1049235"/>
          </a:xfrm>
        </p:spPr>
        <p:txBody>
          <a:bodyPr>
            <a:normAutofit fontScale="90000"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SA" sz="5400" dirty="0"/>
              <a:t>What is Language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444-72C1-BB4A-BAB4-F74F7C6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/>
              <a:t>Language modeling (LM) is the use of various statistical and probabilistic techniques to determine the probability of a given sequence of words occurring in a sentence.</a:t>
            </a:r>
            <a:endParaRPr lang="en-SA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138E9-AA0F-754F-B73F-E3462C02073C}"/>
              </a:ext>
            </a:extLst>
          </p:cNvPr>
          <p:cNvSpPr txBox="1"/>
          <p:nvPr/>
        </p:nvSpPr>
        <p:spPr>
          <a:xfrm>
            <a:off x="-301" y="5764797"/>
            <a:ext cx="913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/>
              <a:t>Source: https://www.techtarget.com/searchenterpriseai/definition/language-modeling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98359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US" sz="5400" dirty="0"/>
              <a:t>Motivation</a:t>
            </a:r>
            <a:endParaRPr lang="en-S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444-72C1-BB4A-BAB4-F74F7C6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We want to give a high probability score for sensible sentences and a low probability to sentences that are not reasonable.</a:t>
            </a:r>
            <a:endParaRPr lang="ar-SA" sz="3600" dirty="0"/>
          </a:p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P(“</a:t>
            </a:r>
            <a:r>
              <a:rPr lang="ar-SA" sz="3600" dirty="0"/>
              <a:t>بسم الله الرحمن الرحيم</a:t>
            </a:r>
            <a:r>
              <a:rPr lang="en-US" sz="3600" dirty="0"/>
              <a:t>”) &gt;&gt; P(“</a:t>
            </a:r>
            <a:r>
              <a:rPr lang="ar-SA" sz="3600" dirty="0"/>
              <a:t>الرحيم بسم الرحمن الله</a:t>
            </a:r>
            <a:r>
              <a:rPr lang="en-US" sz="3600" dirty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20031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US" sz="5400" dirty="0"/>
              <a:t>Motivation</a:t>
            </a:r>
            <a:endParaRPr lang="en-S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444-72C1-BB4A-BAB4-F74F7C6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The probability of a sentence is the joint probability of its words, i.e., P(w</a:t>
            </a:r>
            <a:r>
              <a:rPr lang="en-US" sz="3600" baseline="-25000" dirty="0"/>
              <a:t>1</a:t>
            </a:r>
            <a:r>
              <a:rPr lang="en-US" sz="3600" dirty="0"/>
              <a:t>, w</a:t>
            </a:r>
            <a:r>
              <a:rPr lang="en-US" sz="3600" baseline="-25000" dirty="0"/>
              <a:t>2</a:t>
            </a:r>
            <a:r>
              <a:rPr lang="en-US" sz="3600" dirty="0"/>
              <a:t>, w</a:t>
            </a:r>
            <a:r>
              <a:rPr lang="en-US" sz="3600" baseline="-25000" dirty="0"/>
              <a:t>3</a:t>
            </a:r>
            <a:r>
              <a:rPr lang="en-US" sz="3600" dirty="0"/>
              <a:t>,…,w</a:t>
            </a:r>
            <a:r>
              <a:rPr lang="en-US" sz="3600" baseline="-25000" dirty="0"/>
              <a:t>n</a:t>
            </a:r>
            <a:r>
              <a:rPr lang="en-US" sz="3600" dirty="0"/>
              <a:t>)</a:t>
            </a:r>
          </a:p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P(“</a:t>
            </a:r>
            <a:r>
              <a:rPr lang="ar-SA" sz="3600" dirty="0"/>
              <a:t>بسم الله الرحمن الرحيم</a:t>
            </a:r>
            <a:r>
              <a:rPr lang="en-US" sz="3600" dirty="0"/>
              <a:t>”) </a:t>
            </a:r>
          </a:p>
          <a:p>
            <a:pPr marL="0" indent="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r>
              <a:rPr lang="en-US" sz="3600" dirty="0"/>
              <a:t>= P(“</a:t>
            </a:r>
            <a:r>
              <a:rPr lang="ar-SA" sz="3600" dirty="0"/>
              <a:t>بسم</a:t>
            </a:r>
            <a:r>
              <a:rPr lang="en-US" sz="3600" dirty="0"/>
              <a:t>”, “</a:t>
            </a:r>
            <a:r>
              <a:rPr lang="ar-SA" sz="3600" dirty="0" err="1"/>
              <a:t>االله</a:t>
            </a:r>
            <a:r>
              <a:rPr lang="en-US" sz="3600" dirty="0"/>
              <a:t>”, “</a:t>
            </a:r>
            <a:r>
              <a:rPr lang="ar-SA" sz="3600" dirty="0"/>
              <a:t>الرحمن</a:t>
            </a:r>
            <a:r>
              <a:rPr lang="en-US" sz="3600" dirty="0"/>
              <a:t>”, “</a:t>
            </a:r>
            <a:r>
              <a:rPr lang="ar-SA" sz="3600" dirty="0"/>
              <a:t>الرحيم</a:t>
            </a:r>
            <a:r>
              <a:rPr lang="en-US" sz="3600" dirty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18415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US" sz="5400" dirty="0"/>
              <a:t>Example #1</a:t>
            </a:r>
            <a:endParaRPr lang="en-S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444-72C1-BB4A-BAB4-F74F7C6C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7737"/>
            <a:ext cx="9603275" cy="1715610"/>
          </a:xfrm>
        </p:spPr>
        <p:txBody>
          <a:bodyPr>
            <a:normAutofit/>
          </a:bodyPr>
          <a:lstStyle/>
          <a:p>
            <a:r>
              <a:rPr lang="en-US" sz="3600" dirty="0"/>
              <a:t>P(“</a:t>
            </a:r>
            <a:r>
              <a:rPr lang="ar-SA" sz="3600" dirty="0"/>
              <a:t>بسم الله الرحمن الرحيم</a:t>
            </a:r>
            <a:r>
              <a:rPr lang="en-US" sz="3600" dirty="0"/>
              <a:t>”) = </a:t>
            </a:r>
            <a:r>
              <a:rPr lang="en-US" sz="3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5.11e-05</a:t>
            </a:r>
            <a:endParaRPr lang="en-US" sz="4000" b="1" dirty="0"/>
          </a:p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P(“</a:t>
            </a:r>
            <a:r>
              <a:rPr lang="ar-SA" sz="3600" dirty="0"/>
              <a:t>الرحيم بسم الرحمن الله</a:t>
            </a:r>
            <a:r>
              <a:rPr lang="en-US" sz="3600" dirty="0"/>
              <a:t>”)</a:t>
            </a:r>
            <a:r>
              <a:rPr lang="en-US" sz="4000" dirty="0"/>
              <a:t> = 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3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.01e-18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C24929-E6C1-9447-A743-B3B9E946C859}"/>
              </a:ext>
            </a:extLst>
          </p:cNvPr>
          <p:cNvSpPr txBox="1">
            <a:spLocks/>
          </p:cNvSpPr>
          <p:nvPr/>
        </p:nvSpPr>
        <p:spPr>
          <a:xfrm>
            <a:off x="1451579" y="3903347"/>
            <a:ext cx="9919428" cy="1715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P(“</a:t>
            </a:r>
            <a:r>
              <a:rPr lang="ar-SA" sz="3600" dirty="0"/>
              <a:t>بسم الله الرحمن الرحيم</a:t>
            </a:r>
            <a:r>
              <a:rPr lang="en-US" sz="3600" dirty="0"/>
              <a:t>”) = </a:t>
            </a:r>
            <a:r>
              <a:rPr lang="en-US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0.0000511</a:t>
            </a:r>
          </a:p>
          <a:p>
            <a:r>
              <a:rPr lang="en-US" sz="3600" dirty="0"/>
              <a:t>P(“</a:t>
            </a:r>
            <a:r>
              <a:rPr lang="ar-SA" sz="3600" dirty="0"/>
              <a:t>الرحيم بسم الرحمن الله</a:t>
            </a:r>
            <a:r>
              <a:rPr lang="en-US" sz="3600" dirty="0"/>
              <a:t>”)</a:t>
            </a:r>
            <a:r>
              <a:rPr lang="en-US" sz="4000" dirty="0"/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0.00000000000000000201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US" sz="5400" dirty="0"/>
              <a:t>Example #2</a:t>
            </a:r>
            <a:endParaRPr lang="en-S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444-72C1-BB4A-BAB4-F74F7C6C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202486"/>
            <a:ext cx="9603275" cy="1715610"/>
          </a:xfrm>
        </p:spPr>
        <p:txBody>
          <a:bodyPr>
            <a:normAutofit/>
          </a:bodyPr>
          <a:lstStyle/>
          <a:p>
            <a:r>
              <a:rPr lang="en-US" sz="3600" dirty="0"/>
              <a:t>P(“</a:t>
            </a:r>
            <a:r>
              <a:rPr lang="ar-SA" sz="3600" dirty="0"/>
              <a:t>السلام عليكم ورحمة الله وبركاته</a:t>
            </a:r>
            <a:r>
              <a:rPr lang="en-US" sz="3600" dirty="0"/>
              <a:t>”) = </a:t>
            </a:r>
            <a:r>
              <a:rPr lang="en-US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3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.33e-05</a:t>
            </a:r>
            <a:endParaRPr lang="en-US" sz="4000" b="1" dirty="0"/>
          </a:p>
          <a:p>
            <a:r>
              <a:rPr lang="en-US" sz="3600" dirty="0"/>
              <a:t>P(“</a:t>
            </a:r>
            <a:r>
              <a:rPr lang="ar-SA" sz="3600" dirty="0"/>
              <a:t>السلام ورحمة عليكم وبركاته الله</a:t>
            </a:r>
            <a:r>
              <a:rPr lang="en-US" sz="3600" dirty="0"/>
              <a:t>”)</a:t>
            </a:r>
            <a:r>
              <a:rPr lang="en-US" sz="4000" dirty="0"/>
              <a:t> = 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3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.79e-25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A7B0FB-CAD7-DE4E-A553-9422BBBCA22E}"/>
              </a:ext>
            </a:extLst>
          </p:cNvPr>
          <p:cNvSpPr txBox="1">
            <a:spLocks/>
          </p:cNvSpPr>
          <p:nvPr/>
        </p:nvSpPr>
        <p:spPr>
          <a:xfrm>
            <a:off x="1451578" y="3918096"/>
            <a:ext cx="10524112" cy="1715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P(“</a:t>
            </a:r>
            <a:r>
              <a:rPr lang="ar-SA" sz="3600" dirty="0"/>
              <a:t>السلام عليكم ورحمة الله وبركاته</a:t>
            </a:r>
            <a:r>
              <a:rPr lang="en-US" sz="3600" dirty="0"/>
              <a:t>”) = </a:t>
            </a:r>
            <a:r>
              <a:rPr lang="en-US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0.0000633</a:t>
            </a:r>
            <a:endParaRPr lang="en-US" sz="4000" b="1" dirty="0"/>
          </a:p>
          <a:p>
            <a:r>
              <a:rPr lang="en-US" sz="3600" dirty="0"/>
              <a:t>P(“</a:t>
            </a:r>
            <a:r>
              <a:rPr lang="ar-SA" sz="3600" dirty="0"/>
              <a:t>السلام ورحمة عليكم وبركاته الله</a:t>
            </a:r>
            <a:r>
              <a:rPr lang="en-US" sz="3600" dirty="0"/>
              <a:t>”)</a:t>
            </a:r>
            <a:r>
              <a:rPr lang="en-US" sz="4000" dirty="0"/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0.000000000000000000000000579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72B0D7-6709-466E-A145-AEA4267F2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FF7151-9DEA-4E5B-9294-2D36AAD33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7" y="1474970"/>
            <a:ext cx="6448905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BUT, how to Calculate the Joint Probability?</a:t>
            </a: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E85959FB-3310-D788-811B-4E5934892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3837" y="1385456"/>
            <a:ext cx="3501016" cy="350101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35B68-7B50-4B28-B680-79A194AFD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D6540B-669D-4156-A31F-C1697D3E8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0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US" sz="5400" dirty="0"/>
              <a:t>Probability Chain Rule </a:t>
            </a:r>
            <a:endParaRPr lang="en-S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444-72C1-BB4A-BAB4-F74F7C6C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1" y="2030480"/>
            <a:ext cx="11415256" cy="3450613"/>
          </a:xfrm>
        </p:spPr>
        <p:txBody>
          <a:bodyPr>
            <a:normAutofit/>
          </a:bodyPr>
          <a:lstStyle/>
          <a:p>
            <a:pPr marL="228600" indent="-228600" defTabSz="914400" rtl="0" eaLnBrk="1" latinLnBrk="0" hangingPunct="1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The probability of a sentence is the joint probability of its words, i.e., P(w</a:t>
            </a:r>
            <a:r>
              <a:rPr lang="en-US" sz="3600" baseline="-25000" dirty="0"/>
              <a:t>1</a:t>
            </a:r>
            <a:r>
              <a:rPr lang="en-US" sz="3600" dirty="0"/>
              <a:t>, w</a:t>
            </a:r>
            <a:r>
              <a:rPr lang="en-US" sz="3600" baseline="-25000" dirty="0"/>
              <a:t>2</a:t>
            </a:r>
            <a:r>
              <a:rPr lang="en-US" sz="3600" dirty="0"/>
              <a:t>, w</a:t>
            </a:r>
            <a:r>
              <a:rPr lang="en-US" sz="3600" baseline="-25000" dirty="0"/>
              <a:t>3</a:t>
            </a:r>
            <a:r>
              <a:rPr lang="en-US" sz="3600" dirty="0"/>
              <a:t>,…,w</a:t>
            </a:r>
            <a:r>
              <a:rPr lang="en-US" sz="3600" baseline="-25000" dirty="0"/>
              <a:t>n</a:t>
            </a:r>
            <a:r>
              <a:rPr lang="en-US" sz="3600" dirty="0"/>
              <a:t>)</a:t>
            </a:r>
          </a:p>
          <a:p>
            <a:r>
              <a:rPr lang="en-US" sz="3600" dirty="0"/>
              <a:t>P(w</a:t>
            </a:r>
            <a:r>
              <a:rPr lang="en-US" sz="3600" baseline="-25000" dirty="0"/>
              <a:t>1</a:t>
            </a:r>
            <a:r>
              <a:rPr lang="en-US" sz="3600" dirty="0"/>
              <a:t>, w</a:t>
            </a:r>
            <a:r>
              <a:rPr lang="en-US" sz="3600" baseline="-25000" dirty="0"/>
              <a:t>2</a:t>
            </a:r>
            <a:r>
              <a:rPr lang="en-US" sz="3600" dirty="0"/>
              <a:t>, w</a:t>
            </a:r>
            <a:r>
              <a:rPr lang="en-US" sz="3600" baseline="-25000" dirty="0"/>
              <a:t>3</a:t>
            </a:r>
            <a:r>
              <a:rPr lang="en-US" sz="3600" dirty="0"/>
              <a:t>,…,w</a:t>
            </a:r>
            <a:r>
              <a:rPr lang="en-US" sz="3600" baseline="-25000" dirty="0"/>
              <a:t>n</a:t>
            </a:r>
            <a:r>
              <a:rPr lang="en-US" sz="3600" dirty="0"/>
              <a:t>) </a:t>
            </a:r>
          </a:p>
          <a:p>
            <a:pPr marL="0" indent="0">
              <a:buNone/>
            </a:pPr>
            <a:r>
              <a:rPr lang="en-US" sz="3600" dirty="0"/>
              <a:t>= P(w</a:t>
            </a:r>
            <a:r>
              <a:rPr lang="en-US" sz="3600" baseline="-25000" dirty="0"/>
              <a:t>n</a:t>
            </a:r>
            <a:r>
              <a:rPr lang="en-US" sz="3600" dirty="0"/>
              <a:t>|w</a:t>
            </a:r>
            <a:r>
              <a:rPr lang="en-US" sz="3600" baseline="-25000" dirty="0"/>
              <a:t>1</a:t>
            </a:r>
            <a:r>
              <a:rPr lang="en-US" sz="3600" dirty="0"/>
              <a:t>, w</a:t>
            </a:r>
            <a:r>
              <a:rPr lang="en-US" sz="3600" baseline="-25000" dirty="0"/>
              <a:t>2</a:t>
            </a:r>
            <a:r>
              <a:rPr lang="en-US" sz="3600" dirty="0"/>
              <a:t>,…,w</a:t>
            </a:r>
            <a:r>
              <a:rPr lang="en-US" sz="3600" baseline="-25000" dirty="0"/>
              <a:t>n-1</a:t>
            </a:r>
            <a:r>
              <a:rPr lang="en-US" sz="3600" dirty="0"/>
              <a:t>) x P(w</a:t>
            </a:r>
            <a:r>
              <a:rPr lang="en-US" sz="3600" baseline="-25000" dirty="0"/>
              <a:t>n-1</a:t>
            </a:r>
            <a:r>
              <a:rPr lang="en-US" sz="3600" dirty="0"/>
              <a:t>|w</a:t>
            </a:r>
            <a:r>
              <a:rPr lang="en-US" sz="3600" baseline="-25000" dirty="0"/>
              <a:t>1</a:t>
            </a:r>
            <a:r>
              <a:rPr lang="en-US" sz="3600" dirty="0"/>
              <a:t>, w</a:t>
            </a:r>
            <a:r>
              <a:rPr lang="en-US" sz="3600" baseline="-25000" dirty="0"/>
              <a:t>2</a:t>
            </a:r>
            <a:r>
              <a:rPr lang="en-US" sz="3600" dirty="0"/>
              <a:t>,…,w</a:t>
            </a:r>
            <a:r>
              <a:rPr lang="en-US" sz="3600" baseline="-25000" dirty="0"/>
              <a:t>n-2</a:t>
            </a:r>
            <a:r>
              <a:rPr lang="en-US" sz="3600" dirty="0"/>
              <a:t>) x … x P(w</a:t>
            </a:r>
            <a:r>
              <a:rPr lang="en-US" sz="3600" baseline="-25000" dirty="0"/>
              <a:t>1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07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CBD-FA41-4347-948A-524C6F8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en-US" sz="5400" dirty="0"/>
              <a:t>Example</a:t>
            </a:r>
            <a:endParaRPr lang="en-SA" sz="5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AC3E4F-3CA3-FB44-8D75-F5FBF6698446}"/>
              </a:ext>
            </a:extLst>
          </p:cNvPr>
          <p:cNvSpPr txBox="1">
            <a:spLocks/>
          </p:cNvSpPr>
          <p:nvPr/>
        </p:nvSpPr>
        <p:spPr>
          <a:xfrm>
            <a:off x="545588" y="2022884"/>
            <a:ext cx="1141525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P(“</a:t>
            </a:r>
            <a:r>
              <a:rPr lang="ar-SA" sz="3600" dirty="0"/>
              <a:t>بسم</a:t>
            </a:r>
            <a:r>
              <a:rPr lang="en-US" sz="3600" dirty="0"/>
              <a:t>”, “</a:t>
            </a:r>
            <a:r>
              <a:rPr lang="ar-SA" sz="3600" dirty="0" err="1"/>
              <a:t>االله</a:t>
            </a:r>
            <a:r>
              <a:rPr lang="en-US" sz="3600" dirty="0"/>
              <a:t>”, “</a:t>
            </a:r>
            <a:r>
              <a:rPr lang="ar-SA" sz="3600" dirty="0"/>
              <a:t>الرحمن</a:t>
            </a:r>
            <a:r>
              <a:rPr lang="en-US" sz="3600" dirty="0"/>
              <a:t>”, “</a:t>
            </a:r>
            <a:r>
              <a:rPr lang="ar-SA" sz="3600" dirty="0"/>
              <a:t>الرحيم</a:t>
            </a:r>
            <a:r>
              <a:rPr lang="en-US" sz="3600" dirty="0"/>
              <a:t>”) </a:t>
            </a:r>
          </a:p>
          <a:p>
            <a:pPr marL="0" indent="0">
              <a:buNone/>
            </a:pPr>
            <a:r>
              <a:rPr lang="en-US" sz="3600" dirty="0"/>
              <a:t>= P(“</a:t>
            </a:r>
            <a:r>
              <a:rPr lang="ar-SA" sz="3600" dirty="0"/>
              <a:t>الرحيم</a:t>
            </a:r>
            <a:r>
              <a:rPr lang="en-US" sz="3600" dirty="0"/>
              <a:t>” | “</a:t>
            </a:r>
            <a:r>
              <a:rPr lang="ar-SA" sz="3600" dirty="0"/>
              <a:t>بسم</a:t>
            </a:r>
            <a:r>
              <a:rPr lang="en-US" sz="3600" dirty="0"/>
              <a:t>”, “</a:t>
            </a:r>
            <a:r>
              <a:rPr lang="ar-SA" sz="3600" dirty="0" err="1"/>
              <a:t>االله</a:t>
            </a:r>
            <a:r>
              <a:rPr lang="en-US" sz="3600" dirty="0"/>
              <a:t>”, “</a:t>
            </a:r>
            <a:r>
              <a:rPr lang="ar-SA" sz="3600" dirty="0"/>
              <a:t>الرحمن</a:t>
            </a:r>
            <a:r>
              <a:rPr lang="en-US" sz="3600" dirty="0"/>
              <a:t>”) x P(“</a:t>
            </a:r>
            <a:r>
              <a:rPr lang="ar-SA" sz="3600" dirty="0"/>
              <a:t>الرحمن</a:t>
            </a:r>
            <a:r>
              <a:rPr lang="en-US" sz="3600" dirty="0"/>
              <a:t>” | “</a:t>
            </a:r>
            <a:r>
              <a:rPr lang="ar-SA" sz="3600" dirty="0"/>
              <a:t>بسم</a:t>
            </a:r>
            <a:r>
              <a:rPr lang="en-US" sz="3600" dirty="0"/>
              <a:t>”, “</a:t>
            </a:r>
            <a:r>
              <a:rPr lang="ar-SA" sz="3600" dirty="0" err="1"/>
              <a:t>االله</a:t>
            </a:r>
            <a:r>
              <a:rPr lang="en-US" sz="3600" dirty="0"/>
              <a:t>”) x P(“</a:t>
            </a:r>
            <a:r>
              <a:rPr lang="ar-SA" sz="3600" dirty="0" err="1"/>
              <a:t>االله</a:t>
            </a:r>
            <a:r>
              <a:rPr lang="en-US" sz="3600" dirty="0"/>
              <a:t>” | “</a:t>
            </a:r>
            <a:r>
              <a:rPr lang="ar-SA" sz="3600" dirty="0"/>
              <a:t>بسم</a:t>
            </a:r>
            <a:r>
              <a:rPr lang="en-US" sz="3600" dirty="0"/>
              <a:t>”) x P( “</a:t>
            </a:r>
            <a:r>
              <a:rPr lang="ar-SA" sz="3600" dirty="0"/>
              <a:t>بسم</a:t>
            </a:r>
            <a:r>
              <a:rPr lang="en-US" sz="3600" dirty="0"/>
              <a:t>”) 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4579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595</Words>
  <Application>Microsoft Macintosh PowerPoint</Application>
  <PresentationFormat>Widescreen</PresentationFormat>
  <Paragraphs>60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Gill Sans MT</vt:lpstr>
      <vt:lpstr>Gallery</vt:lpstr>
      <vt:lpstr>Language Models &amp; Their Applications</vt:lpstr>
      <vt:lpstr>What is Language Modeling?</vt:lpstr>
      <vt:lpstr>Motivation</vt:lpstr>
      <vt:lpstr>Motivation</vt:lpstr>
      <vt:lpstr>Example #1</vt:lpstr>
      <vt:lpstr>Example #2</vt:lpstr>
      <vt:lpstr>BUT, how to Calculate the Joint Probability?</vt:lpstr>
      <vt:lpstr>Probability Chain Rule </vt:lpstr>
      <vt:lpstr>Example</vt:lpstr>
      <vt:lpstr>PowerPoint Presentation</vt:lpstr>
      <vt:lpstr>N-gram language model</vt:lpstr>
      <vt:lpstr>Estimating the Probability of a 4-gram</vt:lpstr>
      <vt:lpstr>PowerPoint Presentation</vt:lpstr>
      <vt:lpstr>Enough of the Theory Part! Let’s Jump!!!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Microsoft Office User</dc:creator>
  <cp:lastModifiedBy>Microsoft Office User</cp:lastModifiedBy>
  <cp:revision>2</cp:revision>
  <dcterms:created xsi:type="dcterms:W3CDTF">2022-10-04T08:41:27Z</dcterms:created>
  <dcterms:modified xsi:type="dcterms:W3CDTF">2022-10-04T08:43:58Z</dcterms:modified>
</cp:coreProperties>
</file>