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7" r:id="rId10"/>
    <p:sldId id="268" r:id="rId11"/>
    <p:sldId id="269" r:id="rId12"/>
    <p:sldId id="265" r:id="rId13"/>
    <p:sldId id="266" r:id="rId14"/>
  </p:sldIdLst>
  <p:sldSz cx="18288000" cy="10287000"/>
  <p:notesSz cx="6858000" cy="9144000"/>
  <p:embeddedFontLst>
    <p:embeddedFont>
      <p:font typeface="Calibri" panose="020F0502020204030204" pitchFamily="34"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95165" autoAdjust="0"/>
  </p:normalViewPr>
  <p:slideViewPr>
    <p:cSldViewPr>
      <p:cViewPr>
        <p:scale>
          <a:sx n="33" d="100"/>
          <a:sy n="33" d="100"/>
        </p:scale>
        <p:origin x="-677" y="6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314226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306575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3.jpeg"/><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10477500"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796787" y="3162771"/>
            <a:ext cx="8070421" cy="3937168"/>
          </a:xfrm>
          <a:prstGeom prst="rect">
            <a:avLst/>
          </a:prstGeom>
        </p:spPr>
        <p:txBody>
          <a:bodyPr wrap="square" lIns="0" tIns="0" rIns="0" bIns="0" rtlCol="0" anchor="t">
            <a:spAutoFit/>
          </a:bodyPr>
          <a:lstStyle/>
          <a:p>
            <a:pPr algn="ctr">
              <a:lnSpc>
                <a:spcPct val="150000"/>
              </a:lnSpc>
            </a:pPr>
            <a:r>
              <a:rPr lang="en-US" sz="4400" b="1" i="0" dirty="0">
                <a:effectLst/>
                <a:latin typeface="Arial" panose="020B0604020202020204" pitchFamily="34" charset="0"/>
                <a:cs typeface="Arial" panose="020B0604020202020204" pitchFamily="34" charset="0"/>
              </a:rPr>
              <a:t>Social Buzz Analysis: </a:t>
            </a:r>
          </a:p>
          <a:p>
            <a:pPr algn="ctr">
              <a:lnSpc>
                <a:spcPct val="150000"/>
              </a:lnSpc>
            </a:pPr>
            <a:r>
              <a:rPr lang="en-US" sz="4400" b="1" i="0" dirty="0">
                <a:effectLst/>
                <a:latin typeface="Arial" panose="020B0604020202020204" pitchFamily="34" charset="0"/>
                <a:cs typeface="Arial" panose="020B0604020202020204" pitchFamily="34" charset="0"/>
              </a:rPr>
              <a:t>Insights into Content Performance and User Activity</a:t>
            </a:r>
            <a:endParaRPr lang="en-US" sz="4400" b="1" spc="-105"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10136821"/>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10198797"/>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3">
            <a:extLst>
              <a:ext uri="{FF2B5EF4-FFF2-40B4-BE49-F238E27FC236}">
                <a16:creationId xmlns:a16="http://schemas.microsoft.com/office/drawing/2014/main" id="{5D8163B7-86BB-4855-AF9F-B9A0EB2DFD8C}"/>
              </a:ext>
            </a:extLst>
          </p:cNvPr>
          <p:cNvSpPr txBox="1"/>
          <p:nvPr/>
        </p:nvSpPr>
        <p:spPr>
          <a:xfrm>
            <a:off x="2445972" y="-24435"/>
            <a:ext cx="13639663" cy="1126462"/>
          </a:xfrm>
          <a:prstGeom prst="rect">
            <a:avLst/>
          </a:prstGeom>
        </p:spPr>
        <p:txBody>
          <a:bodyPr wrap="square" lIns="0" tIns="0" rIns="0" bIns="0" rtlCol="0" anchor="t">
            <a:spAutoFit/>
          </a:bodyPr>
          <a:lstStyle/>
          <a:p>
            <a:pPr>
              <a:lnSpc>
                <a:spcPts val="9600"/>
              </a:lnSpc>
            </a:pPr>
            <a:r>
              <a:rPr lang="en-US" sz="6000" b="1" spc="-80" dirty="0">
                <a:solidFill>
                  <a:srgbClr val="000000"/>
                </a:solidFill>
                <a:latin typeface="Arial" panose="020B0604020202020204" pitchFamily="34" charset="0"/>
                <a:cs typeface="Arial" panose="020B0604020202020204" pitchFamily="34" charset="0"/>
              </a:rPr>
              <a:t>Sentiment Distribution Analysis</a:t>
            </a:r>
          </a:p>
        </p:txBody>
      </p:sp>
      <p:grpSp>
        <p:nvGrpSpPr>
          <p:cNvPr id="31" name="Group 14">
            <a:extLst>
              <a:ext uri="{FF2B5EF4-FFF2-40B4-BE49-F238E27FC236}">
                <a16:creationId xmlns:a16="http://schemas.microsoft.com/office/drawing/2014/main" id="{51F6A492-2E66-45E5-A16C-CB3C251493F5}"/>
              </a:ext>
            </a:extLst>
          </p:cNvPr>
          <p:cNvGrpSpPr/>
          <p:nvPr/>
        </p:nvGrpSpPr>
        <p:grpSpPr>
          <a:xfrm>
            <a:off x="655751" y="-1820049"/>
            <a:ext cx="17253775" cy="2017079"/>
            <a:chOff x="0" y="0"/>
            <a:chExt cx="23005033" cy="2689439"/>
          </a:xfrm>
        </p:grpSpPr>
        <p:pic>
          <p:nvPicPr>
            <p:cNvPr id="32" name="Picture 15">
              <a:extLst>
                <a:ext uri="{FF2B5EF4-FFF2-40B4-BE49-F238E27FC236}">
                  <a16:creationId xmlns:a16="http://schemas.microsoft.com/office/drawing/2014/main" id="{F740121D-347F-46C9-8541-B2DF493FC32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33" name="Picture 16">
              <a:extLst>
                <a:ext uri="{FF2B5EF4-FFF2-40B4-BE49-F238E27FC236}">
                  <a16:creationId xmlns:a16="http://schemas.microsoft.com/office/drawing/2014/main" id="{6CBDC6BC-28DB-4549-B3D3-ED80EF824D9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34" name="Picture 17">
              <a:extLst>
                <a:ext uri="{FF2B5EF4-FFF2-40B4-BE49-F238E27FC236}">
                  <a16:creationId xmlns:a16="http://schemas.microsoft.com/office/drawing/2014/main" id="{483D9051-8780-4565-9963-EDA9A967A63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35" name="Picture 18">
              <a:extLst>
                <a:ext uri="{FF2B5EF4-FFF2-40B4-BE49-F238E27FC236}">
                  <a16:creationId xmlns:a16="http://schemas.microsoft.com/office/drawing/2014/main" id="{2F00EBD7-795D-42FA-93F8-5FBD8B9DF6C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36" name="Picture 19">
              <a:extLst>
                <a:ext uri="{FF2B5EF4-FFF2-40B4-BE49-F238E27FC236}">
                  <a16:creationId xmlns:a16="http://schemas.microsoft.com/office/drawing/2014/main" id="{D7759FCB-DCAF-4171-AD1B-84F2E9D52B2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37" name="Picture 20">
              <a:extLst>
                <a:ext uri="{FF2B5EF4-FFF2-40B4-BE49-F238E27FC236}">
                  <a16:creationId xmlns:a16="http://schemas.microsoft.com/office/drawing/2014/main" id="{2A577307-D3FC-4280-9071-12ECA786A65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38" name="Picture 21">
              <a:extLst>
                <a:ext uri="{FF2B5EF4-FFF2-40B4-BE49-F238E27FC236}">
                  <a16:creationId xmlns:a16="http://schemas.microsoft.com/office/drawing/2014/main" id="{DAC83D7F-56EF-4AFF-BC62-0A50CA8D002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39" name="Group 23">
            <a:extLst>
              <a:ext uri="{FF2B5EF4-FFF2-40B4-BE49-F238E27FC236}">
                <a16:creationId xmlns:a16="http://schemas.microsoft.com/office/drawing/2014/main" id="{EDA0A8B3-0DEC-494D-AE8C-E5DD64098284}"/>
              </a:ext>
            </a:extLst>
          </p:cNvPr>
          <p:cNvGrpSpPr/>
          <p:nvPr/>
        </p:nvGrpSpPr>
        <p:grpSpPr>
          <a:xfrm>
            <a:off x="16515246" y="-2247900"/>
            <a:ext cx="3545508" cy="3370302"/>
            <a:chOff x="0" y="0"/>
            <a:chExt cx="4727344" cy="4493736"/>
          </a:xfrm>
        </p:grpSpPr>
        <p:grpSp>
          <p:nvGrpSpPr>
            <p:cNvPr id="40" name="Group 24">
              <a:extLst>
                <a:ext uri="{FF2B5EF4-FFF2-40B4-BE49-F238E27FC236}">
                  <a16:creationId xmlns:a16="http://schemas.microsoft.com/office/drawing/2014/main" id="{E7D20D6C-EDD5-4DF1-BD06-638CB4060ADA}"/>
                </a:ext>
              </a:extLst>
            </p:cNvPr>
            <p:cNvGrpSpPr>
              <a:grpSpLocks noChangeAspect="1"/>
            </p:cNvGrpSpPr>
            <p:nvPr/>
          </p:nvGrpSpPr>
          <p:grpSpPr>
            <a:xfrm>
              <a:off x="644072" y="410464"/>
              <a:ext cx="4083272" cy="4083272"/>
              <a:chOff x="0" y="0"/>
              <a:chExt cx="6350000" cy="6350000"/>
            </a:xfrm>
          </p:grpSpPr>
          <p:sp>
            <p:nvSpPr>
              <p:cNvPr id="42" name="Freeform 25">
                <a:extLst>
                  <a:ext uri="{FF2B5EF4-FFF2-40B4-BE49-F238E27FC236}">
                    <a16:creationId xmlns:a16="http://schemas.microsoft.com/office/drawing/2014/main" id="{0FAADB87-E3EB-4CB1-9406-65395F59F206}"/>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41" name="Picture 26">
              <a:extLst>
                <a:ext uri="{FF2B5EF4-FFF2-40B4-BE49-F238E27FC236}">
                  <a16:creationId xmlns:a16="http://schemas.microsoft.com/office/drawing/2014/main" id="{660DA2E5-F30A-40A9-B899-A8F324FEE6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sp>
      <p:pic>
        <p:nvPicPr>
          <p:cNvPr id="15" name="Picture 14">
            <a:extLst>
              <a:ext uri="{FF2B5EF4-FFF2-40B4-BE49-F238E27FC236}">
                <a16:creationId xmlns:a16="http://schemas.microsoft.com/office/drawing/2014/main" id="{FB6BCFA5-77EC-4B37-A4CB-94DF4FDD41CF}"/>
              </a:ext>
            </a:extLst>
          </p:cNvPr>
          <p:cNvPicPr>
            <a:picLocks noChangeAspect="1"/>
          </p:cNvPicPr>
          <p:nvPr/>
        </p:nvPicPr>
        <p:blipFill>
          <a:blip r:embed="rId7"/>
          <a:stretch>
            <a:fillRect/>
          </a:stretch>
        </p:blipFill>
        <p:spPr>
          <a:xfrm>
            <a:off x="4435801" y="1137864"/>
            <a:ext cx="5298749" cy="5482039"/>
          </a:xfrm>
          <a:prstGeom prst="rect">
            <a:avLst/>
          </a:prstGeom>
        </p:spPr>
      </p:pic>
      <p:sp>
        <p:nvSpPr>
          <p:cNvPr id="43" name="TextBox 42">
            <a:extLst>
              <a:ext uri="{FF2B5EF4-FFF2-40B4-BE49-F238E27FC236}">
                <a16:creationId xmlns:a16="http://schemas.microsoft.com/office/drawing/2014/main" id="{784EED9F-0074-4880-963D-18D794F93E15}"/>
              </a:ext>
            </a:extLst>
          </p:cNvPr>
          <p:cNvSpPr txBox="1"/>
          <p:nvPr/>
        </p:nvSpPr>
        <p:spPr>
          <a:xfrm>
            <a:off x="5607408" y="6009409"/>
            <a:ext cx="2955533" cy="646331"/>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-1 = Negative Sentiments ;</a:t>
            </a:r>
          </a:p>
          <a:p>
            <a:pPr algn="ctr"/>
            <a:r>
              <a:rPr lang="en-US" sz="1200" dirty="0">
                <a:latin typeface="Arial" panose="020B0604020202020204" pitchFamily="34" charset="0"/>
                <a:cs typeface="Arial" panose="020B0604020202020204" pitchFamily="34" charset="0"/>
              </a:rPr>
              <a:t>0 = Neutral Sentiments ;</a:t>
            </a:r>
          </a:p>
          <a:p>
            <a:pPr algn="ctr"/>
            <a:r>
              <a:rPr lang="en-US" sz="1200" dirty="0">
                <a:latin typeface="Arial" panose="020B0604020202020204" pitchFamily="34" charset="0"/>
                <a:cs typeface="Arial" panose="020B0604020202020204" pitchFamily="34" charset="0"/>
              </a:rPr>
              <a:t>1 = Positive Sentiments</a:t>
            </a:r>
            <a:endParaRPr lang="en-ID" sz="1200"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16F4FA7A-E978-4F96-933B-0BD9B36D391B}"/>
              </a:ext>
            </a:extLst>
          </p:cNvPr>
          <p:cNvSpPr txBox="1"/>
          <p:nvPr/>
        </p:nvSpPr>
        <p:spPr>
          <a:xfrm>
            <a:off x="2509399" y="6605995"/>
            <a:ext cx="15531532" cy="3370666"/>
          </a:xfrm>
          <a:prstGeom prst="rect">
            <a:avLst/>
          </a:prstGeom>
          <a:noFill/>
        </p:spPr>
        <p:txBody>
          <a:bodyPr wrap="square" rtlCol="0">
            <a:spAutoFit/>
          </a:bodyPr>
          <a:lstStyle/>
          <a:p>
            <a:pPr marL="342900" indent="-342900" algn="just">
              <a:lnSpc>
                <a:spcPct val="150000"/>
              </a:lnSpc>
              <a:buAutoNum type="arabicPeriod"/>
            </a:pPr>
            <a:r>
              <a:rPr lang="en-US" sz="1600" b="1" dirty="0">
                <a:effectLst/>
                <a:latin typeface="Arial" panose="020B0604020202020204" pitchFamily="34" charset="0"/>
                <a:cs typeface="Arial" panose="020B0604020202020204" pitchFamily="34" charset="0"/>
              </a:rPr>
              <a:t>Predominance of Positive Sentiment : </a:t>
            </a:r>
            <a:r>
              <a:rPr lang="en-US" sz="1600" dirty="0">
                <a:effectLst/>
                <a:latin typeface="Arial" panose="020B0604020202020204" pitchFamily="34" charset="0"/>
                <a:cs typeface="Arial" panose="020B0604020202020204" pitchFamily="34" charset="0"/>
              </a:rPr>
              <a:t>The majority of users reactions towards various content types and categories are positive (56.2%)</a:t>
            </a:r>
          </a:p>
          <a:p>
            <a:pPr marL="342900" indent="-342900" algn="just">
              <a:lnSpc>
                <a:spcPct val="150000"/>
              </a:lnSpc>
              <a:buAutoNum type="arabicPeriod"/>
            </a:pPr>
            <a:r>
              <a:rPr lang="en-US" sz="1600" b="1" dirty="0">
                <a:latin typeface="Arial" panose="020B0604020202020204" pitchFamily="34" charset="0"/>
                <a:cs typeface="Arial" panose="020B0604020202020204" pitchFamily="34" charset="0"/>
              </a:rPr>
              <a:t>The sentiment is generally positive </a:t>
            </a:r>
            <a:r>
              <a:rPr lang="en-US" sz="1600" dirty="0">
                <a:latin typeface="Arial" panose="020B0604020202020204" pitchFamily="34" charset="0"/>
                <a:cs typeface="Arial" panose="020B0604020202020204" pitchFamily="34" charset="0"/>
              </a:rPr>
              <a:t>across most categories and content types, with no categories having an average sentiment value below 0.15.</a:t>
            </a:r>
          </a:p>
          <a:p>
            <a:pPr marL="342900" indent="-342900" algn="just">
              <a:lnSpc>
                <a:spcPct val="150000"/>
              </a:lnSpc>
              <a:buAutoNum type="arabicPeriod"/>
            </a:pPr>
            <a:r>
              <a:rPr lang="en-US" sz="1600" b="1" dirty="0">
                <a:latin typeface="Arial" panose="020B0604020202020204" pitchFamily="34" charset="0"/>
                <a:cs typeface="Arial" panose="020B0604020202020204" pitchFamily="34" charset="0"/>
              </a:rPr>
              <a:t>High Performing Categories : </a:t>
            </a:r>
            <a:r>
              <a:rPr lang="en-US" sz="1600" dirty="0">
                <a:latin typeface="Arial" panose="020B0604020202020204" pitchFamily="34" charset="0"/>
                <a:cs typeface="Arial" panose="020B0604020202020204" pitchFamily="34" charset="0"/>
              </a:rPr>
              <a:t>education, healthy eating, science, and technology perform well across multiple content types, suggesting these categories resonate well with the audience.</a:t>
            </a:r>
          </a:p>
          <a:p>
            <a:pPr marL="342900" indent="-342900" algn="just">
              <a:lnSpc>
                <a:spcPct val="150000"/>
              </a:lnSpc>
              <a:buAutoNum type="arabicPeriod"/>
            </a:pPr>
            <a:r>
              <a:rPr lang="en-US" sz="1600" b="1" dirty="0">
                <a:latin typeface="Arial" panose="020B0604020202020204" pitchFamily="34" charset="0"/>
                <a:cs typeface="Arial" panose="020B0604020202020204" pitchFamily="34" charset="0"/>
              </a:rPr>
              <a:t>Content Strategy Optimizations : </a:t>
            </a:r>
            <a:r>
              <a:rPr lang="en-US" sz="1600" dirty="0">
                <a:latin typeface="Arial" panose="020B0604020202020204" pitchFamily="34" charset="0"/>
                <a:cs typeface="Arial" panose="020B0604020202020204" pitchFamily="34" charset="0"/>
              </a:rPr>
              <a:t>Information in sentiment across categories and content types can help enhancing content strategy. For instance, focusing on audio or videos for science-related contents could be a good strategy as they have higher values.</a:t>
            </a:r>
          </a:p>
          <a:p>
            <a:pPr marL="342900" indent="-342900" algn="just">
              <a:lnSpc>
                <a:spcPct val="150000"/>
              </a:lnSpc>
              <a:buAutoNum type="arabicPeriod"/>
            </a:pPr>
            <a:r>
              <a:rPr lang="en-US" sz="1600" b="1" dirty="0">
                <a:effectLst/>
                <a:latin typeface="Arial" panose="020B0604020202020204" pitchFamily="34" charset="0"/>
                <a:cs typeface="Arial" panose="020B0604020202020204" pitchFamily="34" charset="0"/>
              </a:rPr>
              <a:t>Potential for Engagement Improvement : </a:t>
            </a:r>
            <a:r>
              <a:rPr lang="en-US" sz="1600" dirty="0">
                <a:effectLst/>
                <a:latin typeface="Arial" panose="020B0604020202020204" pitchFamily="34" charset="0"/>
                <a:cs typeface="Arial" panose="020B0604020202020204" pitchFamily="34" charset="0"/>
              </a:rPr>
              <a:t>Categories with lower sentiment values, especially for specific content types, represent areas where there may be room for engagement improvement. For instance, tennis and travel could benefit from a strategic review to understand why these categories underperform in sentiment compared to others.</a:t>
            </a:r>
          </a:p>
        </p:txBody>
      </p:sp>
      <p:pic>
        <p:nvPicPr>
          <p:cNvPr id="17" name="Picture 16">
            <a:extLst>
              <a:ext uri="{FF2B5EF4-FFF2-40B4-BE49-F238E27FC236}">
                <a16:creationId xmlns:a16="http://schemas.microsoft.com/office/drawing/2014/main" id="{CD76CE1E-F8C5-4908-B70E-200B237D17F6}"/>
              </a:ext>
            </a:extLst>
          </p:cNvPr>
          <p:cNvPicPr>
            <a:picLocks noChangeAspect="1"/>
          </p:cNvPicPr>
          <p:nvPr/>
        </p:nvPicPr>
        <p:blipFill>
          <a:blip r:embed="rId8"/>
          <a:stretch>
            <a:fillRect/>
          </a:stretch>
        </p:blipFill>
        <p:spPr>
          <a:xfrm>
            <a:off x="9857467" y="1205644"/>
            <a:ext cx="6449333" cy="5474675"/>
          </a:xfrm>
          <a:prstGeom prst="rect">
            <a:avLst/>
          </a:prstGeom>
        </p:spPr>
      </p:pic>
    </p:spTree>
    <p:extLst>
      <p:ext uri="{BB962C8B-B14F-4D97-AF65-F5344CB8AC3E}">
        <p14:creationId xmlns:p14="http://schemas.microsoft.com/office/powerpoint/2010/main" val="3729221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10136821"/>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10198797"/>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3">
            <a:extLst>
              <a:ext uri="{FF2B5EF4-FFF2-40B4-BE49-F238E27FC236}">
                <a16:creationId xmlns:a16="http://schemas.microsoft.com/office/drawing/2014/main" id="{5D8163B7-86BB-4855-AF9F-B9A0EB2DFD8C}"/>
              </a:ext>
            </a:extLst>
          </p:cNvPr>
          <p:cNvSpPr txBox="1"/>
          <p:nvPr/>
        </p:nvSpPr>
        <p:spPr>
          <a:xfrm>
            <a:off x="2445972" y="-24435"/>
            <a:ext cx="13639663" cy="1126462"/>
          </a:xfrm>
          <a:prstGeom prst="rect">
            <a:avLst/>
          </a:prstGeom>
        </p:spPr>
        <p:txBody>
          <a:bodyPr wrap="square" lIns="0" tIns="0" rIns="0" bIns="0" rtlCol="0" anchor="t">
            <a:spAutoFit/>
          </a:bodyPr>
          <a:lstStyle/>
          <a:p>
            <a:pPr>
              <a:lnSpc>
                <a:spcPts val="9600"/>
              </a:lnSpc>
            </a:pPr>
            <a:r>
              <a:rPr lang="en-US" sz="6000" b="1" spc="-80" dirty="0">
                <a:solidFill>
                  <a:srgbClr val="000000"/>
                </a:solidFill>
                <a:latin typeface="Arial" panose="020B0604020202020204" pitchFamily="34" charset="0"/>
                <a:cs typeface="Arial" panose="020B0604020202020204" pitchFamily="34" charset="0"/>
              </a:rPr>
              <a:t>Active Users Analysis Over Time</a:t>
            </a:r>
          </a:p>
        </p:txBody>
      </p:sp>
      <p:grpSp>
        <p:nvGrpSpPr>
          <p:cNvPr id="31" name="Group 14">
            <a:extLst>
              <a:ext uri="{FF2B5EF4-FFF2-40B4-BE49-F238E27FC236}">
                <a16:creationId xmlns:a16="http://schemas.microsoft.com/office/drawing/2014/main" id="{51F6A492-2E66-45E5-A16C-CB3C251493F5}"/>
              </a:ext>
            </a:extLst>
          </p:cNvPr>
          <p:cNvGrpSpPr/>
          <p:nvPr/>
        </p:nvGrpSpPr>
        <p:grpSpPr>
          <a:xfrm>
            <a:off x="655751" y="-1820049"/>
            <a:ext cx="17253775" cy="2017079"/>
            <a:chOff x="0" y="0"/>
            <a:chExt cx="23005033" cy="2689439"/>
          </a:xfrm>
        </p:grpSpPr>
        <p:pic>
          <p:nvPicPr>
            <p:cNvPr id="32" name="Picture 15">
              <a:extLst>
                <a:ext uri="{FF2B5EF4-FFF2-40B4-BE49-F238E27FC236}">
                  <a16:creationId xmlns:a16="http://schemas.microsoft.com/office/drawing/2014/main" id="{F740121D-347F-46C9-8541-B2DF493FC32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33" name="Picture 16">
              <a:extLst>
                <a:ext uri="{FF2B5EF4-FFF2-40B4-BE49-F238E27FC236}">
                  <a16:creationId xmlns:a16="http://schemas.microsoft.com/office/drawing/2014/main" id="{6CBDC6BC-28DB-4549-B3D3-ED80EF824D9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34" name="Picture 17">
              <a:extLst>
                <a:ext uri="{FF2B5EF4-FFF2-40B4-BE49-F238E27FC236}">
                  <a16:creationId xmlns:a16="http://schemas.microsoft.com/office/drawing/2014/main" id="{483D9051-8780-4565-9963-EDA9A967A63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35" name="Picture 18">
              <a:extLst>
                <a:ext uri="{FF2B5EF4-FFF2-40B4-BE49-F238E27FC236}">
                  <a16:creationId xmlns:a16="http://schemas.microsoft.com/office/drawing/2014/main" id="{2F00EBD7-795D-42FA-93F8-5FBD8B9DF6C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36" name="Picture 19">
              <a:extLst>
                <a:ext uri="{FF2B5EF4-FFF2-40B4-BE49-F238E27FC236}">
                  <a16:creationId xmlns:a16="http://schemas.microsoft.com/office/drawing/2014/main" id="{D7759FCB-DCAF-4171-AD1B-84F2E9D52B2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37" name="Picture 20">
              <a:extLst>
                <a:ext uri="{FF2B5EF4-FFF2-40B4-BE49-F238E27FC236}">
                  <a16:creationId xmlns:a16="http://schemas.microsoft.com/office/drawing/2014/main" id="{2A577307-D3FC-4280-9071-12ECA786A65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38" name="Picture 21">
              <a:extLst>
                <a:ext uri="{FF2B5EF4-FFF2-40B4-BE49-F238E27FC236}">
                  <a16:creationId xmlns:a16="http://schemas.microsoft.com/office/drawing/2014/main" id="{DAC83D7F-56EF-4AFF-BC62-0A50CA8D002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39" name="Group 23">
            <a:extLst>
              <a:ext uri="{FF2B5EF4-FFF2-40B4-BE49-F238E27FC236}">
                <a16:creationId xmlns:a16="http://schemas.microsoft.com/office/drawing/2014/main" id="{EDA0A8B3-0DEC-494D-AE8C-E5DD64098284}"/>
              </a:ext>
            </a:extLst>
          </p:cNvPr>
          <p:cNvGrpSpPr/>
          <p:nvPr/>
        </p:nvGrpSpPr>
        <p:grpSpPr>
          <a:xfrm>
            <a:off x="16515246" y="-2247900"/>
            <a:ext cx="3545508" cy="3370302"/>
            <a:chOff x="0" y="0"/>
            <a:chExt cx="4727344" cy="4493736"/>
          </a:xfrm>
        </p:grpSpPr>
        <p:grpSp>
          <p:nvGrpSpPr>
            <p:cNvPr id="40" name="Group 24">
              <a:extLst>
                <a:ext uri="{FF2B5EF4-FFF2-40B4-BE49-F238E27FC236}">
                  <a16:creationId xmlns:a16="http://schemas.microsoft.com/office/drawing/2014/main" id="{E7D20D6C-EDD5-4DF1-BD06-638CB4060ADA}"/>
                </a:ext>
              </a:extLst>
            </p:cNvPr>
            <p:cNvGrpSpPr>
              <a:grpSpLocks noChangeAspect="1"/>
            </p:cNvGrpSpPr>
            <p:nvPr/>
          </p:nvGrpSpPr>
          <p:grpSpPr>
            <a:xfrm>
              <a:off x="644072" y="410464"/>
              <a:ext cx="4083272" cy="4083272"/>
              <a:chOff x="0" y="0"/>
              <a:chExt cx="6350000" cy="6350000"/>
            </a:xfrm>
          </p:grpSpPr>
          <p:sp>
            <p:nvSpPr>
              <p:cNvPr id="42" name="Freeform 25">
                <a:extLst>
                  <a:ext uri="{FF2B5EF4-FFF2-40B4-BE49-F238E27FC236}">
                    <a16:creationId xmlns:a16="http://schemas.microsoft.com/office/drawing/2014/main" id="{0FAADB87-E3EB-4CB1-9406-65395F59F206}"/>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41" name="Picture 26">
              <a:extLst>
                <a:ext uri="{FF2B5EF4-FFF2-40B4-BE49-F238E27FC236}">
                  <a16:creationId xmlns:a16="http://schemas.microsoft.com/office/drawing/2014/main" id="{660DA2E5-F30A-40A9-B899-A8F324FEE6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sp>
      <p:sp>
        <p:nvSpPr>
          <p:cNvPr id="44" name="TextBox 43">
            <a:extLst>
              <a:ext uri="{FF2B5EF4-FFF2-40B4-BE49-F238E27FC236}">
                <a16:creationId xmlns:a16="http://schemas.microsoft.com/office/drawing/2014/main" id="{16F4FA7A-E978-4F96-933B-0BD9B36D391B}"/>
              </a:ext>
            </a:extLst>
          </p:cNvPr>
          <p:cNvSpPr txBox="1"/>
          <p:nvPr/>
        </p:nvSpPr>
        <p:spPr>
          <a:xfrm>
            <a:off x="2509399" y="6286500"/>
            <a:ext cx="15531532" cy="3739998"/>
          </a:xfrm>
          <a:prstGeom prst="rect">
            <a:avLst/>
          </a:prstGeom>
          <a:noFill/>
        </p:spPr>
        <p:txBody>
          <a:bodyPr wrap="square" rtlCol="0">
            <a:spAutoFit/>
          </a:bodyPr>
          <a:lstStyle/>
          <a:p>
            <a:pPr marL="342900" indent="-342900" algn="just">
              <a:lnSpc>
                <a:spcPct val="150000"/>
              </a:lnSpc>
              <a:buAutoNum type="arabicPeriod"/>
            </a:pPr>
            <a:r>
              <a:rPr lang="en-US" sz="1600" b="1" dirty="0">
                <a:effectLst/>
                <a:latin typeface="Arial" panose="020B0604020202020204" pitchFamily="34" charset="0"/>
                <a:cs typeface="Arial" panose="020B0604020202020204" pitchFamily="34" charset="0"/>
              </a:rPr>
              <a:t>Initial User Growth : </a:t>
            </a:r>
            <a:r>
              <a:rPr lang="en-US" sz="1600" dirty="0">
                <a:effectLst/>
                <a:latin typeface="Arial" panose="020B0604020202020204" pitchFamily="34" charset="0"/>
                <a:cs typeface="Arial" panose="020B0604020202020204" pitchFamily="34" charset="0"/>
              </a:rPr>
              <a:t>There is a sharp increase from June to September 2020, which suggests a successful user acquisition phase or an event that significantly boosted active users engagement.</a:t>
            </a:r>
          </a:p>
          <a:p>
            <a:pPr marL="342900" indent="-342900" algn="just">
              <a:lnSpc>
                <a:spcPct val="150000"/>
              </a:lnSpc>
              <a:buAutoNum type="arabicPeriod"/>
            </a:pPr>
            <a:r>
              <a:rPr lang="en-US" sz="1600" b="1" dirty="0">
                <a:latin typeface="Arial" panose="020B0604020202020204" pitchFamily="34" charset="0"/>
                <a:cs typeface="Arial" panose="020B0604020202020204" pitchFamily="34" charset="0"/>
              </a:rPr>
              <a:t>Stability in User Base : </a:t>
            </a:r>
            <a:r>
              <a:rPr lang="en-US" sz="1600" dirty="0">
                <a:latin typeface="Arial" panose="020B0604020202020204" pitchFamily="34" charset="0"/>
                <a:cs typeface="Arial" panose="020B0604020202020204" pitchFamily="34" charset="0"/>
              </a:rPr>
              <a:t>From July to the following January, there is relative stability in the number of active users, with minor fluctuations. This could indicate a consistent user engagement strategy that maintains user interest.</a:t>
            </a:r>
          </a:p>
          <a:p>
            <a:pPr marL="342900" indent="-342900" algn="just">
              <a:lnSpc>
                <a:spcPct val="150000"/>
              </a:lnSpc>
              <a:buAutoNum type="arabicPeriod"/>
            </a:pPr>
            <a:r>
              <a:rPr lang="en-US" sz="1600" b="1" dirty="0">
                <a:latin typeface="Arial" panose="020B0604020202020204" pitchFamily="34" charset="0"/>
                <a:cs typeface="Arial" panose="020B0604020202020204" pitchFamily="34" charset="0"/>
              </a:rPr>
              <a:t>Seasonal Variations : </a:t>
            </a:r>
            <a:r>
              <a:rPr lang="en-US" sz="1600" dirty="0">
                <a:latin typeface="Arial" panose="020B0604020202020204" pitchFamily="34" charset="0"/>
                <a:cs typeface="Arial" panose="020B0604020202020204" pitchFamily="34" charset="0"/>
              </a:rPr>
              <a:t>The small dips and rises could be indicative of seasonal trends or periodic events that affect user activity. For instance, a dip in October might correspond to a holiday period or a seasonal event.</a:t>
            </a:r>
          </a:p>
          <a:p>
            <a:pPr marL="342900" indent="-342900" algn="just">
              <a:lnSpc>
                <a:spcPct val="150000"/>
              </a:lnSpc>
              <a:buAutoNum type="arabicPeriod"/>
            </a:pPr>
            <a:r>
              <a:rPr lang="en-US" sz="1600" b="1" dirty="0">
                <a:latin typeface="Arial" panose="020B0604020202020204" pitchFamily="34" charset="0"/>
                <a:cs typeface="Arial" panose="020B0604020202020204" pitchFamily="34" charset="0"/>
              </a:rPr>
              <a:t>Sudden Decline : </a:t>
            </a:r>
            <a:r>
              <a:rPr lang="en-US" sz="1600" dirty="0">
                <a:latin typeface="Arial" panose="020B0604020202020204" pitchFamily="34" charset="0"/>
                <a:cs typeface="Arial" panose="020B0604020202020204" pitchFamily="34" charset="0"/>
              </a:rPr>
              <a:t>There's a notable drop in active users in the final month (June). This could be due to several factors, such as changes in the platform, a lapse in user retention efforts, or external factors that might have influenced user activity negatively</a:t>
            </a:r>
          </a:p>
          <a:p>
            <a:pPr marL="342900" indent="-342900" algn="just">
              <a:lnSpc>
                <a:spcPct val="150000"/>
              </a:lnSpc>
              <a:buAutoNum type="arabicPeriod"/>
            </a:pPr>
            <a:r>
              <a:rPr lang="en-US" sz="1600" b="1" dirty="0">
                <a:effectLst/>
                <a:latin typeface="Arial" panose="020B0604020202020204" pitchFamily="34" charset="0"/>
                <a:cs typeface="Arial" panose="020B0604020202020204" pitchFamily="34" charset="0"/>
              </a:rPr>
              <a:t>Peak Users Activity : </a:t>
            </a:r>
            <a:r>
              <a:rPr lang="en-US" sz="1600" dirty="0">
                <a:effectLst/>
                <a:latin typeface="Arial" panose="020B0604020202020204" pitchFamily="34" charset="0"/>
                <a:cs typeface="Arial" panose="020B0604020202020204" pitchFamily="34" charset="0"/>
              </a:rPr>
              <a:t>The peaks in user activity, especially those in September and January, could correlate with specific campaigns or content that was particularly engaging. These periods would be worth investigating to replicate successful strategies.</a:t>
            </a:r>
          </a:p>
        </p:txBody>
      </p:sp>
      <p:pic>
        <p:nvPicPr>
          <p:cNvPr id="16" name="Picture 15">
            <a:extLst>
              <a:ext uri="{FF2B5EF4-FFF2-40B4-BE49-F238E27FC236}">
                <a16:creationId xmlns:a16="http://schemas.microsoft.com/office/drawing/2014/main" id="{B8A1866D-49C4-44CD-9232-FE2055736C7C}"/>
              </a:ext>
            </a:extLst>
          </p:cNvPr>
          <p:cNvPicPr>
            <a:picLocks noChangeAspect="1"/>
          </p:cNvPicPr>
          <p:nvPr/>
        </p:nvPicPr>
        <p:blipFill>
          <a:blip r:embed="rId7"/>
          <a:stretch>
            <a:fillRect/>
          </a:stretch>
        </p:blipFill>
        <p:spPr>
          <a:xfrm>
            <a:off x="5934155" y="1083704"/>
            <a:ext cx="9556355" cy="5222944"/>
          </a:xfrm>
          <a:prstGeom prst="rect">
            <a:avLst/>
          </a:prstGeom>
        </p:spPr>
      </p:pic>
    </p:spTree>
    <p:extLst>
      <p:ext uri="{BB962C8B-B14F-4D97-AF65-F5344CB8AC3E}">
        <p14:creationId xmlns:p14="http://schemas.microsoft.com/office/powerpoint/2010/main" val="1903836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Rectangle 16">
            <a:extLst>
              <a:ext uri="{FF2B5EF4-FFF2-40B4-BE49-F238E27FC236}">
                <a16:creationId xmlns:a16="http://schemas.microsoft.com/office/drawing/2014/main" id="{9940AD89-14A0-4D3D-9AC3-80A24696586E}"/>
              </a:ext>
            </a:extLst>
          </p:cNvPr>
          <p:cNvSpPr/>
          <p:nvPr/>
        </p:nvSpPr>
        <p:spPr>
          <a:xfrm>
            <a:off x="10972800" y="204533"/>
            <a:ext cx="6858000" cy="5410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lnSpc>
                <a:spcPct val="150000"/>
              </a:lnSpc>
            </a:pPr>
            <a:r>
              <a:rPr lang="en-US" sz="2400" b="1" dirty="0">
                <a:latin typeface="Arial" panose="020B0604020202020204" pitchFamily="34" charset="0"/>
                <a:cs typeface="Arial" panose="020B0604020202020204" pitchFamily="34" charset="0"/>
              </a:rPr>
              <a:t>Conclusions :</a:t>
            </a:r>
          </a:p>
          <a:p>
            <a:pPr algn="just">
              <a:lnSpc>
                <a:spcPct val="150000"/>
              </a:lnSpc>
            </a:pPr>
            <a:r>
              <a:rPr lang="en-US" b="1" dirty="0">
                <a:latin typeface="Arial" panose="020B0604020202020204" pitchFamily="34" charset="0"/>
                <a:cs typeface="Arial" panose="020B0604020202020204" pitchFamily="34" charset="0"/>
              </a:rPr>
              <a:t>-  Animals, science, healthy eating, technology, and food </a:t>
            </a:r>
            <a:r>
              <a:rPr lang="en-US" dirty="0">
                <a:latin typeface="Arial" panose="020B0604020202020204" pitchFamily="34" charset="0"/>
                <a:cs typeface="Arial" panose="020B0604020202020204" pitchFamily="34" charset="0"/>
              </a:rPr>
              <a:t>are the top 5 content categories in terms of user engagement on Social Buzz</a:t>
            </a:r>
          </a:p>
          <a:p>
            <a:pPr algn="just">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Certain content categories </a:t>
            </a:r>
            <a:r>
              <a:rPr lang="en-US" dirty="0">
                <a:latin typeface="Arial" panose="020B0604020202020204" pitchFamily="34" charset="0"/>
                <a:cs typeface="Arial" panose="020B0604020202020204" pitchFamily="34" charset="0"/>
              </a:rPr>
              <a:t>consistently </a:t>
            </a:r>
            <a:r>
              <a:rPr lang="en-US" b="1" dirty="0">
                <a:latin typeface="Arial" panose="020B0604020202020204" pitchFamily="34" charset="0"/>
                <a:cs typeface="Arial" panose="020B0604020202020204" pitchFamily="34" charset="0"/>
              </a:rPr>
              <a:t>engage users more positively </a:t>
            </a:r>
            <a:r>
              <a:rPr lang="en-US" dirty="0">
                <a:latin typeface="Arial" panose="020B0604020202020204" pitchFamily="34" charset="0"/>
                <a:cs typeface="Arial" panose="020B0604020202020204" pitchFamily="34" charset="0"/>
              </a:rPr>
              <a:t>than others.</a:t>
            </a:r>
          </a:p>
          <a:p>
            <a:pPr algn="just">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Information of users reactions/sentiments</a:t>
            </a:r>
            <a:r>
              <a:rPr lang="en-US" dirty="0">
                <a:latin typeface="Arial" panose="020B0604020202020204" pitchFamily="34" charset="0"/>
                <a:cs typeface="Arial" panose="020B0604020202020204" pitchFamily="34" charset="0"/>
              </a:rPr>
              <a:t> across categories and content types </a:t>
            </a:r>
            <a:r>
              <a:rPr lang="en-US" b="1" dirty="0">
                <a:latin typeface="Arial" panose="020B0604020202020204" pitchFamily="34" charset="0"/>
                <a:cs typeface="Arial" panose="020B0604020202020204" pitchFamily="34" charset="0"/>
              </a:rPr>
              <a:t>can help enhancing content strategy.</a:t>
            </a:r>
          </a:p>
          <a:p>
            <a:pPr algn="just">
              <a:lnSpc>
                <a:spcPct val="150000"/>
              </a:lnSpc>
            </a:pPr>
            <a:r>
              <a:rPr lang="en-US" dirty="0">
                <a:latin typeface="Arial" panose="020B0604020202020204" pitchFamily="34" charset="0"/>
                <a:cs typeface="Arial" panose="020B0604020202020204" pitchFamily="34" charset="0"/>
              </a:rPr>
              <a:t>- The number of unique </a:t>
            </a:r>
            <a:r>
              <a:rPr lang="en-US" b="1" dirty="0">
                <a:latin typeface="Arial" panose="020B0604020202020204" pitchFamily="34" charset="0"/>
                <a:cs typeface="Arial" panose="020B0604020202020204" pitchFamily="34" charset="0"/>
              </a:rPr>
              <a:t>active users shows both stability and variability</a:t>
            </a:r>
            <a:r>
              <a:rPr lang="en-US" dirty="0">
                <a:latin typeface="Arial" panose="020B0604020202020204" pitchFamily="34" charset="0"/>
                <a:cs typeface="Arial" panose="020B0604020202020204" pitchFamily="34" charset="0"/>
              </a:rPr>
              <a:t>, indicating both successful user retention strategies and areas needing attention.</a:t>
            </a:r>
          </a:p>
          <a:p>
            <a:pPr algn="just">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Seasonal trends and specific events </a:t>
            </a:r>
            <a:r>
              <a:rPr lang="en-US" dirty="0">
                <a:latin typeface="Arial" panose="020B0604020202020204" pitchFamily="34" charset="0"/>
                <a:cs typeface="Arial" panose="020B0604020202020204" pitchFamily="34" charset="0"/>
              </a:rPr>
              <a:t>seem to </a:t>
            </a:r>
            <a:r>
              <a:rPr lang="en-US" b="1" dirty="0">
                <a:latin typeface="Arial" panose="020B0604020202020204" pitchFamily="34" charset="0"/>
                <a:cs typeface="Arial" panose="020B0604020202020204" pitchFamily="34" charset="0"/>
              </a:rPr>
              <a:t>have a noticeable impact </a:t>
            </a:r>
            <a:r>
              <a:rPr lang="en-US" dirty="0">
                <a:latin typeface="Arial" panose="020B0604020202020204" pitchFamily="34" charset="0"/>
                <a:cs typeface="Arial" panose="020B0604020202020204" pitchFamily="34" charset="0"/>
              </a:rPr>
              <a:t>on user engagement.</a:t>
            </a:r>
            <a:endParaRPr lang="en-ID"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1014BCC4-F46E-4AFD-9CEC-6D1F508526CE}"/>
              </a:ext>
            </a:extLst>
          </p:cNvPr>
          <p:cNvSpPr/>
          <p:nvPr/>
        </p:nvSpPr>
        <p:spPr>
          <a:xfrm>
            <a:off x="10972800" y="6396628"/>
            <a:ext cx="6858000" cy="351046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lnSpc>
                <a:spcPct val="150000"/>
              </a:lnSpc>
            </a:pPr>
            <a:r>
              <a:rPr lang="en-US" sz="2400" b="1" dirty="0">
                <a:latin typeface="Arial" panose="020B0604020202020204" pitchFamily="34" charset="0"/>
                <a:cs typeface="Arial" panose="020B0604020202020204" pitchFamily="34" charset="0"/>
              </a:rPr>
              <a:t>Recommendations :</a:t>
            </a:r>
          </a:p>
          <a:p>
            <a:pPr algn="just">
              <a:lnSpc>
                <a:spcPct val="150000"/>
              </a:lnSpc>
            </a:pPr>
            <a:r>
              <a:rPr lang="en-US" sz="2400"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Increase the creation and promotion of contents</a:t>
            </a:r>
            <a:r>
              <a:rPr lang="en-US" dirty="0">
                <a:latin typeface="Arial" panose="020B0604020202020204" pitchFamily="34" charset="0"/>
                <a:cs typeface="Arial" panose="020B0604020202020204" pitchFamily="34" charset="0"/>
              </a:rPr>
              <a:t> in high-engagement categories using contents with higher sentiment values.</a:t>
            </a:r>
          </a:p>
          <a:p>
            <a:pPr algn="just">
              <a:lnSpc>
                <a:spcPct val="150000"/>
              </a:lnSpc>
            </a:pPr>
            <a:r>
              <a:rPr lang="en-US" b="1" dirty="0">
                <a:latin typeface="Arial" panose="020B0604020202020204" pitchFamily="34" charset="0"/>
                <a:cs typeface="Arial" panose="020B0604020202020204" pitchFamily="34" charset="0"/>
              </a:rPr>
              <a:t>- Investigate the cause of the recent drop </a:t>
            </a:r>
            <a:r>
              <a:rPr lang="en-US" dirty="0">
                <a:latin typeface="Arial" panose="020B0604020202020204" pitchFamily="34" charset="0"/>
                <a:cs typeface="Arial" panose="020B0604020202020204" pitchFamily="34" charset="0"/>
              </a:rPr>
              <a:t>in active users and develop targeted re-engagement campaigns.</a:t>
            </a:r>
          </a:p>
          <a:p>
            <a:pPr algn="just">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Plan for seasonal content and marketing strategies </a:t>
            </a:r>
            <a:r>
              <a:rPr lang="en-US" dirty="0">
                <a:latin typeface="Arial" panose="020B0604020202020204" pitchFamily="34" charset="0"/>
                <a:cs typeface="Arial" panose="020B0604020202020204" pitchFamily="34" charset="0"/>
              </a:rPr>
              <a:t>in anticipation of engagement fluctuations throughout the year.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2167"/>
          </a:xfrm>
          <a:prstGeom prst="rect">
            <a:avLst/>
          </a:prstGeom>
        </p:spPr>
        <p:txBody>
          <a:bodyPr lIns="0" tIns="0" rIns="0" bIns="0" rtlCol="0" anchor="t">
            <a:spAutoFit/>
          </a:bodyPr>
          <a:lstStyle/>
          <a:p>
            <a:pPr lvl="1">
              <a:lnSpc>
                <a:spcPts val="3640"/>
              </a:lnSpc>
            </a:pPr>
            <a:r>
              <a:rPr lang="en-US" sz="2600" b="1"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b="1" spc="-19" dirty="0">
                  <a:solidFill>
                    <a:srgbClr val="000000"/>
                  </a:solidFill>
                  <a:latin typeface="Arial" panose="020B0604020202020204" pitchFamily="34" charset="0"/>
                  <a:cs typeface="Arial" panose="020B0604020202020204" pitchFamily="34" charset="0"/>
                </a:rPr>
                <a:t>Project recap</a:t>
              </a:r>
            </a:p>
            <a:p>
              <a:pPr>
                <a:lnSpc>
                  <a:spcPts val="2660"/>
                </a:lnSpc>
              </a:pPr>
              <a:r>
                <a:rPr lang="en-US" sz="1900" b="1" spc="-19" dirty="0">
                  <a:solidFill>
                    <a:srgbClr val="000000"/>
                  </a:solidFill>
                  <a:latin typeface="Arial" panose="020B0604020202020204" pitchFamily="34" charset="0"/>
                  <a:cs typeface="Arial" panose="020B0604020202020204" pitchFamily="34" charset="0"/>
                </a:rPr>
                <a:t>Problem</a:t>
              </a:r>
            </a:p>
            <a:p>
              <a:pPr>
                <a:lnSpc>
                  <a:spcPts val="2660"/>
                </a:lnSpc>
              </a:pPr>
              <a:r>
                <a:rPr lang="en-US" sz="1900" b="1" spc="-19" dirty="0">
                  <a:solidFill>
                    <a:srgbClr val="000000"/>
                  </a:solidFill>
                  <a:latin typeface="Arial" panose="020B0604020202020204" pitchFamily="34" charset="0"/>
                  <a:cs typeface="Arial" panose="020B0604020202020204" pitchFamily="34" charset="0"/>
                </a:rPr>
                <a:t>The Analytics team</a:t>
              </a:r>
            </a:p>
            <a:p>
              <a:pPr>
                <a:lnSpc>
                  <a:spcPts val="2660"/>
                </a:lnSpc>
              </a:pPr>
              <a:r>
                <a:rPr lang="en-US" sz="1900" b="1" spc="-19" dirty="0">
                  <a:solidFill>
                    <a:srgbClr val="000000"/>
                  </a:solidFill>
                  <a:latin typeface="Arial" panose="020B0604020202020204" pitchFamily="34" charset="0"/>
                  <a:cs typeface="Arial" panose="020B0604020202020204" pitchFamily="34" charset="0"/>
                </a:rPr>
                <a:t>Process</a:t>
              </a:r>
            </a:p>
            <a:p>
              <a:pPr>
                <a:lnSpc>
                  <a:spcPts val="2660"/>
                </a:lnSpc>
              </a:pPr>
              <a:r>
                <a:rPr lang="en-US" sz="1900" b="1" spc="-19" dirty="0">
                  <a:solidFill>
                    <a:srgbClr val="000000"/>
                  </a:solidFill>
                  <a:latin typeface="Arial" panose="020B0604020202020204" pitchFamily="34" charset="0"/>
                  <a:cs typeface="Arial" panose="020B0604020202020204" pitchFamily="34" charset="0"/>
                </a:rPr>
                <a:t>Insights</a:t>
              </a:r>
            </a:p>
            <a:p>
              <a:pPr>
                <a:lnSpc>
                  <a:spcPts val="2660"/>
                </a:lnSpc>
              </a:pPr>
              <a:r>
                <a:rPr lang="en-US" sz="1900" b="1" spc="-19" dirty="0">
                  <a:solidFill>
                    <a:srgbClr val="000000"/>
                  </a:solidFill>
                  <a:latin typeface="Arial" panose="020B0604020202020204" pitchFamily="34" charset="0"/>
                  <a:cs typeface="Arial" panose="020B0604020202020204"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2860"/>
            <a:ext cx="13341104" cy="10309860"/>
          </a:xfrm>
          <a:prstGeom prst="rect">
            <a:avLst/>
          </a:prstGeom>
          <a:solidFill>
            <a:schemeClr val="bg1"/>
          </a:solidFill>
        </p:spPr>
        <p:txBody>
          <a:bodyPr/>
          <a:lstStyle/>
          <a:p>
            <a:endParaRPr lang="en-ID"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536650" y="1302598"/>
            <a:ext cx="6453903" cy="6467663"/>
          </a:xfrm>
          <a:prstGeom prst="rect">
            <a:avLst/>
          </a:prstGeom>
        </p:spPr>
      </p:pic>
      <p:sp>
        <p:nvSpPr>
          <p:cNvPr id="33" name="TextBox 33"/>
          <p:cNvSpPr txBox="1"/>
          <p:nvPr/>
        </p:nvSpPr>
        <p:spPr>
          <a:xfrm>
            <a:off x="2522614" y="3267037"/>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p>
        </p:txBody>
      </p:sp>
      <p:grpSp>
        <p:nvGrpSpPr>
          <p:cNvPr id="44" name="Group 43">
            <a:extLst>
              <a:ext uri="{FF2B5EF4-FFF2-40B4-BE49-F238E27FC236}">
                <a16:creationId xmlns:a16="http://schemas.microsoft.com/office/drawing/2014/main" id="{47A9E297-E5BC-42E1-81BE-BD9B01E2E48A}"/>
              </a:ext>
            </a:extLst>
          </p:cNvPr>
          <p:cNvGrpSpPr/>
          <p:nvPr/>
        </p:nvGrpSpPr>
        <p:grpSpPr>
          <a:xfrm>
            <a:off x="8512302" y="1846553"/>
            <a:ext cx="9151075" cy="5379752"/>
            <a:chOff x="8650292" y="837711"/>
            <a:chExt cx="9151075" cy="5379752"/>
          </a:xfrm>
        </p:grpSpPr>
        <p:sp>
          <p:nvSpPr>
            <p:cNvPr id="34" name="TextBox 33">
              <a:extLst>
                <a:ext uri="{FF2B5EF4-FFF2-40B4-BE49-F238E27FC236}">
                  <a16:creationId xmlns:a16="http://schemas.microsoft.com/office/drawing/2014/main" id="{0082A86E-E151-44AF-AF0C-E97510C444E7}"/>
                </a:ext>
              </a:extLst>
            </p:cNvPr>
            <p:cNvSpPr txBox="1"/>
            <p:nvPr/>
          </p:nvSpPr>
          <p:spPr>
            <a:xfrm>
              <a:off x="8650294" y="837711"/>
              <a:ext cx="8875092" cy="707886"/>
            </a:xfrm>
            <a:prstGeom prst="rect">
              <a:avLst/>
            </a:prstGeom>
            <a:noFill/>
          </p:spPr>
          <p:txBody>
            <a:bodyPr wrap="square" rtlCol="0">
              <a:spAutoFit/>
            </a:bodyPr>
            <a:lstStyle/>
            <a:p>
              <a:pPr algn="just"/>
              <a:r>
                <a:rPr lang="en-US" sz="2000" b="1" dirty="0">
                  <a:latin typeface="Arial" panose="020B0604020202020204" pitchFamily="34" charset="0"/>
                  <a:cs typeface="Arial" panose="020B0604020202020204" pitchFamily="34" charset="0"/>
                </a:rPr>
                <a:t>Objective :  </a:t>
              </a:r>
              <a:r>
                <a:rPr lang="en-US" sz="2000" dirty="0">
                  <a:latin typeface="Arial" panose="020B0604020202020204" pitchFamily="34" charset="0"/>
                  <a:cs typeface="Arial" panose="020B0604020202020204" pitchFamily="34" charset="0"/>
                </a:rPr>
                <a:t>Analyze Top popularity content categories, user engagement, sentiment distributions, and active user trends on Social Buzz.</a:t>
              </a:r>
              <a:endParaRPr lang="en-ID" sz="2000" dirty="0">
                <a:latin typeface="Arial" panose="020B0604020202020204" pitchFamily="34" charset="0"/>
                <a:cs typeface="Arial" panose="020B0604020202020204" pitchFamily="34" charset="0"/>
              </a:endParaRPr>
            </a:p>
          </p:txBody>
        </p:sp>
        <p:grpSp>
          <p:nvGrpSpPr>
            <p:cNvPr id="40" name="Group 39">
              <a:extLst>
                <a:ext uri="{FF2B5EF4-FFF2-40B4-BE49-F238E27FC236}">
                  <a16:creationId xmlns:a16="http://schemas.microsoft.com/office/drawing/2014/main" id="{CC4F558A-9473-49E3-8D5C-CFC70BD1C03D}"/>
                </a:ext>
              </a:extLst>
            </p:cNvPr>
            <p:cNvGrpSpPr/>
            <p:nvPr/>
          </p:nvGrpSpPr>
          <p:grpSpPr>
            <a:xfrm>
              <a:off x="8650293" y="2361510"/>
              <a:ext cx="9088435" cy="1943790"/>
              <a:chOff x="8650293" y="2146904"/>
              <a:chExt cx="9088435" cy="1943790"/>
            </a:xfrm>
          </p:grpSpPr>
          <p:sp>
            <p:nvSpPr>
              <p:cNvPr id="35" name="TextBox 34">
                <a:extLst>
                  <a:ext uri="{FF2B5EF4-FFF2-40B4-BE49-F238E27FC236}">
                    <a16:creationId xmlns:a16="http://schemas.microsoft.com/office/drawing/2014/main" id="{29FDADA3-91A9-4AF5-9A58-DF70BA72C989}"/>
                  </a:ext>
                </a:extLst>
              </p:cNvPr>
              <p:cNvSpPr txBox="1"/>
              <p:nvPr/>
            </p:nvSpPr>
            <p:spPr>
              <a:xfrm>
                <a:off x="8650294" y="2146904"/>
                <a:ext cx="8875092"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Findings :</a:t>
                </a:r>
                <a:endParaRPr lang="en-ID" sz="20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C0B59335-5141-4113-AA77-328602D50D00}"/>
                  </a:ext>
                </a:extLst>
              </p:cNvPr>
              <p:cNvSpPr txBox="1"/>
              <p:nvPr/>
            </p:nvSpPr>
            <p:spPr>
              <a:xfrm>
                <a:off x="8650293" y="2459478"/>
                <a:ext cx="4437545"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Identified top-performing content categories </a:t>
                </a:r>
              </a:p>
              <a:p>
                <a:pPr algn="just"/>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Content Strategy Optimization through Sentiment Analysis</a:t>
                </a:r>
                <a:endParaRPr lang="en-ID" sz="2000" dirty="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880AB216-E982-49E4-AD94-CAF0E14DBEA2}"/>
                  </a:ext>
                </a:extLst>
              </p:cNvPr>
              <p:cNvSpPr txBox="1"/>
              <p:nvPr/>
            </p:nvSpPr>
            <p:spPr>
              <a:xfrm>
                <a:off x="13087840" y="2471161"/>
                <a:ext cx="4650888"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Uncovered users activity patterns throughout the observations period</a:t>
                </a:r>
                <a:endParaRPr lang="en-ID" sz="2000" dirty="0">
                  <a:latin typeface="Arial" panose="020B0604020202020204" pitchFamily="34" charset="0"/>
                  <a:cs typeface="Arial" panose="020B0604020202020204" pitchFamily="34" charset="0"/>
                </a:endParaRPr>
              </a:p>
            </p:txBody>
          </p:sp>
        </p:grpSp>
        <p:sp>
          <p:nvSpPr>
            <p:cNvPr id="39" name="Arrow: Down 38">
              <a:extLst>
                <a:ext uri="{FF2B5EF4-FFF2-40B4-BE49-F238E27FC236}">
                  <a16:creationId xmlns:a16="http://schemas.microsoft.com/office/drawing/2014/main" id="{202233B8-9940-4F97-B835-DA79C6995EF1}"/>
                </a:ext>
              </a:extLst>
            </p:cNvPr>
            <p:cNvSpPr/>
            <p:nvPr/>
          </p:nvSpPr>
          <p:spPr>
            <a:xfrm>
              <a:off x="12897338" y="1652165"/>
              <a:ext cx="381000" cy="595735"/>
            </a:xfrm>
            <a:prstGeom prst="downArrow">
              <a:avLst/>
            </a:prstGeom>
            <a:solidFill>
              <a:srgbClr val="A1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Arrow: Down 40">
              <a:extLst>
                <a:ext uri="{FF2B5EF4-FFF2-40B4-BE49-F238E27FC236}">
                  <a16:creationId xmlns:a16="http://schemas.microsoft.com/office/drawing/2014/main" id="{95647BDD-9C83-4111-A40C-437312679D75}"/>
                </a:ext>
              </a:extLst>
            </p:cNvPr>
            <p:cNvSpPr/>
            <p:nvPr/>
          </p:nvSpPr>
          <p:spPr>
            <a:xfrm>
              <a:off x="12897338" y="4319840"/>
              <a:ext cx="381000" cy="595735"/>
            </a:xfrm>
            <a:prstGeom prst="downArrow">
              <a:avLst/>
            </a:prstGeom>
            <a:solidFill>
              <a:srgbClr val="A1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3" name="Group 42">
              <a:extLst>
                <a:ext uri="{FF2B5EF4-FFF2-40B4-BE49-F238E27FC236}">
                  <a16:creationId xmlns:a16="http://schemas.microsoft.com/office/drawing/2014/main" id="{1B555ED5-1E7C-4123-9691-DE399520A16A}"/>
                </a:ext>
              </a:extLst>
            </p:cNvPr>
            <p:cNvGrpSpPr/>
            <p:nvPr/>
          </p:nvGrpSpPr>
          <p:grpSpPr>
            <a:xfrm>
              <a:off x="8650292" y="5124390"/>
              <a:ext cx="9151075" cy="1093073"/>
              <a:chOff x="8650292" y="5124390"/>
              <a:chExt cx="9151075" cy="1093073"/>
            </a:xfrm>
          </p:grpSpPr>
          <p:sp>
            <p:nvSpPr>
              <p:cNvPr id="38" name="TextBox 37">
                <a:extLst>
                  <a:ext uri="{FF2B5EF4-FFF2-40B4-BE49-F238E27FC236}">
                    <a16:creationId xmlns:a16="http://schemas.microsoft.com/office/drawing/2014/main" id="{3BD6D2EF-76ED-4899-A794-07DE288A7E9A}"/>
                  </a:ext>
                </a:extLst>
              </p:cNvPr>
              <p:cNvSpPr txBox="1"/>
              <p:nvPr/>
            </p:nvSpPr>
            <p:spPr>
              <a:xfrm>
                <a:off x="8650292" y="5124390"/>
                <a:ext cx="8875092"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Achievements :</a:t>
                </a:r>
                <a:endParaRPr lang="en-ID" sz="20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FFDDF1A0-F614-4113-986E-664594184CF8}"/>
                  </a:ext>
                </a:extLst>
              </p:cNvPr>
              <p:cNvSpPr txBox="1"/>
              <p:nvPr/>
            </p:nvSpPr>
            <p:spPr>
              <a:xfrm>
                <a:off x="8926275" y="5509577"/>
                <a:ext cx="8875092"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Established a baseline for high-engagement content strategies.</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Tracked and visualized significant trends in user activity.</a:t>
                </a:r>
                <a:endParaRPr lang="en-ID" sz="2000" dirty="0">
                  <a:latin typeface="Arial" panose="020B0604020202020204" pitchFamily="34" charset="0"/>
                  <a:cs typeface="Arial" panose="020B0604020202020204" pitchFamily="34" charset="0"/>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17206"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1" name="TextBox 21"/>
          <p:cNvSpPr txBox="1"/>
          <p:nvPr/>
        </p:nvSpPr>
        <p:spPr>
          <a:xfrm>
            <a:off x="2503377" y="2328004"/>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ECFDF8ED-A4EC-47F7-BF93-ED5B72607858}"/>
              </a:ext>
            </a:extLst>
          </p:cNvPr>
          <p:cNvSpPr txBox="1"/>
          <p:nvPr/>
        </p:nvSpPr>
        <p:spPr>
          <a:xfrm>
            <a:off x="10921743" y="4171098"/>
            <a:ext cx="6576701" cy="2308324"/>
          </a:xfrm>
          <a:prstGeom prst="rect">
            <a:avLst/>
          </a:prstGeom>
          <a:noFill/>
        </p:spPr>
        <p:txBody>
          <a:bodyPr wrap="square" rtlCol="0">
            <a:spAutoFit/>
          </a:bodyPr>
          <a:lstStyle/>
          <a:p>
            <a:pPr marL="457200" indent="-457200" algn="just">
              <a:buAutoNum type="arabicPeriod"/>
            </a:pPr>
            <a:r>
              <a:rPr lang="en-US" sz="2400" dirty="0">
                <a:latin typeface="Arial" panose="020B0604020202020204" pitchFamily="34" charset="0"/>
                <a:cs typeface="Arial" panose="020B0604020202020204" pitchFamily="34" charset="0"/>
              </a:rPr>
              <a:t>Identifying </a:t>
            </a:r>
            <a:r>
              <a:rPr lang="en-US" sz="2400" b="1" dirty="0">
                <a:latin typeface="Arial" panose="020B0604020202020204" pitchFamily="34" charset="0"/>
                <a:cs typeface="Arial" panose="020B0604020202020204" pitchFamily="34" charset="0"/>
              </a:rPr>
              <a:t>5 most popular content categories</a:t>
            </a:r>
            <a:r>
              <a:rPr lang="en-US" sz="2400" dirty="0">
                <a:latin typeface="Arial" panose="020B0604020202020204" pitchFamily="34" charset="0"/>
                <a:cs typeface="Arial" panose="020B0604020202020204" pitchFamily="34" charset="0"/>
              </a:rPr>
              <a:t> by aggregating their reaction scores</a:t>
            </a:r>
          </a:p>
          <a:p>
            <a:pPr marL="457200" indent="-457200" algn="just">
              <a:buAutoNum type="arabicPeriod"/>
            </a:pPr>
            <a:r>
              <a:rPr lang="en-US" sz="2400" dirty="0">
                <a:latin typeface="Arial" panose="020B0604020202020204" pitchFamily="34" charset="0"/>
                <a:cs typeface="Arial" panose="020B0604020202020204" pitchFamily="34" charset="0"/>
              </a:rPr>
              <a:t>Identifying </a:t>
            </a:r>
            <a:r>
              <a:rPr lang="en-US" sz="2400" b="1" dirty="0">
                <a:latin typeface="Arial" panose="020B0604020202020204" pitchFamily="34" charset="0"/>
                <a:cs typeface="Arial" panose="020B0604020202020204" pitchFamily="34" charset="0"/>
              </a:rPr>
              <a:t>Sentiment Trends and User Activity Patterns</a:t>
            </a:r>
            <a:r>
              <a:rPr lang="en-US" sz="2400" dirty="0">
                <a:latin typeface="Arial" panose="020B0604020202020204" pitchFamily="34" charset="0"/>
                <a:cs typeface="Arial" panose="020B0604020202020204" pitchFamily="34" charset="0"/>
              </a:rPr>
              <a:t> During the Observation Period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3793676" y="53597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3379394" y="316096"/>
            <a:ext cx="2187334" cy="2123082"/>
            <a:chOff x="-23042" y="66270"/>
            <a:chExt cx="6542158" cy="6349987"/>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dpi="0" rotWithShape="1">
              <a:blip r:embed="rId5"/>
              <a:srcRect/>
              <a:tile tx="10414000" ty="10795000" sx="100000" sy="100000" flip="none" algn="tl"/>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3837146" y="3856162"/>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3430568" y="3614131"/>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b="1" spc="-80" dirty="0">
                <a:solidFill>
                  <a:srgbClr val="000000"/>
                </a:solidFill>
                <a:latin typeface="Arial" panose="020B0604020202020204" pitchFamily="34" charset="0"/>
                <a:cs typeface="Arial" panose="020B0604020202020204" pitchFamily="34" charset="0"/>
              </a:rPr>
              <a:t>The Analytics team</a:t>
            </a:r>
          </a:p>
        </p:txBody>
      </p:sp>
      <p:grpSp>
        <p:nvGrpSpPr>
          <p:cNvPr id="32" name="Group 21">
            <a:extLst>
              <a:ext uri="{FF2B5EF4-FFF2-40B4-BE49-F238E27FC236}">
                <a16:creationId xmlns:a16="http://schemas.microsoft.com/office/drawing/2014/main" id="{37A401E7-1E04-49A0-BD84-668B7F197FDF}"/>
              </a:ext>
            </a:extLst>
          </p:cNvPr>
          <p:cNvGrpSpPr>
            <a:grpSpLocks noChangeAspect="1"/>
          </p:cNvGrpSpPr>
          <p:nvPr/>
        </p:nvGrpSpPr>
        <p:grpSpPr>
          <a:xfrm>
            <a:off x="14009230" y="7176354"/>
            <a:ext cx="2085137" cy="2085137"/>
            <a:chOff x="0" y="0"/>
            <a:chExt cx="6350000" cy="6350000"/>
          </a:xfrm>
        </p:grpSpPr>
        <p:sp>
          <p:nvSpPr>
            <p:cNvPr id="33" name="Freeform 22">
              <a:extLst>
                <a:ext uri="{FF2B5EF4-FFF2-40B4-BE49-F238E27FC236}">
                  <a16:creationId xmlns:a16="http://schemas.microsoft.com/office/drawing/2014/main" id="{3CA3EFA4-D392-4E0C-9B59-E16C884FFFB4}"/>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34" name="Group 23">
            <a:extLst>
              <a:ext uri="{FF2B5EF4-FFF2-40B4-BE49-F238E27FC236}">
                <a16:creationId xmlns:a16="http://schemas.microsoft.com/office/drawing/2014/main" id="{52B8C4B4-164B-4D7D-B50B-8DC780CC7E9C}"/>
              </a:ext>
            </a:extLst>
          </p:cNvPr>
          <p:cNvGrpSpPr>
            <a:grpSpLocks noChangeAspect="1"/>
          </p:cNvGrpSpPr>
          <p:nvPr/>
        </p:nvGrpSpPr>
        <p:grpSpPr>
          <a:xfrm>
            <a:off x="13594948" y="6956480"/>
            <a:ext cx="2187334" cy="2123082"/>
            <a:chOff x="-23042" y="66269"/>
            <a:chExt cx="6542158" cy="6349987"/>
          </a:xfrm>
        </p:grpSpPr>
        <p:sp>
          <p:nvSpPr>
            <p:cNvPr id="35" name="Freeform 24">
              <a:extLst>
                <a:ext uri="{FF2B5EF4-FFF2-40B4-BE49-F238E27FC236}">
                  <a16:creationId xmlns:a16="http://schemas.microsoft.com/office/drawing/2014/main" id="{4CE9F318-E6A4-4488-8AD6-BBC013724086}"/>
                </a:ext>
              </a:extLst>
            </p:cNvPr>
            <p:cNvSpPr/>
            <p:nvPr/>
          </p:nvSpPr>
          <p:spPr>
            <a:xfrm>
              <a:off x="-23042" y="119185"/>
              <a:ext cx="6542158" cy="6244243"/>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dpi="0" rotWithShape="1">
              <a:blip r:embed="rId7"/>
              <a:srcRect/>
              <a:tile tx="0" ty="0" sx="100000" sy="100000" flip="none" algn="tl"/>
            </a:blipFill>
            <a:ln>
              <a:solidFill>
                <a:srgbClr val="00BAFF"/>
              </a:solidFill>
            </a:ln>
          </p:spPr>
          <p:txBody>
            <a:bodyPr/>
            <a:lstStyle/>
            <a:p>
              <a:endParaRPr lang="en-ID"/>
            </a:p>
          </p:txBody>
        </p:sp>
        <p:sp>
          <p:nvSpPr>
            <p:cNvPr id="36" name="Freeform 25">
              <a:extLst>
                <a:ext uri="{FF2B5EF4-FFF2-40B4-BE49-F238E27FC236}">
                  <a16:creationId xmlns:a16="http://schemas.microsoft.com/office/drawing/2014/main" id="{1420EB1B-C669-4F53-B0D5-3E22950A2895}"/>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7" name="TextBox 36">
            <a:extLst>
              <a:ext uri="{FF2B5EF4-FFF2-40B4-BE49-F238E27FC236}">
                <a16:creationId xmlns:a16="http://schemas.microsoft.com/office/drawing/2014/main" id="{B82A85CF-5BE2-4A8B-A9F9-B7388D1AC16C}"/>
              </a:ext>
            </a:extLst>
          </p:cNvPr>
          <p:cNvSpPr txBox="1"/>
          <p:nvPr/>
        </p:nvSpPr>
        <p:spPr>
          <a:xfrm>
            <a:off x="13152457" y="2657946"/>
            <a:ext cx="2937472" cy="646331"/>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Andrew Fleming</a:t>
            </a:r>
          </a:p>
          <a:p>
            <a:pPr algn="ctr"/>
            <a:r>
              <a:rPr lang="en-US" b="1" i="1" dirty="0">
                <a:latin typeface="Arial" panose="020B0604020202020204" pitchFamily="34" charset="0"/>
                <a:cs typeface="Arial" panose="020B0604020202020204" pitchFamily="34" charset="0"/>
              </a:rPr>
              <a:t>Chief Technical Architect</a:t>
            </a:r>
            <a:endParaRPr lang="en-ID" b="1" i="1"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EC2D10E6-075A-4A3B-8F33-31597C799B49}"/>
              </a:ext>
            </a:extLst>
          </p:cNvPr>
          <p:cNvSpPr txBox="1"/>
          <p:nvPr/>
        </p:nvSpPr>
        <p:spPr>
          <a:xfrm>
            <a:off x="13650415" y="5892117"/>
            <a:ext cx="1941557" cy="646331"/>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Marcus </a:t>
            </a:r>
            <a:r>
              <a:rPr lang="en-US" dirty="0" err="1">
                <a:latin typeface="Arial" panose="020B0604020202020204" pitchFamily="34" charset="0"/>
                <a:cs typeface="Arial" panose="020B0604020202020204" pitchFamily="34" charset="0"/>
              </a:rPr>
              <a:t>Rompton</a:t>
            </a:r>
            <a:endParaRPr lang="en-US" dirty="0">
              <a:latin typeface="Arial" panose="020B0604020202020204" pitchFamily="34" charset="0"/>
              <a:cs typeface="Arial" panose="020B0604020202020204" pitchFamily="34" charset="0"/>
            </a:endParaRPr>
          </a:p>
          <a:p>
            <a:pPr algn="ctr"/>
            <a:r>
              <a:rPr lang="en-US" b="1" i="1" dirty="0">
                <a:latin typeface="Arial" panose="020B0604020202020204" pitchFamily="34" charset="0"/>
                <a:cs typeface="Arial" panose="020B0604020202020204" pitchFamily="34" charset="0"/>
              </a:rPr>
              <a:t>Senior Principle</a:t>
            </a:r>
            <a:endParaRPr lang="en-ID" b="1" i="1"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7A3CDD73-4E3D-4BDA-8F9D-189C82B803D4}"/>
              </a:ext>
            </a:extLst>
          </p:cNvPr>
          <p:cNvSpPr txBox="1"/>
          <p:nvPr/>
        </p:nvSpPr>
        <p:spPr>
          <a:xfrm>
            <a:off x="13948746" y="9253565"/>
            <a:ext cx="1573893" cy="646331"/>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Faris </a:t>
            </a:r>
            <a:r>
              <a:rPr lang="en-US" dirty="0" err="1">
                <a:latin typeface="Arial" panose="020B0604020202020204" pitchFamily="34" charset="0"/>
                <a:cs typeface="Arial" panose="020B0604020202020204" pitchFamily="34" charset="0"/>
              </a:rPr>
              <a:t>Arief</a:t>
            </a:r>
            <a:r>
              <a:rPr lang="en-US" dirty="0">
                <a:latin typeface="Arial" panose="020B0604020202020204" pitchFamily="34" charset="0"/>
                <a:cs typeface="Arial" panose="020B0604020202020204" pitchFamily="34" charset="0"/>
              </a:rPr>
              <a:t> M.</a:t>
            </a:r>
          </a:p>
          <a:p>
            <a:pPr algn="ctr"/>
            <a:r>
              <a:rPr lang="en-US" b="1" i="1" dirty="0">
                <a:latin typeface="Arial" panose="020B0604020202020204" pitchFamily="34" charset="0"/>
                <a:cs typeface="Arial" panose="020B0604020202020204" pitchFamily="34" charset="0"/>
              </a:rPr>
              <a:t>Data Analyst</a:t>
            </a:r>
            <a:endParaRPr lang="en-ID" b="1" i="1"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Arial" panose="020B0604020202020204" pitchFamily="34" charset="0"/>
                <a:cs typeface="Arial" panose="020B0604020202020204" pitchFamily="34" charset="0"/>
              </a:rPr>
              <a:t>2</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Arial" panose="020B0604020202020204" pitchFamily="34" charset="0"/>
                <a:cs typeface="Arial" panose="020B0604020202020204" pitchFamily="34" charset="0"/>
              </a:rPr>
              <a:t>3</a:t>
            </a:r>
          </a:p>
        </p:txBody>
      </p:sp>
      <p:sp>
        <p:nvSpPr>
          <p:cNvPr id="39" name="TextBox 38">
            <a:extLst>
              <a:ext uri="{FF2B5EF4-FFF2-40B4-BE49-F238E27FC236}">
                <a16:creationId xmlns:a16="http://schemas.microsoft.com/office/drawing/2014/main" id="{FCC13E50-E34B-40C7-85C1-A18BA0C3E594}"/>
              </a:ext>
            </a:extLst>
          </p:cNvPr>
          <p:cNvSpPr txBox="1"/>
          <p:nvPr/>
        </p:nvSpPr>
        <p:spPr>
          <a:xfrm>
            <a:off x="3915337" y="1614615"/>
            <a:ext cx="4278543" cy="400110"/>
          </a:xfrm>
          <a:prstGeom prst="rect">
            <a:avLst/>
          </a:prstGeom>
          <a:noFill/>
        </p:spPr>
        <p:txBody>
          <a:bodyPr wrap="square" rtlCol="0">
            <a:spAutoFit/>
          </a:bodyPr>
          <a:lstStyle/>
          <a:p>
            <a:pPr algn="just"/>
            <a:r>
              <a:rPr lang="en-US" sz="2000" b="1" dirty="0">
                <a:solidFill>
                  <a:schemeClr val="bg1"/>
                </a:solidFill>
                <a:latin typeface="Arial" panose="020B0604020202020204" pitchFamily="34" charset="0"/>
                <a:cs typeface="Arial" panose="020B0604020202020204" pitchFamily="34" charset="0"/>
              </a:rPr>
              <a:t>Data Collection and Preparations</a:t>
            </a:r>
          </a:p>
        </p:txBody>
      </p:sp>
      <p:sp>
        <p:nvSpPr>
          <p:cNvPr id="40" name="TextBox 39">
            <a:extLst>
              <a:ext uri="{FF2B5EF4-FFF2-40B4-BE49-F238E27FC236}">
                <a16:creationId xmlns:a16="http://schemas.microsoft.com/office/drawing/2014/main" id="{23F11BCD-C7AE-490C-B532-197B159DABE6}"/>
              </a:ext>
            </a:extLst>
          </p:cNvPr>
          <p:cNvSpPr txBox="1"/>
          <p:nvPr/>
        </p:nvSpPr>
        <p:spPr>
          <a:xfrm>
            <a:off x="5745083" y="3271608"/>
            <a:ext cx="4278543" cy="400110"/>
          </a:xfrm>
          <a:prstGeom prst="rect">
            <a:avLst/>
          </a:prstGeom>
          <a:noFill/>
        </p:spPr>
        <p:txBody>
          <a:bodyPr wrap="square" rtlCol="0">
            <a:spAutoFit/>
          </a:bodyPr>
          <a:lstStyle/>
          <a:p>
            <a:pPr algn="just"/>
            <a:r>
              <a:rPr lang="en-US" sz="2000" b="1" dirty="0">
                <a:solidFill>
                  <a:schemeClr val="bg1"/>
                </a:solidFill>
                <a:latin typeface="Arial" panose="020B0604020202020204" pitchFamily="34" charset="0"/>
                <a:cs typeface="Arial" panose="020B0604020202020204" pitchFamily="34" charset="0"/>
              </a:rPr>
              <a:t>Data Cleaning</a:t>
            </a:r>
          </a:p>
        </p:txBody>
      </p:sp>
      <p:sp>
        <p:nvSpPr>
          <p:cNvPr id="41" name="TextBox 40">
            <a:extLst>
              <a:ext uri="{FF2B5EF4-FFF2-40B4-BE49-F238E27FC236}">
                <a16:creationId xmlns:a16="http://schemas.microsoft.com/office/drawing/2014/main" id="{D2FBB84A-9B5A-4CFB-A2BE-EFE504B3FE3E}"/>
              </a:ext>
            </a:extLst>
          </p:cNvPr>
          <p:cNvSpPr txBox="1"/>
          <p:nvPr/>
        </p:nvSpPr>
        <p:spPr>
          <a:xfrm>
            <a:off x="7626237" y="4919060"/>
            <a:ext cx="3346563" cy="400110"/>
          </a:xfrm>
          <a:prstGeom prst="rect">
            <a:avLst/>
          </a:prstGeom>
          <a:noFill/>
        </p:spPr>
        <p:txBody>
          <a:bodyPr wrap="square" rtlCol="0">
            <a:spAutoFit/>
          </a:bodyPr>
          <a:lstStyle/>
          <a:p>
            <a:pPr algn="just"/>
            <a:r>
              <a:rPr lang="en-US" sz="2000" b="1" dirty="0">
                <a:solidFill>
                  <a:schemeClr val="bg1"/>
                </a:solidFill>
                <a:latin typeface="Arial" panose="020B0604020202020204" pitchFamily="34" charset="0"/>
                <a:cs typeface="Arial" panose="020B0604020202020204" pitchFamily="34" charset="0"/>
              </a:rPr>
              <a:t>Exploratory Data Analysis</a:t>
            </a:r>
          </a:p>
        </p:txBody>
      </p:sp>
      <p:sp>
        <p:nvSpPr>
          <p:cNvPr id="42" name="TextBox 41">
            <a:extLst>
              <a:ext uri="{FF2B5EF4-FFF2-40B4-BE49-F238E27FC236}">
                <a16:creationId xmlns:a16="http://schemas.microsoft.com/office/drawing/2014/main" id="{63B956FB-A2C3-41E3-8D79-AE8205E4C170}"/>
              </a:ext>
            </a:extLst>
          </p:cNvPr>
          <p:cNvSpPr txBox="1"/>
          <p:nvPr/>
        </p:nvSpPr>
        <p:spPr>
          <a:xfrm>
            <a:off x="11810998" y="4175067"/>
            <a:ext cx="5727963" cy="400110"/>
          </a:xfrm>
          <a:prstGeom prst="rect">
            <a:avLst/>
          </a:prstGeom>
          <a:noFill/>
        </p:spPr>
        <p:txBody>
          <a:bodyPr wrap="square" rtlCol="0">
            <a:spAutoFit/>
          </a:bodyPr>
          <a:lstStyle/>
          <a:p>
            <a:pPr algn="just"/>
            <a:r>
              <a:rPr lang="en-US" sz="2000" b="1" dirty="0">
                <a:solidFill>
                  <a:schemeClr val="bg1"/>
                </a:solidFill>
                <a:latin typeface="Arial" panose="020B0604020202020204" pitchFamily="34" charset="0"/>
                <a:cs typeface="Arial" panose="020B0604020202020204" pitchFamily="34" charset="0"/>
              </a:rPr>
              <a:t>Top 5 categories identifications and analysis</a:t>
            </a:r>
          </a:p>
        </p:txBody>
      </p:sp>
      <p:sp>
        <p:nvSpPr>
          <p:cNvPr id="43" name="TextBox 42">
            <a:extLst>
              <a:ext uri="{FF2B5EF4-FFF2-40B4-BE49-F238E27FC236}">
                <a16:creationId xmlns:a16="http://schemas.microsoft.com/office/drawing/2014/main" id="{A69E5DD3-BE50-4023-8CFC-0725CD1C91F1}"/>
              </a:ext>
            </a:extLst>
          </p:cNvPr>
          <p:cNvSpPr txBox="1"/>
          <p:nvPr/>
        </p:nvSpPr>
        <p:spPr>
          <a:xfrm>
            <a:off x="11810998" y="4611284"/>
            <a:ext cx="5727963" cy="707886"/>
          </a:xfrm>
          <a:prstGeom prst="rect">
            <a:avLst/>
          </a:prstGeom>
          <a:noFill/>
        </p:spPr>
        <p:txBody>
          <a:bodyPr wrap="square" rtlCol="0">
            <a:spAutoFit/>
          </a:bodyPr>
          <a:lstStyle/>
          <a:p>
            <a:pPr algn="just"/>
            <a:r>
              <a:rPr lang="en-US" sz="2000" b="1" dirty="0">
                <a:solidFill>
                  <a:schemeClr val="bg1"/>
                </a:solidFill>
                <a:latin typeface="Arial" panose="020B0604020202020204" pitchFamily="34" charset="0"/>
                <a:cs typeface="Arial" panose="020B0604020202020204" pitchFamily="34" charset="0"/>
              </a:rPr>
              <a:t>Sentiment Distribution Analysis of Contents in Social Buzz</a:t>
            </a:r>
          </a:p>
        </p:txBody>
      </p:sp>
      <p:sp>
        <p:nvSpPr>
          <p:cNvPr id="44" name="TextBox 43">
            <a:extLst>
              <a:ext uri="{FF2B5EF4-FFF2-40B4-BE49-F238E27FC236}">
                <a16:creationId xmlns:a16="http://schemas.microsoft.com/office/drawing/2014/main" id="{A84C0827-EA39-4694-BBB2-D5E8A4316192}"/>
              </a:ext>
            </a:extLst>
          </p:cNvPr>
          <p:cNvSpPr txBox="1"/>
          <p:nvPr/>
        </p:nvSpPr>
        <p:spPr>
          <a:xfrm>
            <a:off x="11810998" y="5355277"/>
            <a:ext cx="5727963" cy="400110"/>
          </a:xfrm>
          <a:prstGeom prst="rect">
            <a:avLst/>
          </a:prstGeom>
          <a:noFill/>
        </p:spPr>
        <p:txBody>
          <a:bodyPr wrap="square" rtlCol="0">
            <a:spAutoFit/>
          </a:bodyPr>
          <a:lstStyle/>
          <a:p>
            <a:pPr algn="just"/>
            <a:r>
              <a:rPr lang="en-US" sz="2000" b="1" dirty="0">
                <a:solidFill>
                  <a:schemeClr val="bg1"/>
                </a:solidFill>
                <a:latin typeface="Arial" panose="020B0604020202020204" pitchFamily="34" charset="0"/>
                <a:cs typeface="Arial" panose="020B0604020202020204" pitchFamily="34" charset="0"/>
              </a:rPr>
              <a:t>Active Users Analysis</a:t>
            </a:r>
          </a:p>
        </p:txBody>
      </p:sp>
      <p:cxnSp>
        <p:nvCxnSpPr>
          <p:cNvPr id="46" name="Connector: Elbow 45">
            <a:extLst>
              <a:ext uri="{FF2B5EF4-FFF2-40B4-BE49-F238E27FC236}">
                <a16:creationId xmlns:a16="http://schemas.microsoft.com/office/drawing/2014/main" id="{F3947FF7-6D29-4D3E-87ED-1029DD6CB211}"/>
              </a:ext>
            </a:extLst>
          </p:cNvPr>
          <p:cNvCxnSpPr>
            <a:stCxn id="41" idx="3"/>
            <a:endCxn id="42" idx="1"/>
          </p:cNvCxnSpPr>
          <p:nvPr/>
        </p:nvCxnSpPr>
        <p:spPr>
          <a:xfrm flipV="1">
            <a:off x="10972800" y="4375122"/>
            <a:ext cx="838198" cy="743993"/>
          </a:xfrm>
          <a:prstGeom prst="bentConnector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D116DD1A-CBF6-4FDC-BA01-8FBAEFF82D31}"/>
              </a:ext>
            </a:extLst>
          </p:cNvPr>
          <p:cNvCxnSpPr>
            <a:cxnSpLocks/>
            <a:stCxn id="41" idx="3"/>
            <a:endCxn id="44" idx="1"/>
          </p:cNvCxnSpPr>
          <p:nvPr/>
        </p:nvCxnSpPr>
        <p:spPr>
          <a:xfrm>
            <a:off x="10972800" y="5119115"/>
            <a:ext cx="838198" cy="436217"/>
          </a:xfrm>
          <a:prstGeom prst="bentConnector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16E265C-3B9A-45F5-A812-D1C0F7D94259}"/>
              </a:ext>
            </a:extLst>
          </p:cNvPr>
          <p:cNvCxnSpPr>
            <a:cxnSpLocks/>
            <a:stCxn id="41" idx="3"/>
            <a:endCxn id="43" idx="1"/>
          </p:cNvCxnSpPr>
          <p:nvPr/>
        </p:nvCxnSpPr>
        <p:spPr>
          <a:xfrm flipV="1">
            <a:off x="10972800" y="4965227"/>
            <a:ext cx="838198" cy="153888"/>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0690678-2DB3-4AFA-AE9B-25608883768C}"/>
              </a:ext>
            </a:extLst>
          </p:cNvPr>
          <p:cNvSpPr txBox="1"/>
          <p:nvPr/>
        </p:nvSpPr>
        <p:spPr>
          <a:xfrm>
            <a:off x="9488605" y="6532195"/>
            <a:ext cx="4836995" cy="400110"/>
          </a:xfrm>
          <a:prstGeom prst="rect">
            <a:avLst/>
          </a:prstGeom>
          <a:noFill/>
        </p:spPr>
        <p:txBody>
          <a:bodyPr wrap="square" rtlCol="0">
            <a:spAutoFit/>
          </a:bodyPr>
          <a:lstStyle/>
          <a:p>
            <a:pPr algn="just"/>
            <a:r>
              <a:rPr lang="en-US" sz="2000" b="1" dirty="0">
                <a:solidFill>
                  <a:schemeClr val="bg1"/>
                </a:solidFill>
                <a:latin typeface="Arial" panose="020B0604020202020204" pitchFamily="34" charset="0"/>
                <a:cs typeface="Arial" panose="020B0604020202020204" pitchFamily="34" charset="0"/>
              </a:rPr>
              <a:t>Conclusions and Recommendations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4"/>
          <p:cNvGrpSpPr/>
          <p:nvPr/>
        </p:nvGrpSpPr>
        <p:grpSpPr>
          <a:xfrm>
            <a:off x="655751" y="-1820049"/>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2247900"/>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3">
            <a:extLst>
              <a:ext uri="{FF2B5EF4-FFF2-40B4-BE49-F238E27FC236}">
                <a16:creationId xmlns:a16="http://schemas.microsoft.com/office/drawing/2014/main" id="{4EA6B0CC-550C-431C-BA15-6B95ABC9C229}"/>
              </a:ext>
            </a:extLst>
          </p:cNvPr>
          <p:cNvSpPr txBox="1"/>
          <p:nvPr/>
        </p:nvSpPr>
        <p:spPr>
          <a:xfrm>
            <a:off x="2573769" y="113075"/>
            <a:ext cx="11504430" cy="1098506"/>
          </a:xfrm>
          <a:prstGeom prst="rect">
            <a:avLst/>
          </a:prstGeom>
        </p:spPr>
        <p:txBody>
          <a:bodyPr wrap="square" lIns="0" tIns="0" rIns="0" bIns="0" rtlCol="0" anchor="t">
            <a:spAutoFit/>
          </a:bodyPr>
          <a:lstStyle/>
          <a:p>
            <a:pPr>
              <a:lnSpc>
                <a:spcPts val="9600"/>
              </a:lnSpc>
            </a:pPr>
            <a:r>
              <a:rPr lang="en-US" sz="6000" b="1" spc="-80" dirty="0">
                <a:solidFill>
                  <a:srgbClr val="000000"/>
                </a:solidFill>
                <a:latin typeface="Arial" panose="020B0604020202020204" pitchFamily="34" charset="0"/>
                <a:cs typeface="Arial" panose="020B0604020202020204" pitchFamily="34" charset="0"/>
              </a:rPr>
              <a:t>Top 5 Content Categories</a:t>
            </a:r>
          </a:p>
        </p:txBody>
      </p:sp>
      <p:pic>
        <p:nvPicPr>
          <p:cNvPr id="29" name="Picture 28">
            <a:extLst>
              <a:ext uri="{FF2B5EF4-FFF2-40B4-BE49-F238E27FC236}">
                <a16:creationId xmlns:a16="http://schemas.microsoft.com/office/drawing/2014/main" id="{35731D27-4568-48F3-B7E2-357334257D0D}"/>
              </a:ext>
            </a:extLst>
          </p:cNvPr>
          <p:cNvPicPr>
            <a:picLocks noChangeAspect="1"/>
          </p:cNvPicPr>
          <p:nvPr/>
        </p:nvPicPr>
        <p:blipFill>
          <a:blip r:embed="rId7"/>
          <a:stretch>
            <a:fillRect/>
          </a:stretch>
        </p:blipFill>
        <p:spPr>
          <a:xfrm>
            <a:off x="2411472" y="2142324"/>
            <a:ext cx="10681869" cy="7519150"/>
          </a:xfrm>
          <a:prstGeom prst="rect">
            <a:avLst/>
          </a:prstGeom>
        </p:spPr>
      </p:pic>
      <p:sp>
        <p:nvSpPr>
          <p:cNvPr id="30" name="TextBox 29">
            <a:extLst>
              <a:ext uri="{FF2B5EF4-FFF2-40B4-BE49-F238E27FC236}">
                <a16:creationId xmlns:a16="http://schemas.microsoft.com/office/drawing/2014/main" id="{11DEEC98-97AB-4D43-A15E-869282DB0164}"/>
              </a:ext>
            </a:extLst>
          </p:cNvPr>
          <p:cNvSpPr txBox="1"/>
          <p:nvPr/>
        </p:nvSpPr>
        <p:spPr>
          <a:xfrm>
            <a:off x="13371443" y="2545478"/>
            <a:ext cx="4437545"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latin typeface="Arial" panose="020B0604020202020204" pitchFamily="34" charset="0"/>
                <a:cs typeface="Arial" panose="020B0604020202020204" pitchFamily="34" charset="0"/>
              </a:rPr>
              <a:t>Animals, Science, Healthy Eating, Tech, and Foods </a:t>
            </a:r>
            <a:r>
              <a:rPr lang="en-US" sz="2000" dirty="0">
                <a:latin typeface="Arial" panose="020B0604020202020204" pitchFamily="34" charset="0"/>
                <a:cs typeface="Arial" panose="020B0604020202020204" pitchFamily="34" charset="0"/>
              </a:rPr>
              <a:t>lead in popularity score.</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Scores reflect </a:t>
            </a:r>
            <a:r>
              <a:rPr lang="en-US" sz="2000" b="1" dirty="0">
                <a:latin typeface="Arial" panose="020B0604020202020204" pitchFamily="34" charset="0"/>
                <a:cs typeface="Arial" panose="020B0604020202020204" pitchFamily="34" charset="0"/>
              </a:rPr>
              <a:t>popularity score based on users interactions and reactions</a:t>
            </a:r>
            <a:r>
              <a:rPr lang="en-US" sz="2000" dirty="0">
                <a:latin typeface="Arial" panose="020B0604020202020204" pitchFamily="34" charset="0"/>
                <a:cs typeface="Arial" panose="020B0604020202020204" pitchFamily="34" charset="0"/>
              </a:rPr>
              <a:t> across various content categories during observation period.</a:t>
            </a:r>
          </a:p>
          <a:p>
            <a:pPr marL="342900" indent="-342900" algn="just">
              <a:buFont typeface="Arial" panose="020B0604020202020204" pitchFamily="34" charset="0"/>
              <a:buChar char="•"/>
            </a:pPr>
            <a:r>
              <a:rPr lang="en-ID" sz="2000" b="1" dirty="0">
                <a:latin typeface="Arial" panose="020B0604020202020204" pitchFamily="34" charset="0"/>
                <a:cs typeface="Arial" panose="020B0604020202020204" pitchFamily="34" charset="0"/>
              </a:rPr>
              <a:t>Specific Trends :</a:t>
            </a:r>
          </a:p>
          <a:p>
            <a:pPr marL="800100" lvl="1" indent="-342900" algn="just">
              <a:buFont typeface="Arial" panose="020B0604020202020204" pitchFamily="34" charset="0"/>
              <a:buChar char="•"/>
            </a:pPr>
            <a:r>
              <a:rPr lang="en-ID" sz="2000" dirty="0">
                <a:latin typeface="Arial" panose="020B0604020202020204" pitchFamily="34" charset="0"/>
                <a:cs typeface="Arial" panose="020B0604020202020204" pitchFamily="34" charset="0"/>
              </a:rPr>
              <a:t>Dominance of "Animals" Category</a:t>
            </a:r>
          </a:p>
          <a:p>
            <a:pPr marL="800100" lvl="1" indent="-342900" algn="just">
              <a:buFont typeface="Arial" panose="020B0604020202020204" pitchFamily="34" charset="0"/>
              <a:buChar char="•"/>
            </a:pPr>
            <a:r>
              <a:rPr lang="en-ID" sz="2000" dirty="0">
                <a:latin typeface="Arial" panose="020B0604020202020204" pitchFamily="34" charset="0"/>
                <a:cs typeface="Arial" panose="020B0604020202020204" pitchFamily="34" charset="0"/>
              </a:rPr>
              <a:t>Strong Interests in educational and health-related contents</a:t>
            </a:r>
          </a:p>
          <a:p>
            <a:pPr marL="800100" lvl="1" indent="-342900" algn="just">
              <a:buFont typeface="Arial" panose="020B0604020202020204" pitchFamily="34" charset="0"/>
              <a:buChar char="•"/>
            </a:pPr>
            <a:r>
              <a:rPr lang="en-ID" sz="2000" dirty="0">
                <a:latin typeface="Arial" panose="020B0604020202020204" pitchFamily="34" charset="0"/>
                <a:cs typeface="Arial" panose="020B0604020202020204" pitchFamily="34" charset="0"/>
              </a:rPr>
              <a:t>Technology's Prominence Reflects Modern Trends</a:t>
            </a:r>
          </a:p>
          <a:p>
            <a:pPr marL="800100" lvl="1" indent="-342900" algn="just">
              <a:buFont typeface="Arial" panose="020B0604020202020204" pitchFamily="34" charset="0"/>
              <a:buChar char="•"/>
            </a:pPr>
            <a:r>
              <a:rPr lang="en-ID" sz="2000" dirty="0">
                <a:latin typeface="Arial" panose="020B0604020202020204" pitchFamily="34" charset="0"/>
                <a:cs typeface="Arial" panose="020B0604020202020204" pitchFamily="34" charset="0"/>
              </a:rPr>
              <a:t>Good strength of universal appeal of foods-related contents.</a:t>
            </a:r>
          </a:p>
        </p:txBody>
      </p:sp>
      <p:grpSp>
        <p:nvGrpSpPr>
          <p:cNvPr id="31" name="Group 2">
            <a:extLst>
              <a:ext uri="{FF2B5EF4-FFF2-40B4-BE49-F238E27FC236}">
                <a16:creationId xmlns:a16="http://schemas.microsoft.com/office/drawing/2014/main" id="{A670EAC2-0953-4C77-BF8A-4795E4E34755}"/>
              </a:ext>
            </a:extLst>
          </p:cNvPr>
          <p:cNvGrpSpPr/>
          <p:nvPr/>
        </p:nvGrpSpPr>
        <p:grpSpPr>
          <a:xfrm>
            <a:off x="555213" y="10136821"/>
            <a:ext cx="17253775" cy="2017079"/>
            <a:chOff x="0" y="0"/>
            <a:chExt cx="23005033" cy="2689439"/>
          </a:xfrm>
        </p:grpSpPr>
        <p:pic>
          <p:nvPicPr>
            <p:cNvPr id="32" name="Picture 3">
              <a:extLst>
                <a:ext uri="{FF2B5EF4-FFF2-40B4-BE49-F238E27FC236}">
                  <a16:creationId xmlns:a16="http://schemas.microsoft.com/office/drawing/2014/main" id="{B292E1FB-783B-4FD4-91EC-A22D370B4E3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33" name="Picture 4">
              <a:extLst>
                <a:ext uri="{FF2B5EF4-FFF2-40B4-BE49-F238E27FC236}">
                  <a16:creationId xmlns:a16="http://schemas.microsoft.com/office/drawing/2014/main" id="{E0BDA926-53CA-4F62-9673-6B8FBB0FEC8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34" name="Picture 5">
              <a:extLst>
                <a:ext uri="{FF2B5EF4-FFF2-40B4-BE49-F238E27FC236}">
                  <a16:creationId xmlns:a16="http://schemas.microsoft.com/office/drawing/2014/main" id="{A88755F7-AD29-45BF-BAD5-B190DDE3AB4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35" name="Picture 6">
              <a:extLst>
                <a:ext uri="{FF2B5EF4-FFF2-40B4-BE49-F238E27FC236}">
                  <a16:creationId xmlns:a16="http://schemas.microsoft.com/office/drawing/2014/main" id="{8E12C191-3E92-49E3-9EB7-F56B1E9A511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36" name="Picture 7">
              <a:extLst>
                <a:ext uri="{FF2B5EF4-FFF2-40B4-BE49-F238E27FC236}">
                  <a16:creationId xmlns:a16="http://schemas.microsoft.com/office/drawing/2014/main" id="{3424FAAC-6617-4B60-8284-990C78C9065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37" name="Picture 8">
              <a:extLst>
                <a:ext uri="{FF2B5EF4-FFF2-40B4-BE49-F238E27FC236}">
                  <a16:creationId xmlns:a16="http://schemas.microsoft.com/office/drawing/2014/main" id="{D0977BE4-8324-41BC-8E19-F375564A005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38" name="Picture 9">
              <a:extLst>
                <a:ext uri="{FF2B5EF4-FFF2-40B4-BE49-F238E27FC236}">
                  <a16:creationId xmlns:a16="http://schemas.microsoft.com/office/drawing/2014/main" id="{63BFA4EE-3294-4EED-86C8-8DA109D3514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39" name="Group 10">
            <a:extLst>
              <a:ext uri="{FF2B5EF4-FFF2-40B4-BE49-F238E27FC236}">
                <a16:creationId xmlns:a16="http://schemas.microsoft.com/office/drawing/2014/main" id="{88B1DF74-AE94-4825-91E3-C2851311D734}"/>
              </a:ext>
            </a:extLst>
          </p:cNvPr>
          <p:cNvGrpSpPr/>
          <p:nvPr/>
        </p:nvGrpSpPr>
        <p:grpSpPr>
          <a:xfrm rot="1153642">
            <a:off x="979455" y="10198797"/>
            <a:ext cx="3545508" cy="3370302"/>
            <a:chOff x="0" y="0"/>
            <a:chExt cx="4727344" cy="4493736"/>
          </a:xfrm>
        </p:grpSpPr>
        <p:grpSp>
          <p:nvGrpSpPr>
            <p:cNvPr id="40" name="Group 11">
              <a:extLst>
                <a:ext uri="{FF2B5EF4-FFF2-40B4-BE49-F238E27FC236}">
                  <a16:creationId xmlns:a16="http://schemas.microsoft.com/office/drawing/2014/main" id="{62A04971-B33C-4719-AE00-E30AA3469C2B}"/>
                </a:ext>
              </a:extLst>
            </p:cNvPr>
            <p:cNvGrpSpPr>
              <a:grpSpLocks noChangeAspect="1"/>
            </p:cNvGrpSpPr>
            <p:nvPr/>
          </p:nvGrpSpPr>
          <p:grpSpPr>
            <a:xfrm>
              <a:off x="644072" y="410464"/>
              <a:ext cx="4083272" cy="4083272"/>
              <a:chOff x="0" y="0"/>
              <a:chExt cx="6350000" cy="6350000"/>
            </a:xfrm>
          </p:grpSpPr>
          <p:sp>
            <p:nvSpPr>
              <p:cNvPr id="42" name="Freeform 12">
                <a:extLst>
                  <a:ext uri="{FF2B5EF4-FFF2-40B4-BE49-F238E27FC236}">
                    <a16:creationId xmlns:a16="http://schemas.microsoft.com/office/drawing/2014/main" id="{D5BCD2A8-2876-47D4-A37E-830A7D909488}"/>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41" name="Picture 13">
              <a:extLst>
                <a:ext uri="{FF2B5EF4-FFF2-40B4-BE49-F238E27FC236}">
                  <a16:creationId xmlns:a16="http://schemas.microsoft.com/office/drawing/2014/main" id="{277322F4-0E32-4169-BB81-A3868F554F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10136821"/>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10198797"/>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3">
            <a:extLst>
              <a:ext uri="{FF2B5EF4-FFF2-40B4-BE49-F238E27FC236}">
                <a16:creationId xmlns:a16="http://schemas.microsoft.com/office/drawing/2014/main" id="{5D8163B7-86BB-4855-AF9F-B9A0EB2DFD8C}"/>
              </a:ext>
            </a:extLst>
          </p:cNvPr>
          <p:cNvSpPr txBox="1"/>
          <p:nvPr/>
        </p:nvSpPr>
        <p:spPr>
          <a:xfrm>
            <a:off x="2445972" y="-24435"/>
            <a:ext cx="14507445" cy="1098506"/>
          </a:xfrm>
          <a:prstGeom prst="rect">
            <a:avLst/>
          </a:prstGeom>
        </p:spPr>
        <p:txBody>
          <a:bodyPr wrap="square" lIns="0" tIns="0" rIns="0" bIns="0" rtlCol="0" anchor="t">
            <a:spAutoFit/>
          </a:bodyPr>
          <a:lstStyle/>
          <a:p>
            <a:pPr>
              <a:lnSpc>
                <a:spcPts val="9600"/>
              </a:lnSpc>
            </a:pPr>
            <a:r>
              <a:rPr lang="en-US" sz="6000" b="1" spc="-80" dirty="0">
                <a:solidFill>
                  <a:srgbClr val="000000"/>
                </a:solidFill>
                <a:latin typeface="Arial" panose="020B0604020202020204" pitchFamily="34" charset="0"/>
                <a:cs typeface="Arial" panose="020B0604020202020204" pitchFamily="34" charset="0"/>
              </a:rPr>
              <a:t>Monthly Trend of Top 5 Categories</a:t>
            </a:r>
          </a:p>
        </p:txBody>
      </p:sp>
      <p:pic>
        <p:nvPicPr>
          <p:cNvPr id="29" name="Picture 28">
            <a:extLst>
              <a:ext uri="{FF2B5EF4-FFF2-40B4-BE49-F238E27FC236}">
                <a16:creationId xmlns:a16="http://schemas.microsoft.com/office/drawing/2014/main" id="{9F78BBE0-64E9-4003-90D1-65ECA55D64BE}"/>
              </a:ext>
            </a:extLst>
          </p:cNvPr>
          <p:cNvPicPr>
            <a:picLocks noChangeAspect="1"/>
          </p:cNvPicPr>
          <p:nvPr/>
        </p:nvPicPr>
        <p:blipFill>
          <a:blip r:embed="rId7"/>
          <a:stretch>
            <a:fillRect/>
          </a:stretch>
        </p:blipFill>
        <p:spPr>
          <a:xfrm>
            <a:off x="4808652" y="1045537"/>
            <a:ext cx="11276984" cy="5647541"/>
          </a:xfrm>
          <a:prstGeom prst="rect">
            <a:avLst/>
          </a:prstGeom>
        </p:spPr>
      </p:pic>
      <p:sp>
        <p:nvSpPr>
          <p:cNvPr id="30" name="TextBox 29">
            <a:extLst>
              <a:ext uri="{FF2B5EF4-FFF2-40B4-BE49-F238E27FC236}">
                <a16:creationId xmlns:a16="http://schemas.microsoft.com/office/drawing/2014/main" id="{FA8DBDED-52C9-41D3-A063-2705E83B003E}"/>
              </a:ext>
            </a:extLst>
          </p:cNvPr>
          <p:cNvSpPr txBox="1"/>
          <p:nvPr/>
        </p:nvSpPr>
        <p:spPr>
          <a:xfrm>
            <a:off x="2514600" y="6667500"/>
            <a:ext cx="15681712" cy="3370666"/>
          </a:xfrm>
          <a:prstGeom prst="rect">
            <a:avLst/>
          </a:prstGeom>
          <a:noFill/>
        </p:spPr>
        <p:txBody>
          <a:bodyPr wrap="square" rtlCol="0">
            <a:spAutoFit/>
          </a:bodyPr>
          <a:lstStyle/>
          <a:p>
            <a:pPr algn="just">
              <a:lnSpc>
                <a:spcPct val="150000"/>
              </a:lnSpc>
            </a:pPr>
            <a:r>
              <a:rPr lang="en-US" sz="1600" dirty="0">
                <a:latin typeface="Arial" panose="020B0604020202020204" pitchFamily="34" charset="0"/>
                <a:cs typeface="Arial" panose="020B0604020202020204" pitchFamily="34" charset="0"/>
              </a:rPr>
              <a:t>1. </a:t>
            </a:r>
            <a:r>
              <a:rPr lang="en-US" sz="1600" b="1" dirty="0">
                <a:latin typeface="Arial" panose="020B0604020202020204" pitchFamily="34" charset="0"/>
                <a:cs typeface="Arial" panose="020B0604020202020204" pitchFamily="34" charset="0"/>
              </a:rPr>
              <a:t>Fluctuating Popularity:</a:t>
            </a:r>
            <a:r>
              <a:rPr lang="en-US" sz="1600" dirty="0">
                <a:latin typeface="Arial" panose="020B0604020202020204" pitchFamily="34" charset="0"/>
                <a:cs typeface="Arial" panose="020B0604020202020204" pitchFamily="34" charset="0"/>
              </a:rPr>
              <a:t> Fluctuations in popularity over time -&gt; could be influenced by various factors such as seasonal interests, events, or changes in user demographics.</a:t>
            </a:r>
          </a:p>
          <a:p>
            <a:pPr algn="just">
              <a:lnSpc>
                <a:spcPct val="150000"/>
              </a:lnSpc>
            </a:pPr>
            <a:r>
              <a:rPr lang="en-US" sz="1600" dirty="0">
                <a:latin typeface="Arial" panose="020B0604020202020204" pitchFamily="34" charset="0"/>
                <a:cs typeface="Arial" panose="020B0604020202020204" pitchFamily="34" charset="0"/>
              </a:rPr>
              <a:t>2. </a:t>
            </a:r>
            <a:r>
              <a:rPr lang="en-US" sz="1600" b="1" dirty="0">
                <a:latin typeface="Arial" panose="020B0604020202020204" pitchFamily="34" charset="0"/>
                <a:cs typeface="Arial" panose="020B0604020202020204" pitchFamily="34" charset="0"/>
              </a:rPr>
              <a:t>Initial Growth:</a:t>
            </a:r>
            <a:r>
              <a:rPr lang="en-US" sz="1600" dirty="0">
                <a:latin typeface="Arial" panose="020B0604020202020204" pitchFamily="34" charset="0"/>
                <a:cs typeface="Arial" panose="020B0604020202020204" pitchFamily="34" charset="0"/>
              </a:rPr>
              <a:t> Initial increase in scores for all categories found in period of July to August 2020, which suggests growing engagement</a:t>
            </a:r>
          </a:p>
          <a:p>
            <a:pPr algn="just">
              <a:lnSpc>
                <a:spcPct val="150000"/>
              </a:lnSpc>
            </a:pPr>
            <a:r>
              <a:rPr lang="en-US" sz="1600" dirty="0">
                <a:latin typeface="Arial" panose="020B0604020202020204" pitchFamily="34" charset="0"/>
                <a:cs typeface="Arial" panose="020B0604020202020204" pitchFamily="34" charset="0"/>
              </a:rPr>
              <a:t>3. </a:t>
            </a:r>
            <a:r>
              <a:rPr lang="en-US" sz="1600" b="1" dirty="0">
                <a:latin typeface="Arial" panose="020B0604020202020204" pitchFamily="34" charset="0"/>
                <a:cs typeface="Arial" panose="020B0604020202020204" pitchFamily="34" charset="0"/>
              </a:rPr>
              <a:t>Mid-Term Declines and Peaks:</a:t>
            </a:r>
            <a:r>
              <a:rPr lang="en-US" sz="1600" dirty="0">
                <a:latin typeface="Arial" panose="020B0604020202020204" pitchFamily="34" charset="0"/>
                <a:cs typeface="Arial" panose="020B0604020202020204" pitchFamily="34" charset="0"/>
              </a:rPr>
              <a:t> There are declines and peaks -&gt; Possible cyclic trends or responses to specific events or campaigns. For example, the 'science' category shows a significant peak around September 2020, which could be associated with a specific event or content release that garnered a lot of user interaction.</a:t>
            </a:r>
          </a:p>
          <a:p>
            <a:pPr algn="just">
              <a:lnSpc>
                <a:spcPct val="150000"/>
              </a:lnSpc>
            </a:pPr>
            <a:r>
              <a:rPr lang="en-US" sz="1600" dirty="0">
                <a:latin typeface="Arial" panose="020B0604020202020204" pitchFamily="34" charset="0"/>
                <a:cs typeface="Arial" panose="020B0604020202020204" pitchFamily="34" charset="0"/>
              </a:rPr>
              <a:t>4. </a:t>
            </a:r>
            <a:r>
              <a:rPr lang="en-US" sz="1600" b="1" dirty="0">
                <a:latin typeface="Arial" panose="020B0604020202020204" pitchFamily="34" charset="0"/>
                <a:cs typeface="Arial" panose="020B0604020202020204" pitchFamily="34" charset="0"/>
              </a:rPr>
              <a:t>Convergence and Divergence:</a:t>
            </a:r>
            <a:r>
              <a:rPr lang="en-US" sz="1600" dirty="0">
                <a:latin typeface="Arial" panose="020B0604020202020204" pitchFamily="34" charset="0"/>
                <a:cs typeface="Arial" panose="020B0604020202020204" pitchFamily="34" charset="0"/>
              </a:rPr>
              <a:t> The categories tend to converge around certain points (e.g., October 2020 and May 2021), suggesting a relatively similar levels of engagement across different types of content. Conversely, there are periods where the categories diverge significantly, indicating varying levels of user engagement.</a:t>
            </a:r>
          </a:p>
          <a:p>
            <a:pPr algn="just">
              <a:lnSpc>
                <a:spcPct val="150000"/>
              </a:lnSpc>
            </a:pPr>
            <a:r>
              <a:rPr lang="en-US" sz="1600" dirty="0">
                <a:latin typeface="Arial" panose="020B0604020202020204" pitchFamily="34" charset="0"/>
                <a:cs typeface="Arial" panose="020B0604020202020204" pitchFamily="34" charset="0"/>
              </a:rPr>
              <a:t>5. </a:t>
            </a:r>
            <a:r>
              <a:rPr lang="en-US" sz="1600" b="1" dirty="0">
                <a:latin typeface="Arial" panose="020B0604020202020204" pitchFamily="34" charset="0"/>
                <a:cs typeface="Arial" panose="020B0604020202020204" pitchFamily="34" charset="0"/>
              </a:rPr>
              <a:t>Downward Trend Towards the End:</a:t>
            </a:r>
            <a:r>
              <a:rPr lang="en-US" sz="1600" dirty="0">
                <a:latin typeface="Arial" panose="020B0604020202020204" pitchFamily="34" charset="0"/>
                <a:cs typeface="Arial" panose="020B0604020202020204" pitchFamily="34" charset="0"/>
              </a:rPr>
              <a:t> There is a noticeable downward trend in total scores for all categories towards the end of the timeframe (around July 2021). This could be due to a seasonal dip, a change in platform dynamics, or external factors affecting user interaction.</a:t>
            </a:r>
            <a:endParaRPr lang="en-ID" sz="1600" dirty="0">
              <a:latin typeface="Arial" panose="020B0604020202020204" pitchFamily="34" charset="0"/>
              <a:cs typeface="Arial" panose="020B0604020202020204" pitchFamily="34" charset="0"/>
            </a:endParaRPr>
          </a:p>
        </p:txBody>
      </p:sp>
      <p:grpSp>
        <p:nvGrpSpPr>
          <p:cNvPr id="31" name="Group 14">
            <a:extLst>
              <a:ext uri="{FF2B5EF4-FFF2-40B4-BE49-F238E27FC236}">
                <a16:creationId xmlns:a16="http://schemas.microsoft.com/office/drawing/2014/main" id="{51F6A492-2E66-45E5-A16C-CB3C251493F5}"/>
              </a:ext>
            </a:extLst>
          </p:cNvPr>
          <p:cNvGrpSpPr/>
          <p:nvPr/>
        </p:nvGrpSpPr>
        <p:grpSpPr>
          <a:xfrm>
            <a:off x="655751" y="-1820049"/>
            <a:ext cx="17253775" cy="2017079"/>
            <a:chOff x="0" y="0"/>
            <a:chExt cx="23005033" cy="2689439"/>
          </a:xfrm>
        </p:grpSpPr>
        <p:pic>
          <p:nvPicPr>
            <p:cNvPr id="32" name="Picture 15">
              <a:extLst>
                <a:ext uri="{FF2B5EF4-FFF2-40B4-BE49-F238E27FC236}">
                  <a16:creationId xmlns:a16="http://schemas.microsoft.com/office/drawing/2014/main" id="{F740121D-347F-46C9-8541-B2DF493FC32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33" name="Picture 16">
              <a:extLst>
                <a:ext uri="{FF2B5EF4-FFF2-40B4-BE49-F238E27FC236}">
                  <a16:creationId xmlns:a16="http://schemas.microsoft.com/office/drawing/2014/main" id="{6CBDC6BC-28DB-4549-B3D3-ED80EF824D9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34" name="Picture 17">
              <a:extLst>
                <a:ext uri="{FF2B5EF4-FFF2-40B4-BE49-F238E27FC236}">
                  <a16:creationId xmlns:a16="http://schemas.microsoft.com/office/drawing/2014/main" id="{483D9051-8780-4565-9963-EDA9A967A63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35" name="Picture 18">
              <a:extLst>
                <a:ext uri="{FF2B5EF4-FFF2-40B4-BE49-F238E27FC236}">
                  <a16:creationId xmlns:a16="http://schemas.microsoft.com/office/drawing/2014/main" id="{2F00EBD7-795D-42FA-93F8-5FBD8B9DF6C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36" name="Picture 19">
              <a:extLst>
                <a:ext uri="{FF2B5EF4-FFF2-40B4-BE49-F238E27FC236}">
                  <a16:creationId xmlns:a16="http://schemas.microsoft.com/office/drawing/2014/main" id="{D7759FCB-DCAF-4171-AD1B-84F2E9D52B2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37" name="Picture 20">
              <a:extLst>
                <a:ext uri="{FF2B5EF4-FFF2-40B4-BE49-F238E27FC236}">
                  <a16:creationId xmlns:a16="http://schemas.microsoft.com/office/drawing/2014/main" id="{2A577307-D3FC-4280-9071-12ECA786A65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38" name="Picture 21">
              <a:extLst>
                <a:ext uri="{FF2B5EF4-FFF2-40B4-BE49-F238E27FC236}">
                  <a16:creationId xmlns:a16="http://schemas.microsoft.com/office/drawing/2014/main" id="{DAC83D7F-56EF-4AFF-BC62-0A50CA8D002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39" name="Group 23">
            <a:extLst>
              <a:ext uri="{FF2B5EF4-FFF2-40B4-BE49-F238E27FC236}">
                <a16:creationId xmlns:a16="http://schemas.microsoft.com/office/drawing/2014/main" id="{EDA0A8B3-0DEC-494D-AE8C-E5DD64098284}"/>
              </a:ext>
            </a:extLst>
          </p:cNvPr>
          <p:cNvGrpSpPr/>
          <p:nvPr/>
        </p:nvGrpSpPr>
        <p:grpSpPr>
          <a:xfrm>
            <a:off x="16515246" y="-2247900"/>
            <a:ext cx="3545508" cy="3370302"/>
            <a:chOff x="0" y="0"/>
            <a:chExt cx="4727344" cy="4493736"/>
          </a:xfrm>
        </p:grpSpPr>
        <p:grpSp>
          <p:nvGrpSpPr>
            <p:cNvPr id="40" name="Group 24">
              <a:extLst>
                <a:ext uri="{FF2B5EF4-FFF2-40B4-BE49-F238E27FC236}">
                  <a16:creationId xmlns:a16="http://schemas.microsoft.com/office/drawing/2014/main" id="{E7D20D6C-EDD5-4DF1-BD06-638CB4060ADA}"/>
                </a:ext>
              </a:extLst>
            </p:cNvPr>
            <p:cNvGrpSpPr>
              <a:grpSpLocks noChangeAspect="1"/>
            </p:cNvGrpSpPr>
            <p:nvPr/>
          </p:nvGrpSpPr>
          <p:grpSpPr>
            <a:xfrm>
              <a:off x="644072" y="410464"/>
              <a:ext cx="4083272" cy="4083272"/>
              <a:chOff x="0" y="0"/>
              <a:chExt cx="6350000" cy="6350000"/>
            </a:xfrm>
          </p:grpSpPr>
          <p:sp>
            <p:nvSpPr>
              <p:cNvPr id="42" name="Freeform 25">
                <a:extLst>
                  <a:ext uri="{FF2B5EF4-FFF2-40B4-BE49-F238E27FC236}">
                    <a16:creationId xmlns:a16="http://schemas.microsoft.com/office/drawing/2014/main" id="{0FAADB87-E3EB-4CB1-9406-65395F59F206}"/>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41" name="Picture 26">
              <a:extLst>
                <a:ext uri="{FF2B5EF4-FFF2-40B4-BE49-F238E27FC236}">
                  <a16:creationId xmlns:a16="http://schemas.microsoft.com/office/drawing/2014/main" id="{660DA2E5-F30A-40A9-B899-A8F324FEE6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1628</TotalTime>
  <Words>1031</Words>
  <Application>Microsoft Office PowerPoint</Application>
  <PresentationFormat>Custom</PresentationFormat>
  <Paragraphs>110</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Graphik Regular</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Fariskoms</cp:lastModifiedBy>
  <cp:revision>28</cp:revision>
  <dcterms:created xsi:type="dcterms:W3CDTF">2006-08-16T00:00:00Z</dcterms:created>
  <dcterms:modified xsi:type="dcterms:W3CDTF">2024-01-11T07:25:25Z</dcterms:modified>
  <dc:identifier>DAEhDyfaYKE</dc:identifier>
</cp:coreProperties>
</file>