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80" d="100"/>
          <a:sy n="80" d="100"/>
        </p:scale>
        <p:origin x="672" y="5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12/7/2023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12/7/2023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7"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79"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6"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199"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1"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3"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8"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1"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1"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27"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894609" y="11219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imes New Roman" panose="02020603050405020304" pitchFamily="18" charset="0"/>
                <a:cs typeface="Times New Roman" panose="02020603050405020304" pitchFamily="18" charset="0"/>
              </a:rPr>
              <a:t>Relatively high churn rates</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imes New Roman" panose="02020603050405020304" pitchFamily="18" charset="0"/>
                <a:cs typeface="Times New Roman" panose="02020603050405020304" pitchFamily="18" charset="0"/>
              </a:rPr>
              <a:t>9.7% out of 14.606 customers</a:t>
            </a:r>
          </a:p>
          <a:p>
            <a:pPr marL="334800" lvl="2" indent="0">
              <a:buClr>
                <a:schemeClr val="tx2">
                  <a:lumMod val="100000"/>
                </a:schemeClr>
              </a:buClr>
              <a:buSzPct val="100000"/>
              <a:buNone/>
            </a:pPr>
            <a:endParaRPr lang="en-US" sz="1600" dirty="0">
              <a:solidFill>
                <a:schemeClr val="tx1">
                  <a:lumMod val="100000"/>
                </a:schemeClr>
              </a:solidFill>
              <a:latin typeface="Times New Roman" panose="02020603050405020304" pitchFamily="18" charset="0"/>
              <a:cs typeface="Times New Roman" panose="02020603050405020304" pitchFamily="18"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imes New Roman" panose="02020603050405020304" pitchFamily="18" charset="0"/>
              <a:cs typeface="Times New Roman" panose="02020603050405020304" pitchFamily="18" charset="0"/>
            </a:endParaRPr>
          </a:p>
          <a:p>
            <a:pPr marL="108000" lvl="1" indent="0">
              <a:buClr>
                <a:schemeClr val="tx2">
                  <a:lumMod val="100000"/>
                </a:schemeClr>
              </a:buClr>
              <a:buSzPct val="100000"/>
              <a:buNone/>
            </a:pPr>
            <a:r>
              <a:rPr lang="en-US" sz="1600" dirty="0">
                <a:solidFill>
                  <a:schemeClr val="tx1">
                    <a:lumMod val="100000"/>
                  </a:schemeClr>
                </a:solidFill>
                <a:latin typeface="Times New Roman" panose="02020603050405020304" pitchFamily="18" charset="0"/>
                <a:cs typeface="Times New Roman" panose="02020603050405020304" pitchFamily="18" charset="0"/>
              </a:rPr>
              <a:t>The model able to predict churn very well, but the driver is certainly not the price sensitivity</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imes New Roman" panose="02020603050405020304" pitchFamily="18" charset="0"/>
                <a:cs typeface="Times New Roman" panose="02020603050405020304" pitchFamily="18" charset="0"/>
              </a:rPr>
              <a:t>Top 3 correlated features towards churn are :</a:t>
            </a:r>
          </a:p>
          <a:p>
            <a:pPr marL="550800" lvl="2"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imes New Roman" panose="02020603050405020304" pitchFamily="18" charset="0"/>
                <a:cs typeface="Times New Roman" panose="02020603050405020304" pitchFamily="18" charset="0"/>
              </a:rPr>
              <a:t>Consumption during the past 12 months</a:t>
            </a:r>
          </a:p>
          <a:p>
            <a:pPr marL="550800" lvl="2"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imes New Roman" panose="02020603050405020304" pitchFamily="18" charset="0"/>
                <a:cs typeface="Times New Roman" panose="02020603050405020304" pitchFamily="18" charset="0"/>
              </a:rPr>
              <a:t>Gas consumption during the past 12 months</a:t>
            </a:r>
          </a:p>
          <a:p>
            <a:pPr marL="550800" lvl="2"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imes New Roman" panose="02020603050405020304" pitchFamily="18" charset="0"/>
                <a:cs typeface="Times New Roman" panose="02020603050405020304" pitchFamily="18" charset="0"/>
              </a:rPr>
              <a:t>Net margin</a:t>
            </a:r>
          </a:p>
          <a:p>
            <a:pPr marL="334800" lvl="2" indent="0">
              <a:buClr>
                <a:schemeClr val="tx2">
                  <a:lumMod val="100000"/>
                </a:schemeClr>
              </a:buClr>
              <a:buSzPct val="100000"/>
              <a:buNone/>
            </a:pPr>
            <a:endParaRPr lang="en-US" sz="1600" dirty="0">
              <a:solidFill>
                <a:schemeClr val="tx1">
                  <a:lumMod val="100000"/>
                </a:schemeClr>
              </a:solidFill>
              <a:latin typeface="Times New Roman" panose="02020603050405020304" pitchFamily="18" charset="0"/>
              <a:cs typeface="Times New Roman" panose="02020603050405020304" pitchFamily="18"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imes New Roman" panose="02020603050405020304" pitchFamily="18" charset="0"/>
              <a:cs typeface="Times New Roman" panose="02020603050405020304" pitchFamily="18" charset="0"/>
            </a:endParaRPr>
          </a:p>
          <a:p>
            <a:pPr marL="108000" lvl="1" indent="0">
              <a:buClr>
                <a:schemeClr val="tx2">
                  <a:lumMod val="100000"/>
                </a:schemeClr>
              </a:buClr>
              <a:buSzPct val="100000"/>
              <a:buNone/>
            </a:pPr>
            <a:r>
              <a:rPr lang="en-US" sz="1600" dirty="0">
                <a:solidFill>
                  <a:schemeClr val="tx1">
                    <a:lumMod val="100000"/>
                  </a:schemeClr>
                </a:solidFill>
                <a:latin typeface="Times New Roman" panose="02020603050405020304" pitchFamily="18" charset="0"/>
                <a:cs typeface="Times New Roman" panose="02020603050405020304" pitchFamily="18" charset="0"/>
              </a:rPr>
              <a:t>Further investigations are required</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imes New Roman" panose="02020603050405020304" pitchFamily="18" charset="0"/>
                <a:cs typeface="Times New Roman" panose="02020603050405020304" pitchFamily="18" charset="0"/>
              </a:rPr>
              <a:t>To better understand customer churn, additional factors such as :</a:t>
            </a:r>
          </a:p>
          <a:p>
            <a:pPr marL="550800" lvl="2"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imes New Roman" panose="02020603050405020304" pitchFamily="18" charset="0"/>
                <a:cs typeface="Times New Roman" panose="02020603050405020304" pitchFamily="18" charset="0"/>
              </a:rPr>
              <a:t>Customer satisfaction</a:t>
            </a:r>
          </a:p>
          <a:p>
            <a:pPr marL="550800" lvl="2"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imes New Roman" panose="02020603050405020304" pitchFamily="18" charset="0"/>
                <a:cs typeface="Times New Roman" panose="02020603050405020304" pitchFamily="18" charset="0"/>
              </a:rPr>
              <a:t>Service quality</a:t>
            </a:r>
          </a:p>
          <a:p>
            <a:pPr marL="550800" lvl="2"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imes New Roman" panose="02020603050405020304" pitchFamily="18" charset="0"/>
                <a:cs typeface="Times New Roman" panose="02020603050405020304" pitchFamily="18" charset="0"/>
              </a:rPr>
              <a:t>Engagement levels</a:t>
            </a:r>
          </a:p>
          <a:p>
            <a:pPr marL="550800" lvl="2"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imes New Roman" panose="02020603050405020304" pitchFamily="18" charset="0"/>
                <a:cs typeface="Times New Roman" panose="02020603050405020304" pitchFamily="18" charset="0"/>
              </a:rPr>
              <a:t>Market price competition</a:t>
            </a:r>
          </a:p>
          <a:p>
            <a:pPr marL="550800" lvl="2"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imes New Roman" panose="02020603050405020304" pitchFamily="18" charset="0"/>
                <a:cs typeface="Times New Roman" panose="02020603050405020304" pitchFamily="18" charset="0"/>
              </a:rPr>
              <a:t>Detailed pricing information</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TotalTime>
  <Words>85</Words>
  <Application>Microsoft Office PowerPoint</Application>
  <PresentationFormat>Widescreen</PresentationFormat>
  <Paragraphs>20</Paragraphs>
  <Slides>1</Slides>
  <Notes>1</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7" baseType="lpstr">
      <vt:lpstr>Arial</vt:lpstr>
      <vt:lpstr>Times New Roman</vt:lpstr>
      <vt:lpstr>Trebuchet MS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Fariskoms</cp:lastModifiedBy>
  <cp:revision>448</cp:revision>
  <cp:lastPrinted>2016-04-06T18:59:25Z</cp:lastPrinted>
  <dcterms:created xsi:type="dcterms:W3CDTF">2016-11-04T11:46:04Z</dcterms:created>
  <dcterms:modified xsi:type="dcterms:W3CDTF">2023-12-07T17:05:33Z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